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7772400" cy="10058400"/>
  <p:notesSz cx="7772400" cy="10058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933634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67945">
              <a:lnSpc>
                <a:spcPts val="119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933634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67945">
              <a:lnSpc>
                <a:spcPts val="119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933634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131690" y="2813430"/>
            <a:ext cx="3303270" cy="64693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67945">
              <a:lnSpc>
                <a:spcPts val="119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933634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67945">
              <a:lnSpc>
                <a:spcPts val="119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67945">
              <a:lnSpc>
                <a:spcPts val="119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0323" y="594106"/>
            <a:ext cx="3137535" cy="920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933634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06290" y="2384806"/>
            <a:ext cx="3289934" cy="27387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3871595" y="9274612"/>
            <a:ext cx="217170" cy="16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67945">
              <a:lnSpc>
                <a:spcPts val="119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hyperlink" Target="http://www.JCAA.org/" TargetMode="External"/><Relationship Id="rId4" Type="http://schemas.openxmlformats.org/officeDocument/2006/relationships/hyperlink" Target="mailto:sandel@otterstedt.com" TargetMode="External"/><Relationship Id="rId5" Type="http://schemas.openxmlformats.org/officeDocument/2006/relationships/hyperlink" Target="http://www.otterstedt.com/" TargetMode="External"/><Relationship Id="rId6" Type="http://schemas.openxmlformats.org/officeDocument/2006/relationships/image" Target="../media/image2.jpg"/><Relationship Id="rId7" Type="http://schemas.openxmlformats.org/officeDocument/2006/relationships/image" Target="../media/image3.png"/><Relationship Id="rId8" Type="http://schemas.openxmlformats.org/officeDocument/2006/relationships/hyperlink" Target="http://www.jcsa.org/" TargetMode="Externa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jcaa@jcaa.org" TargetMode="External"/><Relationship Id="rId3" Type="http://schemas.openxmlformats.org/officeDocument/2006/relationships/hyperlink" Target="mailto:michelled@communityoffshorewind.com" TargetMode="External"/><Relationship Id="rId4" Type="http://schemas.openxmlformats.org/officeDocument/2006/relationships/hyperlink" Target="mailto:michelle.duval.extern@rwe.com" TargetMode="External"/><Relationship Id="rId5" Type="http://schemas.openxmlformats.org/officeDocument/2006/relationships/hyperlink" Target="mailto:deirdreb@communityoffshorewind.com" TargetMode="External"/><Relationship Id="rId6" Type="http://schemas.openxmlformats.org/officeDocument/2006/relationships/hyperlink" Target="mailto:deirdre.boelke@rwe.com" TargetMode="External"/><Relationship Id="rId7" Type="http://schemas.openxmlformats.org/officeDocument/2006/relationships/hyperlink" Target="https://communityoffshorewind.com/" TargetMode="External"/><Relationship Id="rId8" Type="http://schemas.openxmlformats.org/officeDocument/2006/relationships/hyperlink" Target="https://communityoffshorewind.com/fisheries" TargetMode="External"/><Relationship Id="rId9" Type="http://schemas.openxmlformats.org/officeDocument/2006/relationships/hyperlink" Target="file://localhost/C:/Users/Owner/AppData/Local/Microsoft/Windows/INetCache/Content.Outlook/N1ZVROEV/tothjohn%40verizon.net" TargetMode="Externa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dep.nj.gov/njfw/fishing/hooked-on-fishing-not-on-drugs-youth-fishing-challenge/" TargetMode="External"/><Relationship Id="rId3" Type="http://schemas.openxmlformats.org/officeDocument/2006/relationships/hyperlink" Target="https://dep.nj.gov/wp-content/uploads/njfw/youth-fishing-challenge-registration-form-2023.pdf" TargetMode="External"/><Relationship Id="rId4" Type="http://schemas.openxmlformats.org/officeDocument/2006/relationships/image" Target="../media/image9.jpg"/><Relationship Id="rId5" Type="http://schemas.openxmlformats.org/officeDocument/2006/relationships/hyperlink" Target="https://njseagrant.org/communications/jersey-shore-photo-contest-2022/" TargetMode="External"/><Relationship Id="rId6" Type="http://schemas.openxmlformats.org/officeDocument/2006/relationships/hyperlink" Target="mailto:zemeckis@njaes.rutgers.edu" TargetMode="External"/><Relationship Id="rId7" Type="http://schemas.openxmlformats.org/officeDocument/2006/relationships/hyperlink" Target="https://ma22.org/hookit" TargetMode="External"/><Relationship Id="rId8" Type="http://schemas.openxmlformats.org/officeDocument/2006/relationships/image" Target="../media/image10.jpg"/><Relationship Id="rId9" Type="http://schemas.openxmlformats.org/officeDocument/2006/relationships/image" Target="../media/image11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nj.gov/dep/saltwaterregistry/" TargetMode="External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starcraftmarine.com/" TargetMode="External"/><Relationship Id="rId3" Type="http://schemas.openxmlformats.org/officeDocument/2006/relationships/hyperlink" Target="http://www.yamahaoutboards.com/" TargetMode="External"/><Relationship Id="rId4" Type="http://schemas.openxmlformats.org/officeDocument/2006/relationships/hyperlink" Target="http://www.yachtclubtrailers.com/" TargetMode="External"/><Relationship Id="rId5" Type="http://schemas.openxmlformats.org/officeDocument/2006/relationships/hyperlink" Target="http://www.engelcoolers.com/" TargetMode="External"/><Relationship Id="rId6" Type="http://schemas.openxmlformats.org/officeDocument/2006/relationships/hyperlink" Target="http://www.fishermansheadquarters.com/" TargetMode="External"/><Relationship Id="rId7" Type="http://schemas.openxmlformats.org/officeDocument/2006/relationships/hyperlink" Target="http://www.jerseynutzsportfishing.com/" TargetMode="External"/><Relationship Id="rId8" Type="http://schemas.openxmlformats.org/officeDocument/2006/relationships/hyperlink" Target="http://www.libertylandingmarina.com/" TargetMode="External"/><Relationship Id="rId9" Type="http://schemas.openxmlformats.org/officeDocument/2006/relationships/hyperlink" Target="http://www.purefishing.com/" TargetMode="External"/><Relationship Id="rId10" Type="http://schemas.openxmlformats.org/officeDocument/2006/relationships/hyperlink" Target="http://www.aquatractionmidatl.com/" TargetMode="External"/><Relationship Id="rId11" Type="http://schemas.openxmlformats.org/officeDocument/2006/relationships/hyperlink" Target="http://www.playinghooky.com/" TargetMode="External"/><Relationship Id="rId12" Type="http://schemas.openxmlformats.org/officeDocument/2006/relationships/hyperlink" Target="http://www.creeksideoutfittersnj.com/" TargetMode="External"/><Relationship Id="rId13" Type="http://schemas.openxmlformats.org/officeDocument/2006/relationships/hyperlink" Target="http://www.imperiumoutfitters.com/" TargetMode="External"/><Relationship Id="rId14" Type="http://schemas.openxmlformats.org/officeDocument/2006/relationships/hyperlink" Target="http://www.keyharbormarine.com/" TargetMode="External"/><Relationship Id="rId15" Type="http://schemas.openxmlformats.org/officeDocument/2006/relationships/hyperlink" Target="http://www.tonymajaproducts.com/" TargetMode="External"/><Relationship Id="rId16" Type="http://schemas.openxmlformats.org/officeDocument/2006/relationships/hyperlink" Target="mailto:vikingeyewear@gmail.com" TargetMode="External"/><Relationship Id="rId17" Type="http://schemas.openxmlformats.org/officeDocument/2006/relationships/hyperlink" Target="http://www.atlanticbaitandtackle.com/" TargetMode="External"/><Relationship Id="rId18" Type="http://schemas.openxmlformats.org/officeDocument/2006/relationships/hyperlink" Target="http://www.thebatterysquare.com/" TargetMode="External"/><Relationship Id="rId19" Type="http://schemas.openxmlformats.org/officeDocument/2006/relationships/hyperlink" Target="http://www.bhcfa.net/" TargetMode="External"/><Relationship Id="rId20" Type="http://schemas.openxmlformats.org/officeDocument/2006/relationships/hyperlink" Target="http://www.bobsbaymarina.com/" TargetMode="External"/><Relationship Id="rId21" Type="http://schemas.openxmlformats.org/officeDocument/2006/relationships/hyperlink" Target="http://www.captainsinnnj.com/" TargetMode="External"/><Relationship Id="rId22" Type="http://schemas.openxmlformats.org/officeDocument/2006/relationships/hyperlink" Target="http://www.catchalltackle.com/" TargetMode="External"/><Relationship Id="rId23" Type="http://schemas.openxmlformats.org/officeDocument/2006/relationships/hyperlink" Target="http://www.chattterlures.com/" TargetMode="Externa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hedockoutfitters.com/" TargetMode="External"/><Relationship Id="rId3" Type="http://schemas.openxmlformats.org/officeDocument/2006/relationships/hyperlink" Target="http://www.fishhawksNJ.com/" TargetMode="External"/><Relationship Id="rId4" Type="http://schemas.openxmlformats.org/officeDocument/2006/relationships/hyperlink" Target="http://www.thefisherman.com/" TargetMode="External"/><Relationship Id="rId5" Type="http://schemas.openxmlformats.org/officeDocument/2006/relationships/hyperlink" Target="http://www.fishbox.tv/Belmar/FishermansDen" TargetMode="External"/><Relationship Id="rId6" Type="http://schemas.openxmlformats.org/officeDocument/2006/relationships/hyperlink" Target="http://www.fishermenssupply.com/" TargetMode="External"/><Relationship Id="rId7" Type="http://schemas.openxmlformats.org/officeDocument/2006/relationships/hyperlink" Target="http://www.forkedrivertunaclub.com/" TargetMode="External"/><Relationship Id="rId8" Type="http://schemas.openxmlformats.org/officeDocument/2006/relationships/hyperlink" Target="http://www.Gamblerfishing.net/" TargetMode="External"/><Relationship Id="rId9" Type="http://schemas.openxmlformats.org/officeDocument/2006/relationships/hyperlink" Target="http://www.geckobrands.com/" TargetMode="External"/><Relationship Id="rId10" Type="http://schemas.openxmlformats.org/officeDocument/2006/relationships/hyperlink" Target="http://www.georgekalwa.com/" TargetMode="External"/><Relationship Id="rId11" Type="http://schemas.openxmlformats.org/officeDocument/2006/relationships/hyperlink" Target="mailto:ronk@comcast.net" TargetMode="External"/><Relationship Id="rId12" Type="http://schemas.openxmlformats.org/officeDocument/2006/relationships/hyperlink" Target="http://www.greatbaymarina.com/" TargetMode="External"/><Relationship Id="rId13" Type="http://schemas.openxmlformats.org/officeDocument/2006/relationships/hyperlink" Target="http://www.thegrapevinenj.com/" TargetMode="External"/><Relationship Id="rId14" Type="http://schemas.openxmlformats.org/officeDocument/2006/relationships/hyperlink" Target="http://www.grumpystackle.com/" TargetMode="External"/><Relationship Id="rId15" Type="http://schemas.openxmlformats.org/officeDocument/2006/relationships/hyperlink" Target="http://www.hi-mar.com/" TargetMode="External"/><Relationship Id="rId16" Type="http://schemas.openxmlformats.org/officeDocument/2006/relationships/hyperlink" Target="http://www.hookhousebaitandtackle.com/" TargetMode="External"/><Relationship Id="rId17" Type="http://schemas.openxmlformats.org/officeDocument/2006/relationships/hyperlink" Target="http://www.hrfa.org/" TargetMode="External"/><Relationship Id="rId18" Type="http://schemas.openxmlformats.org/officeDocument/2006/relationships/hyperlink" Target="http://www.jimlevisonphoto.com/" TargetMode="External"/><Relationship Id="rId19" Type="http://schemas.openxmlformats.org/officeDocument/2006/relationships/hyperlink" Target="http://www.jimsbaitandtackle.com/" TargetMode="External"/><Relationship Id="rId20" Type="http://schemas.openxmlformats.org/officeDocument/2006/relationships/hyperlink" Target="http://www.johnnyotackle.com/" TargetMode="Externa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eric@shadfishingcontest.com" TargetMode="External"/><Relationship Id="rId3" Type="http://schemas.openxmlformats.org/officeDocument/2006/relationships/hyperlink" Target="http://www.drsfa.org/" TargetMode="External"/><Relationship Id="rId4" Type="http://schemas.openxmlformats.org/officeDocument/2006/relationships/hyperlink" Target="http://www.asaconline.org/" TargetMode="External"/><Relationship Id="rId5" Type="http://schemas.openxmlformats.org/officeDocument/2006/relationships/hyperlink" Target="http://www.BarnegatFishinHole.com/" TargetMode="External"/><Relationship Id="rId6" Type="http://schemas.openxmlformats.org/officeDocument/2006/relationships/hyperlink" Target="mailto:rmazz1428@gmail.com" TargetMode="External"/><Relationship Id="rId7" Type="http://schemas.openxmlformats.org/officeDocument/2006/relationships/hyperlink" Target="http://www.wsfcnj.org/" TargetMode="External"/><Relationship Id="rId8" Type="http://schemas.openxmlformats.org/officeDocument/2006/relationships/hyperlink" Target="http://www.NJBBA.org/" TargetMode="External"/><Relationship Id="rId9" Type="http://schemas.openxmlformats.org/officeDocument/2006/relationships/hyperlink" Target="http://www.raritanbayanglersfishingclub.com/" TargetMode="External"/><Relationship Id="rId10" Type="http://schemas.openxmlformats.org/officeDocument/2006/relationships/hyperlink" Target="http://www.FISHHAWKSNJ.com/" TargetMode="External"/><Relationship Id="rId11" Type="http://schemas.openxmlformats.org/officeDocument/2006/relationships/image" Target="../media/image4.jpg"/><Relationship Id="rId12" Type="http://schemas.openxmlformats.org/officeDocument/2006/relationships/image" Target="../media/image5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hyperlink" Target="mailto:info@engelcoolers.com" TargetMode="External"/><Relationship Id="rId4" Type="http://schemas.openxmlformats.org/officeDocument/2006/relationships/image" Target="../media/image21.png"/><Relationship Id="rId5" Type="http://schemas.openxmlformats.org/officeDocument/2006/relationships/image" Target="../media/image22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tfote@jcaa.org" TargetMode="External"/><Relationship Id="rId3" Type="http://schemas.openxmlformats.org/officeDocument/2006/relationships/hyperlink" Target="mailto:jcaa@jcaa.org" TargetMode="External"/><Relationship Id="rId4" Type="http://schemas.openxmlformats.org/officeDocument/2006/relationships/hyperlink" Target="mailto:philipc@highlandstech.net" TargetMode="Externa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hyperlink" Target="http://www.BeachHavenCharterFishing.com/" TargetMode="External"/><Relationship Id="rId5" Type="http://schemas.openxmlformats.org/officeDocument/2006/relationships/hyperlink" Target="http://www.SANDYHOOKBAYANGLERS.com/" TargetMode="External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jpg"/><Relationship Id="rId10" Type="http://schemas.openxmlformats.org/officeDocument/2006/relationships/image" Target="../media/image29.png"/><Relationship Id="rId11" Type="http://schemas.openxmlformats.org/officeDocument/2006/relationships/image" Target="../media/image30.png"/><Relationship Id="rId12" Type="http://schemas.openxmlformats.org/officeDocument/2006/relationships/hyperlink" Target="http://www.Hi-Mar.com/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file://localhost/C:/Users/Owner/AppData/Local/Microsoft/Windows/INetCache/Content.Outlook/N1ZVROEV/anglerpmh%40aol.com" TargetMode="External"/><Relationship Id="rId3" Type="http://schemas.openxmlformats.org/officeDocument/2006/relationships/hyperlink" Target="file://localhost/C:/Users/Owner/AppData/Local/Microsoft/Windows/INetCache/Content.Outlook/N1ZVROEV/mtsport64%40aol.com" TargetMode="External"/><Relationship Id="rId4" Type="http://schemas.openxmlformats.org/officeDocument/2006/relationships/hyperlink" Target="file://localhost/C:/Users/Owner/AppData/Local/Microsoft/Windows/INetCache/Content.Outlook/N1ZVROEV/gkucharews%40aol.com" TargetMode="External"/><Relationship Id="rId5" Type="http://schemas.openxmlformats.org/officeDocument/2006/relationships/hyperlink" Target="file://localhost/C:/Users/Owner/AppData/Local/Microsoft/Windows/INetCache/Content.Outlook/N1ZVROEV/tothjohn%40verizon.net" TargetMode="Externa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file://localhost/C:/Users/Owner/AppData/Local/Microsoft/Windows/INetCache/Content.Outlook/N1ZVROEV/mtsport64%40aol.com" TargetMode="External"/><Relationship Id="rId3" Type="http://schemas.openxmlformats.org/officeDocument/2006/relationships/hyperlink" Target="mailto:jcaa@jcaa.org" TargetMode="Externa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file://localhost/C:/Users/Owner/AppData/Local/Microsoft/Windows/INetCache/Content.Outlook/N1ZVROEV/andrea.gomez%40noaa.gov" TargetMode="Externa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1264" y="283205"/>
            <a:ext cx="1371723" cy="1352941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81076" y="1644142"/>
            <a:ext cx="3361690" cy="11982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335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JERSEY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COAST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ANGLERS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ASSOCIATION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110"/>
              </a:lnSpc>
            </a:pPr>
            <a:r>
              <a:rPr dirty="0" sz="1100">
                <a:latin typeface="Times New Roman"/>
                <a:cs typeface="Times New Roman"/>
              </a:rPr>
              <a:t>1594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Lakewood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Rd.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(Rt.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9),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Ste.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13,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Toms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River,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NJ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08755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00"/>
              </a:lnSpc>
            </a:pPr>
            <a:r>
              <a:rPr dirty="0" sz="1100">
                <a:latin typeface="Times New Roman"/>
                <a:cs typeface="Times New Roman"/>
              </a:rPr>
              <a:t>Phone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732-506-</a:t>
            </a:r>
            <a:r>
              <a:rPr dirty="0" sz="1100">
                <a:latin typeface="Times New Roman"/>
                <a:cs typeface="Times New Roman"/>
              </a:rPr>
              <a:t>6565</a:t>
            </a:r>
            <a:r>
              <a:rPr dirty="0" sz="1100" spc="155">
                <a:latin typeface="Times New Roman"/>
                <a:cs typeface="Times New Roman"/>
              </a:rPr>
              <a:t>  </a:t>
            </a:r>
            <a:r>
              <a:rPr dirty="0" sz="1100">
                <a:latin typeface="Times New Roman"/>
                <a:cs typeface="Times New Roman"/>
              </a:rPr>
              <a:t>Fax</a:t>
            </a:r>
            <a:r>
              <a:rPr dirty="0" sz="1100" spc="29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732-506-</a:t>
            </a:r>
            <a:r>
              <a:rPr dirty="0" sz="1100" spc="-20">
                <a:latin typeface="Times New Roman"/>
                <a:cs typeface="Times New Roman"/>
              </a:rPr>
              <a:t>6975</a:t>
            </a:r>
            <a:endParaRPr sz="1100">
              <a:latin typeface="Times New Roman"/>
              <a:cs typeface="Times New Roman"/>
            </a:endParaRPr>
          </a:p>
          <a:p>
            <a:pPr marL="12700" marR="1043305">
              <a:lnSpc>
                <a:spcPts val="1460"/>
              </a:lnSpc>
              <a:spcBef>
                <a:spcPts val="114"/>
              </a:spcBef>
            </a:pPr>
            <a:r>
              <a:rPr dirty="0" sz="1200" b="1">
                <a:latin typeface="Times New Roman"/>
                <a:cs typeface="Times New Roman"/>
              </a:rPr>
              <a:t>Web</a:t>
            </a:r>
            <a:r>
              <a:rPr dirty="0" sz="1200" spc="-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Site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  <a:hlinkClick r:id="rId3"/>
              </a:rPr>
              <a:t>http://www.JCAA.org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Follow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us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on </a:t>
            </a:r>
            <a:r>
              <a:rPr dirty="0" sz="1400" spc="-10" b="1">
                <a:latin typeface="Times New Roman"/>
                <a:cs typeface="Times New Roman"/>
              </a:rPr>
              <a:t>Facebook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2650"/>
              </a:lnSpc>
            </a:pPr>
            <a:r>
              <a:rPr dirty="0" sz="2400" b="1">
                <a:latin typeface="Times New Roman"/>
                <a:cs typeface="Times New Roman"/>
              </a:rPr>
              <a:t>June</a:t>
            </a:r>
            <a:r>
              <a:rPr dirty="0" sz="2400" spc="-50" b="1">
                <a:latin typeface="Times New Roman"/>
                <a:cs typeface="Times New Roman"/>
              </a:rPr>
              <a:t> </a:t>
            </a:r>
            <a:r>
              <a:rPr dirty="0" sz="2400" spc="-20" b="1">
                <a:latin typeface="Times New Roman"/>
                <a:cs typeface="Times New Roman"/>
              </a:rPr>
              <a:t>2023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257800" y="406400"/>
            <a:ext cx="2057400" cy="9652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wrap="square" lIns="0" tIns="59055" rIns="0" bIns="0" rtlCol="0" vert="horz">
            <a:spAutoFit/>
          </a:bodyPr>
          <a:lstStyle/>
          <a:p>
            <a:pPr marL="61594" marR="248285">
              <a:lnSpc>
                <a:spcPts val="1250"/>
              </a:lnSpc>
              <a:spcBef>
                <a:spcPts val="465"/>
              </a:spcBef>
            </a:pPr>
            <a:r>
              <a:rPr dirty="0" sz="1200" b="1">
                <a:latin typeface="Times New Roman"/>
                <a:cs typeface="Times New Roman"/>
              </a:rPr>
              <a:t>U.S.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FIRST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CLASS</a:t>
            </a:r>
            <a:r>
              <a:rPr dirty="0" sz="1200" spc="-20" b="1">
                <a:latin typeface="Times New Roman"/>
                <a:cs typeface="Times New Roman"/>
              </a:rPr>
              <a:t> MAIL </a:t>
            </a:r>
            <a:r>
              <a:rPr dirty="0" sz="1200" b="1">
                <a:latin typeface="Times New Roman"/>
                <a:cs typeface="Times New Roman"/>
              </a:rPr>
              <a:t>POSTAGE</a:t>
            </a:r>
            <a:r>
              <a:rPr dirty="0" sz="1200" spc="-20" b="1">
                <a:latin typeface="Times New Roman"/>
                <a:cs typeface="Times New Roman"/>
              </a:rPr>
              <a:t> PAID</a:t>
            </a:r>
            <a:endParaRPr sz="1200">
              <a:latin typeface="Times New Roman"/>
              <a:cs typeface="Times New Roman"/>
            </a:endParaRPr>
          </a:p>
          <a:p>
            <a:pPr marL="61594" marR="784860">
              <a:lnSpc>
                <a:spcPts val="1250"/>
              </a:lnSpc>
              <a:spcBef>
                <a:spcPts val="10"/>
              </a:spcBef>
            </a:pPr>
            <a:r>
              <a:rPr dirty="0" sz="1200" b="1">
                <a:latin typeface="Times New Roman"/>
                <a:cs typeface="Times New Roman"/>
              </a:rPr>
              <a:t>TOMS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RIVER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spc="-25" b="1">
                <a:latin typeface="Times New Roman"/>
                <a:cs typeface="Times New Roman"/>
              </a:rPr>
              <a:t>NJ </a:t>
            </a:r>
            <a:r>
              <a:rPr dirty="0" sz="1200" b="1">
                <a:latin typeface="Times New Roman"/>
                <a:cs typeface="Times New Roman"/>
              </a:rPr>
              <a:t>PERMIT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NO.</a:t>
            </a:r>
            <a:r>
              <a:rPr dirty="0" sz="1200" spc="-25" b="1">
                <a:latin typeface="Times New Roman"/>
                <a:cs typeface="Times New Roman"/>
              </a:rPr>
              <a:t> 48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282565" y="1453708"/>
            <a:ext cx="2049780" cy="685165"/>
          </a:xfrm>
          <a:prstGeom prst="rect">
            <a:avLst/>
          </a:prstGeom>
        </p:spPr>
        <p:txBody>
          <a:bodyPr wrap="square" lIns="0" tIns="939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dirty="0" u="sng" sz="17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FIRST</a:t>
            </a:r>
            <a:r>
              <a:rPr dirty="0" u="sng" sz="1700" spc="-6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7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CLASS</a:t>
            </a:r>
            <a:r>
              <a:rPr dirty="0" u="sng" sz="1700" spc="-3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700" spc="-2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MAIL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1600" spc="-25" b="1">
                <a:latin typeface="Times New Roman"/>
                <a:cs typeface="Times New Roman"/>
              </a:rPr>
              <a:t>DATED</a:t>
            </a:r>
            <a:r>
              <a:rPr dirty="0" sz="1600" spc="-70" b="1">
                <a:latin typeface="Times New Roman"/>
                <a:cs typeface="Times New Roman"/>
              </a:rPr>
              <a:t> </a:t>
            </a:r>
            <a:r>
              <a:rPr dirty="0" sz="1600" spc="-10" b="1">
                <a:latin typeface="Times New Roman"/>
                <a:cs typeface="Times New Roman"/>
              </a:rPr>
              <a:t>MATERIAL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17579" y="7918792"/>
            <a:ext cx="3331210" cy="17087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195">
              <a:lnSpc>
                <a:spcPts val="1210"/>
              </a:lnSpc>
              <a:spcBef>
                <a:spcPts val="100"/>
              </a:spcBef>
            </a:pPr>
            <a:r>
              <a:rPr dirty="0" sz="1100">
                <a:latin typeface="Times New Roman"/>
                <a:cs typeface="Times New Roman"/>
              </a:rPr>
              <a:t>(p) 201.836.2100 </a:t>
            </a:r>
            <a:r>
              <a:rPr dirty="0" sz="1100" spc="-10">
                <a:latin typeface="Times New Roman"/>
                <a:cs typeface="Times New Roman"/>
              </a:rPr>
              <a:t>x2118</a:t>
            </a:r>
            <a:endParaRPr sz="1100">
              <a:latin typeface="Times New Roman"/>
              <a:cs typeface="Times New Roman"/>
            </a:endParaRPr>
          </a:p>
          <a:p>
            <a:pPr marL="36195">
              <a:lnSpc>
                <a:spcPts val="1100"/>
              </a:lnSpc>
            </a:pPr>
            <a:r>
              <a:rPr dirty="0" sz="1100">
                <a:latin typeface="Times New Roman"/>
                <a:cs typeface="Times New Roman"/>
              </a:rPr>
              <a:t>(c)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201.446.9047</a:t>
            </a:r>
            <a:endParaRPr sz="1100">
              <a:latin typeface="Times New Roman"/>
              <a:cs typeface="Times New Roman"/>
            </a:endParaRPr>
          </a:p>
          <a:p>
            <a:pPr marL="36195">
              <a:lnSpc>
                <a:spcPts val="1210"/>
              </a:lnSpc>
            </a:pPr>
            <a:r>
              <a:rPr dirty="0" sz="1100">
                <a:latin typeface="Times New Roman"/>
                <a:cs typeface="Times New Roman"/>
              </a:rPr>
              <a:t>(f) </a:t>
            </a:r>
            <a:r>
              <a:rPr dirty="0" sz="1100" spc="-10">
                <a:latin typeface="Times New Roman"/>
                <a:cs typeface="Times New Roman"/>
              </a:rPr>
              <a:t>201.227.5026</a:t>
            </a:r>
            <a:endParaRPr sz="1100">
              <a:latin typeface="Times New Roman"/>
              <a:cs typeface="Times New Roman"/>
            </a:endParaRPr>
          </a:p>
          <a:p>
            <a:pPr marL="36195" marR="1848485">
              <a:lnSpc>
                <a:spcPts val="1170"/>
              </a:lnSpc>
              <a:spcBef>
                <a:spcPts val="940"/>
              </a:spcBef>
            </a:pPr>
            <a:r>
              <a:rPr dirty="0" sz="1100">
                <a:latin typeface="Times New Roman"/>
                <a:cs typeface="Times New Roman"/>
              </a:rPr>
              <a:t>363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Cedar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Lane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Teaneck, </a:t>
            </a:r>
            <a:r>
              <a:rPr dirty="0" sz="1100">
                <a:latin typeface="Times New Roman"/>
                <a:cs typeface="Times New Roman"/>
              </a:rPr>
              <a:t>NJ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07666</a:t>
            </a:r>
            <a:endParaRPr sz="1100">
              <a:latin typeface="Times New Roman"/>
              <a:cs typeface="Times New Roman"/>
            </a:endParaRPr>
          </a:p>
          <a:p>
            <a:pPr marL="36195" marR="2122805">
              <a:lnSpc>
                <a:spcPts val="1140"/>
              </a:lnSpc>
              <a:spcBef>
                <a:spcPts val="995"/>
              </a:spcBef>
            </a:pPr>
            <a:r>
              <a:rPr dirty="0" sz="1000" spc="-10">
                <a:latin typeface="Times New Roman"/>
                <a:cs typeface="Times New Roman"/>
                <a:hlinkClick r:id="rId4"/>
              </a:rPr>
              <a:t>sandel@otterstedt.com</a:t>
            </a:r>
            <a:r>
              <a:rPr dirty="0" sz="1000" spc="-10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Times New Roman"/>
                <a:cs typeface="Times New Roman"/>
                <a:hlinkClick r:id="rId5"/>
              </a:rPr>
              <a:t>www.otterstedt.com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00">
              <a:latin typeface="Times New Roman"/>
              <a:cs typeface="Times New Roman"/>
            </a:endParaRPr>
          </a:p>
          <a:p>
            <a:pPr marL="36195" marR="2023745">
              <a:lnSpc>
                <a:spcPts val="1060"/>
              </a:lnSpc>
            </a:pPr>
            <a:r>
              <a:rPr dirty="0" sz="1000">
                <a:latin typeface="Times New Roman"/>
                <a:cs typeface="Times New Roman"/>
              </a:rPr>
              <a:t>Charles</a:t>
            </a:r>
            <a:r>
              <a:rPr dirty="0" sz="1000" spc="-5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(Chuck) </a:t>
            </a:r>
            <a:r>
              <a:rPr dirty="0" sz="1000" spc="-10">
                <a:latin typeface="Times New Roman"/>
                <a:cs typeface="Times New Roman"/>
              </a:rPr>
              <a:t>Santoro </a:t>
            </a:r>
            <a:r>
              <a:rPr dirty="0" sz="1000">
                <a:latin typeface="Times New Roman"/>
                <a:cs typeface="Times New Roman"/>
              </a:rPr>
              <a:t>Insurance </a:t>
            </a:r>
            <a:r>
              <a:rPr dirty="0" sz="1000" spc="-10">
                <a:latin typeface="Times New Roman"/>
                <a:cs typeface="Times New Roman"/>
              </a:rPr>
              <a:t>Specialist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392179" y="5989518"/>
            <a:ext cx="3382010" cy="3657600"/>
            <a:chOff x="392179" y="5989518"/>
            <a:chExt cx="3382010" cy="3657600"/>
          </a:xfrm>
        </p:grpSpPr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19602" y="7903082"/>
              <a:ext cx="1600217" cy="16617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3506" y="6025836"/>
              <a:ext cx="3318519" cy="1826165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404879" y="6002218"/>
              <a:ext cx="3356610" cy="3632200"/>
            </a:xfrm>
            <a:custGeom>
              <a:avLst/>
              <a:gdLst/>
              <a:ahLst/>
              <a:cxnLst/>
              <a:rect l="l" t="t" r="r" b="b"/>
              <a:pathLst>
                <a:path w="3356610" h="3632200">
                  <a:moveTo>
                    <a:pt x="0" y="3631638"/>
                  </a:moveTo>
                  <a:lnTo>
                    <a:pt x="3356596" y="3631638"/>
                  </a:lnTo>
                  <a:lnTo>
                    <a:pt x="3356596" y="0"/>
                  </a:lnTo>
                  <a:lnTo>
                    <a:pt x="0" y="0"/>
                  </a:lnTo>
                  <a:lnTo>
                    <a:pt x="0" y="3631638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18266" y="7858084"/>
              <a:ext cx="3328670" cy="9525"/>
            </a:xfrm>
            <a:custGeom>
              <a:avLst/>
              <a:gdLst/>
              <a:ahLst/>
              <a:cxnLst/>
              <a:rect l="l" t="t" r="r" b="b"/>
              <a:pathLst>
                <a:path w="3328670" h="9525">
                  <a:moveTo>
                    <a:pt x="0" y="8897"/>
                  </a:moveTo>
                  <a:lnTo>
                    <a:pt x="3328338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1490510" y="3000272"/>
            <a:ext cx="4775200" cy="2603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20900"/>
              </a:lnSpc>
              <a:spcBef>
                <a:spcPts val="100"/>
              </a:spcBef>
            </a:pPr>
            <a:r>
              <a:rPr dirty="0" sz="2400" b="1">
                <a:solidFill>
                  <a:srgbClr val="FF0000"/>
                </a:solidFill>
                <a:latin typeface="Times New Roman"/>
                <a:cs typeface="Times New Roman"/>
              </a:rPr>
              <a:t>$31,000 Boat Motor Trailer </a:t>
            </a:r>
            <a:r>
              <a:rPr dirty="0" sz="2400" spc="-10" b="1">
                <a:solidFill>
                  <a:srgbClr val="FF0000"/>
                </a:solidFill>
                <a:latin typeface="Times New Roman"/>
                <a:cs typeface="Times New Roman"/>
              </a:rPr>
              <a:t>Package </a:t>
            </a:r>
            <a:r>
              <a:rPr dirty="0" sz="2400" b="1">
                <a:solidFill>
                  <a:srgbClr val="FF0000"/>
                </a:solidFill>
                <a:latin typeface="Times New Roman"/>
                <a:cs typeface="Times New Roman"/>
              </a:rPr>
              <a:t>Door</a:t>
            </a:r>
            <a:r>
              <a:rPr dirty="0" sz="2400" spc="-1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0000"/>
                </a:solidFill>
                <a:latin typeface="Times New Roman"/>
                <a:cs typeface="Times New Roman"/>
              </a:rPr>
              <a:t>Prize</a:t>
            </a:r>
            <a:r>
              <a:rPr dirty="0" sz="2400" spc="-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0000"/>
                </a:solidFill>
                <a:latin typeface="Times New Roman"/>
                <a:cs typeface="Times New Roman"/>
              </a:rPr>
              <a:t>for</a:t>
            </a:r>
            <a:r>
              <a:rPr dirty="0" sz="2400" spc="-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 spc="-25" b="1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dirty="0" sz="2400" b="1">
                <a:solidFill>
                  <a:srgbClr val="FF0000"/>
                </a:solidFill>
                <a:latin typeface="Times New Roman"/>
                <a:cs typeface="Times New Roman"/>
              </a:rPr>
              <a:t>27th JCAA Fluke </a:t>
            </a:r>
            <a:r>
              <a:rPr dirty="0" sz="2400" spc="-10" b="1">
                <a:solidFill>
                  <a:srgbClr val="FF0000"/>
                </a:solidFill>
                <a:latin typeface="Times New Roman"/>
                <a:cs typeface="Times New Roman"/>
              </a:rPr>
              <a:t>Tournament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5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2400" b="1">
                <a:latin typeface="Times New Roman"/>
                <a:cs typeface="Times New Roman"/>
              </a:rPr>
              <a:t>JCAA</a:t>
            </a:r>
            <a:r>
              <a:rPr dirty="0" sz="2400" spc="-1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Annual</a:t>
            </a:r>
            <a:r>
              <a:rPr dirty="0" sz="2400" spc="-1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Fluke</a:t>
            </a:r>
            <a:r>
              <a:rPr dirty="0" sz="2400" spc="-5" b="1">
                <a:latin typeface="Times New Roman"/>
                <a:cs typeface="Times New Roman"/>
              </a:rPr>
              <a:t> </a:t>
            </a:r>
            <a:r>
              <a:rPr dirty="0" sz="2400" spc="-10" b="1">
                <a:latin typeface="Times New Roman"/>
                <a:cs typeface="Times New Roman"/>
              </a:rPr>
              <a:t>Tournament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730"/>
              </a:spcBef>
            </a:pPr>
            <a:r>
              <a:rPr dirty="0" sz="1800" b="1" i="1">
                <a:latin typeface="Times New Roman"/>
                <a:cs typeface="Times New Roman"/>
              </a:rPr>
              <a:t>Saturday</a:t>
            </a:r>
            <a:r>
              <a:rPr dirty="0" sz="1800" spc="-25" b="1" i="1">
                <a:latin typeface="Times New Roman"/>
                <a:cs typeface="Times New Roman"/>
              </a:rPr>
              <a:t> </a:t>
            </a:r>
            <a:r>
              <a:rPr dirty="0" sz="1800" b="1" i="1">
                <a:latin typeface="Times New Roman"/>
                <a:cs typeface="Times New Roman"/>
              </a:rPr>
              <a:t>June</a:t>
            </a:r>
            <a:r>
              <a:rPr dirty="0" sz="1800" spc="-15" b="1" i="1">
                <a:latin typeface="Times New Roman"/>
                <a:cs typeface="Times New Roman"/>
              </a:rPr>
              <a:t> </a:t>
            </a:r>
            <a:r>
              <a:rPr dirty="0" sz="1800" spc="-25" b="1" i="1">
                <a:latin typeface="Times New Roman"/>
                <a:cs typeface="Times New Roman"/>
              </a:rPr>
              <a:t>17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4212147" y="9343749"/>
            <a:ext cx="3086735" cy="0"/>
          </a:xfrm>
          <a:custGeom>
            <a:avLst/>
            <a:gdLst/>
            <a:ahLst/>
            <a:cxnLst/>
            <a:rect l="l" t="t" r="r" b="b"/>
            <a:pathLst>
              <a:path w="3086734" h="0">
                <a:moveTo>
                  <a:pt x="0" y="0"/>
                </a:moveTo>
                <a:lnTo>
                  <a:pt x="3086581" y="0"/>
                </a:lnTo>
              </a:path>
            </a:pathLst>
          </a:custGeom>
          <a:ln w="25400">
            <a:solidFill>
              <a:srgbClr val="003F8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4" name="object 14" descr=""/>
          <p:cNvGraphicFramePr>
            <a:graphicFrameLocks noGrp="1"/>
          </p:cNvGraphicFramePr>
          <p:nvPr/>
        </p:nvGraphicFramePr>
        <p:xfrm>
          <a:off x="4073369" y="5997479"/>
          <a:ext cx="3385185" cy="3622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56610"/>
              </a:tblGrid>
              <a:tr h="523875"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400" b="1" i="1">
                          <a:latin typeface="Verdana"/>
                          <a:cs typeface="Verdana"/>
                        </a:rPr>
                        <a:t>Jersey</a:t>
                      </a:r>
                      <a:r>
                        <a:rPr dirty="0" sz="1400" spc="-20" b="1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b="1" i="1">
                          <a:latin typeface="Verdana"/>
                          <a:cs typeface="Verdana"/>
                        </a:rPr>
                        <a:t>Coast</a:t>
                      </a:r>
                      <a:r>
                        <a:rPr dirty="0" sz="1400" spc="-20" b="1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b="1" i="1">
                          <a:latin typeface="Verdana"/>
                          <a:cs typeface="Verdana"/>
                        </a:rPr>
                        <a:t>Shark</a:t>
                      </a:r>
                      <a:r>
                        <a:rPr dirty="0" sz="1400" spc="-20" b="1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 b="1" i="1">
                          <a:latin typeface="Verdana"/>
                          <a:cs typeface="Verdana"/>
                        </a:rPr>
                        <a:t>Anglers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6788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>
                          <a:latin typeface="Britannic Bold"/>
                          <a:cs typeface="Britannic Bold"/>
                        </a:rPr>
                        <a:t>2023</a:t>
                      </a:r>
                      <a:r>
                        <a:rPr dirty="0" sz="1200" spc="-35">
                          <a:latin typeface="Britannic Bold"/>
                          <a:cs typeface="Britannic Bold"/>
                        </a:rPr>
                        <a:t> </a:t>
                      </a:r>
                      <a:r>
                        <a:rPr dirty="0" sz="1200">
                          <a:latin typeface="Britannic Bold"/>
                          <a:cs typeface="Britannic Bold"/>
                        </a:rPr>
                        <a:t>Tournament</a:t>
                      </a:r>
                      <a:r>
                        <a:rPr dirty="0" sz="1200" spc="-30">
                          <a:latin typeface="Britannic Bold"/>
                          <a:cs typeface="Britannic Bold"/>
                        </a:rPr>
                        <a:t> </a:t>
                      </a:r>
                      <a:r>
                        <a:rPr dirty="0" sz="1200" spc="-10">
                          <a:latin typeface="Britannic Bold"/>
                          <a:cs typeface="Britannic Bold"/>
                        </a:rPr>
                        <a:t>Schedule</a:t>
                      </a:r>
                      <a:endParaRPr sz="1200">
                        <a:latin typeface="Britannic Bold"/>
                        <a:cs typeface="Britannic Bold"/>
                      </a:endParaRPr>
                    </a:p>
                  </a:txBody>
                  <a:tcPr marL="0" marR="0" marB="0" marT="4445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359FB">
                        <a:alpha val="25500"/>
                      </a:srgbClr>
                    </a:solidFill>
                  </a:tcPr>
                </a:tc>
              </a:tr>
              <a:tr h="1287145">
                <a:tc>
                  <a:txBody>
                    <a:bodyPr/>
                    <a:lstStyle/>
                    <a:p>
                      <a:pPr marL="157480" marR="1510030">
                        <a:lnSpc>
                          <a:spcPts val="1150"/>
                        </a:lnSpc>
                        <a:spcBef>
                          <a:spcPts val="280"/>
                        </a:spcBef>
                      </a:pPr>
                      <a:r>
                        <a:rPr dirty="0" sz="1100" b="1">
                          <a:latin typeface="Times New Roman"/>
                          <a:cs typeface="Times New Roman"/>
                        </a:rPr>
                        <a:t>Bluefin Fever</a:t>
                      </a:r>
                      <a:r>
                        <a:rPr dirty="0" sz="11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b="1">
                          <a:latin typeface="Times New Roman"/>
                          <a:cs typeface="Times New Roman"/>
                        </a:rPr>
                        <a:t>- June 3-</a:t>
                      </a:r>
                      <a:r>
                        <a:rPr dirty="0" sz="1100" spc="-50" b="1">
                          <a:latin typeface="Times New Roman"/>
                          <a:cs typeface="Times New Roman"/>
                        </a:rPr>
                        <a:t>4 </a:t>
                      </a:r>
                      <a:r>
                        <a:rPr dirty="0" sz="1100" b="1">
                          <a:latin typeface="Times New Roman"/>
                          <a:cs typeface="Times New Roman"/>
                        </a:rPr>
                        <a:t>Kids Fishing Fever - July </a:t>
                      </a:r>
                      <a:r>
                        <a:rPr dirty="0" sz="1100" spc="-25" b="1">
                          <a:latin typeface="Times New Roman"/>
                          <a:cs typeface="Times New Roman"/>
                        </a:rPr>
                        <a:t>21 </a:t>
                      </a:r>
                      <a:r>
                        <a:rPr dirty="0" sz="1100" b="1">
                          <a:latin typeface="Times New Roman"/>
                          <a:cs typeface="Times New Roman"/>
                        </a:rPr>
                        <a:t>Thresher Fever - </a:t>
                      </a:r>
                      <a:r>
                        <a:rPr dirty="0" sz="1100" spc="-25" b="1">
                          <a:latin typeface="Times New Roman"/>
                          <a:cs typeface="Times New Roman"/>
                        </a:rPr>
                        <a:t>TBD</a:t>
                      </a:r>
                      <a:r>
                        <a:rPr dirty="0" sz="1100" spc="5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b="1">
                          <a:latin typeface="Times New Roman"/>
                          <a:cs typeface="Times New Roman"/>
                        </a:rPr>
                        <a:t>Fluke</a:t>
                      </a:r>
                      <a:r>
                        <a:rPr dirty="0" sz="11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b="1">
                          <a:latin typeface="Times New Roman"/>
                          <a:cs typeface="Times New Roman"/>
                        </a:rPr>
                        <a:t>Tournament - </a:t>
                      </a:r>
                      <a:r>
                        <a:rPr dirty="0" sz="1100" spc="-25" b="1">
                          <a:latin typeface="Times New Roman"/>
                          <a:cs typeface="Times New Roman"/>
                        </a:rPr>
                        <a:t>TBD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7480">
                        <a:lnSpc>
                          <a:spcPts val="1065"/>
                        </a:lnSpc>
                      </a:pPr>
                      <a:r>
                        <a:rPr dirty="0" sz="1100" b="1">
                          <a:latin typeface="Times New Roman"/>
                          <a:cs typeface="Times New Roman"/>
                        </a:rPr>
                        <a:t>Month-Long</a:t>
                      </a:r>
                      <a:r>
                        <a:rPr dirty="0" sz="11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b="1">
                          <a:latin typeface="Times New Roman"/>
                          <a:cs typeface="Times New Roman"/>
                        </a:rPr>
                        <a:t>Fluke</a:t>
                      </a:r>
                      <a:r>
                        <a:rPr dirty="0" sz="11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b="1">
                          <a:latin typeface="Times New Roman"/>
                          <a:cs typeface="Times New Roman"/>
                        </a:rPr>
                        <a:t>Tournament Veterans - </a:t>
                      </a:r>
                      <a:r>
                        <a:rPr dirty="0" sz="1100" spc="-25" b="1">
                          <a:latin typeface="Times New Roman"/>
                          <a:cs typeface="Times New Roman"/>
                        </a:rPr>
                        <a:t>TBD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7480">
                        <a:lnSpc>
                          <a:spcPts val="1155"/>
                        </a:lnSpc>
                      </a:pPr>
                      <a:r>
                        <a:rPr dirty="0" sz="1100" b="1">
                          <a:latin typeface="Times New Roman"/>
                          <a:cs typeface="Times New Roman"/>
                        </a:rPr>
                        <a:t>Tournament - </a:t>
                      </a:r>
                      <a:r>
                        <a:rPr dirty="0" sz="1100" spc="-25" b="1">
                          <a:latin typeface="Times New Roman"/>
                          <a:cs typeface="Times New Roman"/>
                        </a:rPr>
                        <a:t>TBD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7480">
                        <a:lnSpc>
                          <a:spcPts val="1235"/>
                        </a:lnSpc>
                      </a:pPr>
                      <a:r>
                        <a:rPr dirty="0" sz="1100" b="1">
                          <a:latin typeface="Times New Roman"/>
                          <a:cs typeface="Times New Roman"/>
                        </a:rPr>
                        <a:t>Fall</a:t>
                      </a:r>
                      <a:r>
                        <a:rPr dirty="0" sz="11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b="1">
                          <a:latin typeface="Times New Roman"/>
                          <a:cs typeface="Times New Roman"/>
                        </a:rPr>
                        <a:t>Striper</a:t>
                      </a:r>
                      <a:r>
                        <a:rPr dirty="0" sz="11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b="1">
                          <a:latin typeface="Times New Roman"/>
                          <a:cs typeface="Times New Roman"/>
                        </a:rPr>
                        <a:t>Tournament</a:t>
                      </a:r>
                      <a:r>
                        <a:rPr dirty="0" sz="11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b="1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1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5" b="1">
                          <a:latin typeface="Times New Roman"/>
                          <a:cs typeface="Times New Roman"/>
                        </a:rPr>
                        <a:t>TBD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1531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For information go to </a:t>
                      </a:r>
                      <a:r>
                        <a:rPr dirty="0" sz="1000" spc="-10" b="1">
                          <a:latin typeface="Arial"/>
                          <a:cs typeface="Arial"/>
                          <a:hlinkClick r:id="rId8"/>
                        </a:rPr>
                        <a:t>www.jcsa.org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3F80"/>
                      </a:solidFill>
                      <a:prstDash val="solid"/>
                    </a:lnB>
                  </a:tcPr>
                </a:tc>
              </a:tr>
              <a:tr h="508634">
                <a:tc>
                  <a:txBody>
                    <a:bodyPr/>
                    <a:lstStyle/>
                    <a:p>
                      <a:pPr marL="601980" marR="545465" indent="178435">
                        <a:lnSpc>
                          <a:spcPts val="1550"/>
                        </a:lnSpc>
                        <a:spcBef>
                          <a:spcPts val="610"/>
                        </a:spcBef>
                      </a:pPr>
                      <a:r>
                        <a:rPr dirty="0" sz="1400">
                          <a:latin typeface="Britannic Bold"/>
                          <a:cs typeface="Britannic Bold"/>
                        </a:rPr>
                        <a:t>Forked River </a:t>
                      </a:r>
                      <a:r>
                        <a:rPr dirty="0" sz="1400" spc="-20">
                          <a:latin typeface="Britannic Bold"/>
                          <a:cs typeface="Britannic Bold"/>
                        </a:rPr>
                        <a:t>Tuna </a:t>
                      </a:r>
                      <a:r>
                        <a:rPr dirty="0" sz="1400" spc="-875">
                          <a:latin typeface="Britannic Bold"/>
                          <a:cs typeface="Britannic Bold"/>
                        </a:rPr>
                        <a:t>Club</a:t>
                      </a:r>
                      <a:r>
                        <a:rPr dirty="0" sz="1400" spc="-5">
                          <a:latin typeface="Britannic Bold"/>
                          <a:cs typeface="Britannic Bold"/>
                        </a:rPr>
                        <a:t> </a:t>
                      </a:r>
                      <a:r>
                        <a:rPr dirty="0" sz="1400">
                          <a:latin typeface="Britannic Bold"/>
                          <a:cs typeface="Britannic Bold"/>
                        </a:rPr>
                        <a:t>2023</a:t>
                      </a:r>
                      <a:r>
                        <a:rPr dirty="0" sz="1400" spc="-20">
                          <a:latin typeface="Britannic Bold"/>
                          <a:cs typeface="Britannic Bold"/>
                        </a:rPr>
                        <a:t> </a:t>
                      </a:r>
                      <a:r>
                        <a:rPr dirty="0" sz="1400" spc="-10">
                          <a:latin typeface="Britannic Bold"/>
                          <a:cs typeface="Britannic Bold"/>
                        </a:rPr>
                        <a:t>Tournament Schedule</a:t>
                      </a:r>
                      <a:endParaRPr sz="1400">
                        <a:latin typeface="Britannic Bold"/>
                        <a:cs typeface="Britannic Bold"/>
                      </a:endParaRPr>
                    </a:p>
                  </a:txBody>
                  <a:tcPr marL="0" marR="0" marB="0" marT="7747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3F8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0ABEE">
                        <a:alpha val="23500"/>
                      </a:srgbClr>
                    </a:solidFill>
                  </a:tcPr>
                </a:tc>
              </a:tr>
              <a:tr h="1302385">
                <a:tc>
                  <a:txBody>
                    <a:bodyPr/>
                    <a:lstStyle/>
                    <a:p>
                      <a:pPr marL="102870" marR="877569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200">
                          <a:latin typeface="Britannic Bold"/>
                          <a:cs typeface="Britannic Bold"/>
                        </a:rPr>
                        <a:t>White</a:t>
                      </a:r>
                      <a:r>
                        <a:rPr dirty="0" sz="1200" spc="-35">
                          <a:latin typeface="Britannic Bold"/>
                          <a:cs typeface="Britannic Bold"/>
                        </a:rPr>
                        <a:t> </a:t>
                      </a:r>
                      <a:r>
                        <a:rPr dirty="0" sz="1200">
                          <a:latin typeface="Britannic Bold"/>
                          <a:cs typeface="Britannic Bold"/>
                        </a:rPr>
                        <a:t>Perch</a:t>
                      </a:r>
                      <a:r>
                        <a:rPr dirty="0" sz="1200" spc="-35">
                          <a:latin typeface="Britannic Bold"/>
                          <a:cs typeface="Britannic Bold"/>
                        </a:rPr>
                        <a:t> </a:t>
                      </a:r>
                      <a:r>
                        <a:rPr dirty="0" sz="1200">
                          <a:latin typeface="Britannic Bold"/>
                          <a:cs typeface="Britannic Bold"/>
                        </a:rPr>
                        <a:t>Tournament</a:t>
                      </a:r>
                      <a:r>
                        <a:rPr dirty="0" sz="1200" spc="-25">
                          <a:latin typeface="Britannic Bold"/>
                          <a:cs typeface="Britannic Bold"/>
                        </a:rPr>
                        <a:t> </a:t>
                      </a:r>
                      <a:r>
                        <a:rPr dirty="0" sz="1200" spc="-50">
                          <a:latin typeface="Britannic Bold"/>
                          <a:cs typeface="Britannic Bold"/>
                        </a:rPr>
                        <a:t>-</a:t>
                      </a:r>
                      <a:r>
                        <a:rPr dirty="0" sz="1200" spc="500">
                          <a:latin typeface="Britannic Bold"/>
                          <a:cs typeface="Britannic Bold"/>
                        </a:rPr>
                        <a:t> </a:t>
                      </a:r>
                      <a:r>
                        <a:rPr dirty="0" sz="1200" spc="-490">
                          <a:latin typeface="Britannic Bold"/>
                          <a:cs typeface="Britannic Bold"/>
                        </a:rPr>
                        <a:t>April</a:t>
                      </a:r>
                      <a:r>
                        <a:rPr dirty="0" sz="1200">
                          <a:latin typeface="Britannic Bold"/>
                          <a:cs typeface="Britannic Bold"/>
                        </a:rPr>
                        <a:t> 15</a:t>
                      </a:r>
                      <a:r>
                        <a:rPr dirty="0" sz="1200" spc="-10">
                          <a:latin typeface="Britannic Bold"/>
                          <a:cs typeface="Britannic Bold"/>
                        </a:rPr>
                        <a:t> </a:t>
                      </a:r>
                      <a:r>
                        <a:rPr dirty="0" sz="1200">
                          <a:latin typeface="Britannic Bold"/>
                          <a:cs typeface="Britannic Bold"/>
                        </a:rPr>
                        <a:t>Sea</a:t>
                      </a:r>
                      <a:r>
                        <a:rPr dirty="0" sz="1200" spc="-5">
                          <a:latin typeface="Britannic Bold"/>
                          <a:cs typeface="Britannic Bold"/>
                        </a:rPr>
                        <a:t> </a:t>
                      </a:r>
                      <a:r>
                        <a:rPr dirty="0" sz="1200">
                          <a:latin typeface="Britannic Bold"/>
                          <a:cs typeface="Britannic Bold"/>
                        </a:rPr>
                        <a:t>Bass </a:t>
                      </a:r>
                      <a:r>
                        <a:rPr dirty="0" sz="1200" spc="-10">
                          <a:latin typeface="Britannic Bold"/>
                          <a:cs typeface="Britannic Bold"/>
                        </a:rPr>
                        <a:t>Tournament </a:t>
                      </a:r>
                      <a:r>
                        <a:rPr dirty="0" sz="1200">
                          <a:latin typeface="Britannic Bold"/>
                          <a:cs typeface="Britannic Bold"/>
                        </a:rPr>
                        <a:t>-</a:t>
                      </a:r>
                      <a:r>
                        <a:rPr dirty="0" sz="1200" spc="-25">
                          <a:latin typeface="Britannic Bold"/>
                          <a:cs typeface="Britannic Bold"/>
                        </a:rPr>
                        <a:t> </a:t>
                      </a:r>
                      <a:r>
                        <a:rPr dirty="0" sz="1200">
                          <a:latin typeface="Britannic Bold"/>
                          <a:cs typeface="Britannic Bold"/>
                        </a:rPr>
                        <a:t>May</a:t>
                      </a:r>
                      <a:r>
                        <a:rPr dirty="0" sz="1200" spc="-10">
                          <a:latin typeface="Britannic Bold"/>
                          <a:cs typeface="Britannic Bold"/>
                        </a:rPr>
                        <a:t> </a:t>
                      </a:r>
                      <a:r>
                        <a:rPr dirty="0" sz="1200">
                          <a:latin typeface="Britannic Bold"/>
                          <a:cs typeface="Britannic Bold"/>
                        </a:rPr>
                        <a:t>20,</a:t>
                      </a:r>
                      <a:r>
                        <a:rPr dirty="0" sz="1200" spc="-15">
                          <a:latin typeface="Britannic Bold"/>
                          <a:cs typeface="Britannic Bold"/>
                        </a:rPr>
                        <a:t> </a:t>
                      </a:r>
                      <a:r>
                        <a:rPr dirty="0" sz="1200">
                          <a:latin typeface="Britannic Bold"/>
                          <a:cs typeface="Britannic Bold"/>
                        </a:rPr>
                        <a:t>21</a:t>
                      </a:r>
                      <a:r>
                        <a:rPr dirty="0" sz="1200" spc="-10">
                          <a:latin typeface="Britannic Bold"/>
                          <a:cs typeface="Britannic Bold"/>
                        </a:rPr>
                        <a:t> Ladies </a:t>
                      </a:r>
                      <a:r>
                        <a:rPr dirty="0" sz="1200">
                          <a:latin typeface="Britannic Bold"/>
                          <a:cs typeface="Britannic Bold"/>
                        </a:rPr>
                        <a:t>Catch</a:t>
                      </a:r>
                      <a:r>
                        <a:rPr dirty="0" sz="1200" spc="-15">
                          <a:latin typeface="Britannic Bold"/>
                          <a:cs typeface="Britannic Bold"/>
                        </a:rPr>
                        <a:t> </a:t>
                      </a:r>
                      <a:r>
                        <a:rPr dirty="0" sz="1200">
                          <a:latin typeface="Britannic Bold"/>
                          <a:cs typeface="Britannic Bold"/>
                        </a:rPr>
                        <a:t>of</a:t>
                      </a:r>
                      <a:r>
                        <a:rPr dirty="0" sz="1200" spc="-5">
                          <a:latin typeface="Britannic Bold"/>
                          <a:cs typeface="Britannic Bold"/>
                        </a:rPr>
                        <a:t> </a:t>
                      </a:r>
                      <a:r>
                        <a:rPr dirty="0" sz="1200">
                          <a:latin typeface="Britannic Bold"/>
                          <a:cs typeface="Britannic Bold"/>
                        </a:rPr>
                        <a:t>the</a:t>
                      </a:r>
                      <a:r>
                        <a:rPr dirty="0" sz="1200" spc="-10">
                          <a:latin typeface="Britannic Bold"/>
                          <a:cs typeface="Britannic Bold"/>
                        </a:rPr>
                        <a:t> </a:t>
                      </a:r>
                      <a:r>
                        <a:rPr dirty="0" sz="1200">
                          <a:latin typeface="Britannic Bold"/>
                          <a:cs typeface="Britannic Bold"/>
                        </a:rPr>
                        <a:t>Day</a:t>
                      </a:r>
                      <a:r>
                        <a:rPr dirty="0" sz="1200" spc="-10">
                          <a:latin typeface="Britannic Bold"/>
                          <a:cs typeface="Britannic Bold"/>
                        </a:rPr>
                        <a:t> </a:t>
                      </a:r>
                      <a:r>
                        <a:rPr dirty="0" sz="1200">
                          <a:latin typeface="Britannic Bold"/>
                          <a:cs typeface="Britannic Bold"/>
                        </a:rPr>
                        <a:t>-</a:t>
                      </a:r>
                      <a:r>
                        <a:rPr dirty="0" sz="1200" spc="-15">
                          <a:latin typeface="Britannic Bold"/>
                          <a:cs typeface="Britannic Bold"/>
                        </a:rPr>
                        <a:t> </a:t>
                      </a:r>
                      <a:r>
                        <a:rPr dirty="0" sz="1200">
                          <a:latin typeface="Britannic Bold"/>
                          <a:cs typeface="Britannic Bold"/>
                        </a:rPr>
                        <a:t>July</a:t>
                      </a:r>
                      <a:r>
                        <a:rPr dirty="0" sz="1200" spc="-5">
                          <a:latin typeface="Britannic Bold"/>
                          <a:cs typeface="Britannic Bold"/>
                        </a:rPr>
                        <a:t> </a:t>
                      </a:r>
                      <a:r>
                        <a:rPr dirty="0" sz="1200" spc="-50">
                          <a:latin typeface="Britannic Bold"/>
                          <a:cs typeface="Britannic Bold"/>
                        </a:rPr>
                        <a:t>8 </a:t>
                      </a:r>
                      <a:r>
                        <a:rPr dirty="0" sz="1200">
                          <a:latin typeface="Britannic Bold"/>
                          <a:cs typeface="Britannic Bold"/>
                        </a:rPr>
                        <a:t>Tuna</a:t>
                      </a:r>
                      <a:r>
                        <a:rPr dirty="0" sz="1200" spc="-20">
                          <a:latin typeface="Britannic Bold"/>
                          <a:cs typeface="Britannic Bold"/>
                        </a:rPr>
                        <a:t> </a:t>
                      </a:r>
                      <a:r>
                        <a:rPr dirty="0" sz="1200">
                          <a:latin typeface="Britannic Bold"/>
                          <a:cs typeface="Britannic Bold"/>
                        </a:rPr>
                        <a:t>Tournament</a:t>
                      </a:r>
                      <a:r>
                        <a:rPr dirty="0" sz="1200" spc="-20">
                          <a:latin typeface="Britannic Bold"/>
                          <a:cs typeface="Britannic Bold"/>
                        </a:rPr>
                        <a:t> </a:t>
                      </a:r>
                      <a:r>
                        <a:rPr dirty="0" sz="1200">
                          <a:latin typeface="Britannic Bold"/>
                          <a:cs typeface="Britannic Bold"/>
                        </a:rPr>
                        <a:t>-</a:t>
                      </a:r>
                      <a:r>
                        <a:rPr dirty="0" sz="1200" spc="-20">
                          <a:latin typeface="Britannic Bold"/>
                          <a:cs typeface="Britannic Bold"/>
                        </a:rPr>
                        <a:t> </a:t>
                      </a:r>
                      <a:r>
                        <a:rPr dirty="0" sz="1200">
                          <a:latin typeface="Britannic Bold"/>
                          <a:cs typeface="Britannic Bold"/>
                        </a:rPr>
                        <a:t>July</a:t>
                      </a:r>
                      <a:r>
                        <a:rPr dirty="0" sz="1200" spc="-15">
                          <a:latin typeface="Britannic Bold"/>
                          <a:cs typeface="Britannic Bold"/>
                        </a:rPr>
                        <a:t> </a:t>
                      </a:r>
                      <a:r>
                        <a:rPr dirty="0" sz="1200" spc="-25">
                          <a:latin typeface="Britannic Bold"/>
                          <a:cs typeface="Britannic Bold"/>
                        </a:rPr>
                        <a:t>15, 16</a:t>
                      </a:r>
                      <a:endParaRPr sz="1200">
                        <a:latin typeface="Britannic Bold"/>
                        <a:cs typeface="Britannic Bold"/>
                      </a:endParaRPr>
                    </a:p>
                    <a:p>
                      <a:pPr marL="10287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Britannic Bold"/>
                          <a:cs typeface="Britannic Bold"/>
                        </a:rPr>
                        <a:t>Fluke</a:t>
                      </a:r>
                      <a:r>
                        <a:rPr dirty="0" sz="1200" spc="-10">
                          <a:latin typeface="Britannic Bold"/>
                          <a:cs typeface="Britannic Bold"/>
                        </a:rPr>
                        <a:t> </a:t>
                      </a:r>
                      <a:r>
                        <a:rPr dirty="0" sz="1200" spc="-10">
                          <a:latin typeface="Tahoma"/>
                          <a:cs typeface="Tahoma"/>
                        </a:rPr>
                        <a:t>Tournament</a:t>
                      </a:r>
                      <a:r>
                        <a:rPr dirty="0" sz="1200" spc="-2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>
                          <a:latin typeface="Britannic Bold"/>
                          <a:cs typeface="Britannic Bold"/>
                        </a:rPr>
                        <a:t>-</a:t>
                      </a:r>
                      <a:r>
                        <a:rPr dirty="0" sz="1200" spc="-10">
                          <a:latin typeface="Britannic Bold"/>
                          <a:cs typeface="Britannic Bold"/>
                        </a:rPr>
                        <a:t> </a:t>
                      </a:r>
                      <a:r>
                        <a:rPr dirty="0" sz="1200">
                          <a:latin typeface="Britannic Bold"/>
                          <a:cs typeface="Britannic Bold"/>
                        </a:rPr>
                        <a:t>August</a:t>
                      </a:r>
                      <a:r>
                        <a:rPr dirty="0" sz="1200" spc="-5">
                          <a:latin typeface="Britannic Bold"/>
                          <a:cs typeface="Britannic Bold"/>
                        </a:rPr>
                        <a:t> </a:t>
                      </a:r>
                      <a:r>
                        <a:rPr dirty="0" sz="1200">
                          <a:latin typeface="Britannic Bold"/>
                          <a:cs typeface="Britannic Bold"/>
                        </a:rPr>
                        <a:t>12,</a:t>
                      </a:r>
                      <a:r>
                        <a:rPr dirty="0" sz="1200" spc="-5">
                          <a:latin typeface="Britannic Bold"/>
                          <a:cs typeface="Britannic Bold"/>
                        </a:rPr>
                        <a:t> </a:t>
                      </a:r>
                      <a:r>
                        <a:rPr dirty="0" sz="1200" spc="-25">
                          <a:latin typeface="Britannic Bold"/>
                          <a:cs typeface="Britannic Bold"/>
                        </a:rPr>
                        <a:t>13</a:t>
                      </a:r>
                      <a:endParaRPr sz="1200">
                        <a:latin typeface="Britannic Bold"/>
                        <a:cs typeface="Britannic Bold"/>
                      </a:endParaRPr>
                    </a:p>
                    <a:p>
                      <a:pPr marL="81788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dirty="0" sz="1600">
                          <a:latin typeface="Tahoma"/>
                          <a:cs typeface="Tahoma"/>
                        </a:rPr>
                        <a:t>Mark Your </a:t>
                      </a:r>
                      <a:r>
                        <a:rPr dirty="0" sz="1600" spc="-10">
                          <a:latin typeface="Tahoma"/>
                          <a:cs typeface="Tahoma"/>
                        </a:rPr>
                        <a:t>Calendar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2857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 descr=""/>
          <p:cNvSpPr txBox="1"/>
          <p:nvPr/>
        </p:nvSpPr>
        <p:spPr>
          <a:xfrm>
            <a:off x="449072" y="9039690"/>
            <a:ext cx="69342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years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later.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136263" y="9093030"/>
            <a:ext cx="3364229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whether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or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not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open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fishery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24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7945">
              <a:lnSpc>
                <a:spcPts val="1190"/>
              </a:lnSpc>
            </a:pPr>
            <a:r>
              <a:rPr dirty="0" spc="-5"/>
              <a:t>8</a:t>
            </a:r>
          </a:p>
        </p:txBody>
      </p:sp>
      <p:sp>
        <p:nvSpPr>
          <p:cNvPr id="2" name="object 2" descr=""/>
          <p:cNvSpPr txBox="1"/>
          <p:nvPr/>
        </p:nvSpPr>
        <p:spPr>
          <a:xfrm>
            <a:off x="449072" y="609092"/>
            <a:ext cx="3366135" cy="424053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just" marL="12700" marR="5080">
              <a:lnSpc>
                <a:spcPct val="95900"/>
              </a:lnSpc>
              <a:spcBef>
                <a:spcPts val="160"/>
              </a:spcBef>
            </a:pPr>
            <a:r>
              <a:rPr dirty="0" sz="1200">
                <a:latin typeface="Times New Roman"/>
                <a:cs typeface="Times New Roman"/>
              </a:rPr>
              <a:t>fishing</a:t>
            </a:r>
            <a:r>
              <a:rPr dirty="0" sz="1200" spc="2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almost</a:t>
            </a:r>
            <a:r>
              <a:rPr dirty="0" sz="1200" spc="2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200</a:t>
            </a:r>
            <a:r>
              <a:rPr dirty="0" sz="1200" spc="2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days</a:t>
            </a:r>
            <a:r>
              <a:rPr dirty="0" sz="1200" spc="25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25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year</a:t>
            </a:r>
            <a:r>
              <a:rPr dirty="0" sz="1200" spc="2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25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bicycling</a:t>
            </a:r>
            <a:r>
              <a:rPr dirty="0" sz="1200" spc="254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6000 </a:t>
            </a:r>
            <a:r>
              <a:rPr dirty="0" sz="1200">
                <a:latin typeface="Times New Roman"/>
                <a:cs typeface="Times New Roman"/>
              </a:rPr>
              <a:t>miles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year.</a:t>
            </a:r>
            <a:r>
              <a:rPr dirty="0" sz="1200" spc="2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When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JCAA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voted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support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passage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of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bill,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took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responsibility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passage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the </a:t>
            </a:r>
            <a:r>
              <a:rPr dirty="0" sz="1200">
                <a:latin typeface="Times New Roman"/>
                <a:cs typeface="Times New Roman"/>
              </a:rPr>
              <a:t>bill.</a:t>
            </a:r>
            <a:r>
              <a:rPr dirty="0" sz="1200" spc="3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was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naïve.</a:t>
            </a:r>
            <a:r>
              <a:rPr dirty="0" sz="1200" spc="3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really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did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not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know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about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state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or </a:t>
            </a:r>
            <a:r>
              <a:rPr dirty="0" sz="1200">
                <a:latin typeface="Times New Roman"/>
                <a:cs typeface="Times New Roman"/>
              </a:rPr>
              <a:t>federal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politics.</a:t>
            </a:r>
            <a:r>
              <a:rPr dirty="0" sz="1200" spc="1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-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knew</a:t>
            </a:r>
            <a:r>
              <a:rPr dirty="0" sz="1200" spc="-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how</a:t>
            </a:r>
            <a:r>
              <a:rPr dirty="0" sz="1200" spc="-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management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7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striped </a:t>
            </a:r>
            <a:r>
              <a:rPr dirty="0" sz="1200">
                <a:latin typeface="Times New Roman"/>
                <a:cs typeface="Times New Roman"/>
              </a:rPr>
              <a:t>bass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agencies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their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management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worked </a:t>
            </a:r>
            <a:r>
              <a:rPr dirty="0" sz="1200">
                <a:latin typeface="Times New Roman"/>
                <a:cs typeface="Times New Roman"/>
              </a:rPr>
              <a:t>since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started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attending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meetings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BSC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JCAA. </a:t>
            </a:r>
            <a:r>
              <a:rPr dirty="0" sz="1200">
                <a:latin typeface="Times New Roman"/>
                <a:cs typeface="Times New Roman"/>
              </a:rPr>
              <a:t>As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fishing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had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been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my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passion,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now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getting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this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bill </a:t>
            </a:r>
            <a:r>
              <a:rPr dirty="0" sz="1200">
                <a:latin typeface="Times New Roman"/>
                <a:cs typeface="Times New Roman"/>
              </a:rPr>
              <a:t>passed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was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my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passion.</a:t>
            </a:r>
            <a:r>
              <a:rPr dirty="0" sz="1200" spc="11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JCAA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lost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5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original </a:t>
            </a:r>
            <a:r>
              <a:rPr dirty="0" sz="1200">
                <a:latin typeface="Times New Roman"/>
                <a:cs typeface="Times New Roman"/>
              </a:rPr>
              <a:t>founding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clubs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JCAA since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their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members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sold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fish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they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would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not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support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no-sale.</a:t>
            </a:r>
            <a:r>
              <a:rPr dirty="0" sz="1200" spc="114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visited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almost </a:t>
            </a:r>
            <a:r>
              <a:rPr dirty="0" sz="1200">
                <a:latin typeface="Times New Roman"/>
                <a:cs typeface="Times New Roman"/>
              </a:rPr>
              <a:t>every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club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NJ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began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visiting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coastwide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clubs </a:t>
            </a:r>
            <a:r>
              <a:rPr dirty="0" sz="1200">
                <a:latin typeface="Times New Roman"/>
                <a:cs typeface="Times New Roman"/>
              </a:rPr>
              <a:t>seeking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their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support.</a:t>
            </a:r>
            <a:r>
              <a:rPr dirty="0" sz="1200" spc="4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70’s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actually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belonged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Save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Our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Stripers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NY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which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was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also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pursuing no-</a:t>
            </a:r>
            <a:r>
              <a:rPr dirty="0" sz="1200">
                <a:latin typeface="Times New Roman"/>
                <a:cs typeface="Times New Roman"/>
              </a:rPr>
              <a:t>sale.</a:t>
            </a:r>
            <a:r>
              <a:rPr dirty="0" sz="1200" spc="4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This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battle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changed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course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my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life.</a:t>
            </a:r>
            <a:r>
              <a:rPr dirty="0" sz="1200" spc="480">
                <a:latin typeface="Times New Roman"/>
                <a:cs typeface="Times New Roman"/>
              </a:rPr>
              <a:t> </a:t>
            </a:r>
            <a:r>
              <a:rPr dirty="0" sz="1200" spc="-50">
                <a:latin typeface="Times New Roman"/>
                <a:cs typeface="Times New Roman"/>
              </a:rPr>
              <a:t>I </a:t>
            </a:r>
            <a:r>
              <a:rPr dirty="0" sz="1200">
                <a:latin typeface="Times New Roman"/>
                <a:cs typeface="Times New Roman"/>
              </a:rPr>
              <a:t>started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going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ASMFC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meetings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learned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had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no </a:t>
            </a:r>
            <a:r>
              <a:rPr dirty="0" sz="1200">
                <a:latin typeface="Times New Roman"/>
                <a:cs typeface="Times New Roman"/>
              </a:rPr>
              <a:t>respect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how</a:t>
            </a:r>
            <a:r>
              <a:rPr dirty="0" sz="1200" spc="1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they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were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managing</a:t>
            </a:r>
            <a:r>
              <a:rPr dirty="0" sz="1200" spc="1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striped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bass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or </a:t>
            </a:r>
            <a:r>
              <a:rPr dirty="0" sz="1200">
                <a:latin typeface="Times New Roman"/>
                <a:cs typeface="Times New Roman"/>
              </a:rPr>
              <a:t>how</a:t>
            </a:r>
            <a:r>
              <a:rPr dirty="0" sz="1200" spc="-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board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was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controlled.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Even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Governor’s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or </a:t>
            </a:r>
            <a:r>
              <a:rPr dirty="0" sz="1200" spc="-10">
                <a:latin typeface="Times New Roman"/>
                <a:cs typeface="Times New Roman"/>
              </a:rPr>
              <a:t>Legislative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Appointee,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you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were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not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allowed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sit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50">
                <a:latin typeface="Times New Roman"/>
                <a:cs typeface="Times New Roman"/>
              </a:rPr>
              <a:t>a </a:t>
            </a:r>
            <a:r>
              <a:rPr dirty="0" sz="1200">
                <a:latin typeface="Times New Roman"/>
                <a:cs typeface="Times New Roman"/>
              </a:rPr>
              <a:t>management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board.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management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board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striped </a:t>
            </a:r>
            <a:r>
              <a:rPr dirty="0" sz="1200">
                <a:latin typeface="Times New Roman"/>
                <a:cs typeface="Times New Roman"/>
              </a:rPr>
              <a:t>bass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had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representatives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from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only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5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states,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consisting </a:t>
            </a:r>
            <a:r>
              <a:rPr dirty="0" sz="1200">
                <a:latin typeface="Times New Roman"/>
                <a:cs typeface="Times New Roman"/>
              </a:rPr>
              <a:t>mainly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states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large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commercial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fishery, </a:t>
            </a:r>
            <a:r>
              <a:rPr dirty="0" sz="1200">
                <a:latin typeface="Times New Roman"/>
                <a:cs typeface="Times New Roman"/>
              </a:rPr>
              <a:t>NY,</a:t>
            </a:r>
            <a:r>
              <a:rPr dirty="0" sz="1200" spc="4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Massachusetts,</a:t>
            </a:r>
            <a:r>
              <a:rPr dirty="0" sz="1200" spc="4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Virginia,</a:t>
            </a:r>
            <a:r>
              <a:rPr dirty="0" sz="1200" spc="4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Maryland</a:t>
            </a:r>
            <a:r>
              <a:rPr dirty="0" sz="1200" spc="4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49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New </a:t>
            </a:r>
            <a:r>
              <a:rPr dirty="0" sz="1200">
                <a:latin typeface="Times New Roman"/>
                <a:cs typeface="Times New Roman"/>
              </a:rPr>
              <a:t>Jersey.</a:t>
            </a:r>
            <a:r>
              <a:rPr dirty="0" sz="1200" spc="2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JCAA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started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sending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ASMFC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meetings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49072" y="4816221"/>
            <a:ext cx="3362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33880" algn="l"/>
              </a:tabLst>
            </a:pP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3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represent</a:t>
            </a:r>
            <a:r>
              <a:rPr dirty="0" sz="1200" spc="3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our</a:t>
            </a:r>
            <a:r>
              <a:rPr dirty="0" sz="1200" spc="31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interests.</a:t>
            </a:r>
            <a:r>
              <a:rPr dirty="0" sz="1200">
                <a:latin typeface="Times New Roman"/>
                <a:cs typeface="Times New Roman"/>
              </a:rPr>
              <a:t>	I</a:t>
            </a:r>
            <a:r>
              <a:rPr dirty="0" sz="1200" spc="3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built</a:t>
            </a:r>
            <a:r>
              <a:rPr dirty="0" sz="1200" spc="3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friendships</a:t>
            </a:r>
            <a:r>
              <a:rPr dirty="0" sz="1200" spc="33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with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49072" y="4991480"/>
            <a:ext cx="3365500" cy="1435735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just" marL="12700" marR="5080">
              <a:lnSpc>
                <a:spcPts val="1380"/>
              </a:lnSpc>
              <a:spcBef>
                <a:spcPts val="195"/>
              </a:spcBef>
            </a:pPr>
            <a:r>
              <a:rPr dirty="0" sz="1200">
                <a:latin typeface="Times New Roman"/>
                <a:cs typeface="Times New Roman"/>
              </a:rPr>
              <a:t>people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meetings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from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other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states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who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shared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35">
                <a:latin typeface="Times New Roman"/>
                <a:cs typeface="Times New Roman"/>
              </a:rPr>
              <a:t>my </a:t>
            </a:r>
            <a:r>
              <a:rPr dirty="0" sz="1200">
                <a:latin typeface="Times New Roman"/>
                <a:cs typeface="Times New Roman"/>
              </a:rPr>
              <a:t>passion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protection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striped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bass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and,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some </a:t>
            </a:r>
            <a:r>
              <a:rPr dirty="0" sz="1200">
                <a:latin typeface="Times New Roman"/>
                <a:cs typeface="Times New Roman"/>
              </a:rPr>
              <a:t>instances,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making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striped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bass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no-sale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fish.</a:t>
            </a:r>
            <a:endParaRPr sz="1200">
              <a:latin typeface="Times New Roman"/>
              <a:cs typeface="Times New Roman"/>
            </a:endParaRPr>
          </a:p>
          <a:p>
            <a:pPr algn="just" marL="12700" marR="6985" indent="452755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Three</a:t>
            </a:r>
            <a:r>
              <a:rPr dirty="0" sz="1200" spc="2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years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2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my</a:t>
            </a:r>
            <a:r>
              <a:rPr dirty="0" sz="1200" spc="2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life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was</a:t>
            </a:r>
            <a:r>
              <a:rPr dirty="0" sz="1200" spc="2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spent</a:t>
            </a:r>
            <a:r>
              <a:rPr dirty="0" sz="1200" spc="2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2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NJ </a:t>
            </a:r>
            <a:r>
              <a:rPr dirty="0" sz="1200">
                <a:latin typeface="Times New Roman"/>
                <a:cs typeface="Times New Roman"/>
              </a:rPr>
              <a:t>legislation,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going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hearings,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meeting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politicians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clubs.</a:t>
            </a:r>
            <a:r>
              <a:rPr dirty="0" sz="1200" spc="18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I’m</a:t>
            </a:r>
            <a:r>
              <a:rPr dirty="0" sz="1200" spc="1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fast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learner</a:t>
            </a:r>
            <a:r>
              <a:rPr dirty="0" sz="1200" spc="1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1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had</a:t>
            </a:r>
            <a:r>
              <a:rPr dirty="0" sz="1200" spc="1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some</a:t>
            </a:r>
            <a:r>
              <a:rPr dirty="0" sz="1200" spc="18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good </a:t>
            </a:r>
            <a:r>
              <a:rPr dirty="0" sz="1200">
                <a:latin typeface="Times New Roman"/>
                <a:cs typeface="Times New Roman"/>
              </a:rPr>
              <a:t>teachers.</a:t>
            </a:r>
            <a:r>
              <a:rPr dirty="0" sz="1200" spc="22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culmination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was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1991</a:t>
            </a:r>
            <a:r>
              <a:rPr dirty="0" sz="1200" spc="2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22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JCAA</a:t>
            </a:r>
            <a:endParaRPr sz="1200">
              <a:latin typeface="Times New Roman"/>
              <a:cs typeface="Times New Roman"/>
            </a:endParaRPr>
          </a:p>
          <a:p>
            <a:pPr algn="just" marL="12700">
              <a:lnSpc>
                <a:spcPts val="1345"/>
              </a:lnSpc>
            </a:pPr>
            <a:r>
              <a:rPr dirty="0" sz="1200">
                <a:latin typeface="Times New Roman"/>
                <a:cs typeface="Times New Roman"/>
              </a:rPr>
              <a:t>meeting</a:t>
            </a:r>
            <a:r>
              <a:rPr dirty="0" sz="1200" spc="2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</a:t>
            </a:r>
            <a:r>
              <a:rPr dirty="0" sz="1200" spc="2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Jersey</a:t>
            </a:r>
            <a:r>
              <a:rPr dirty="0" sz="1200" spc="2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Coast</a:t>
            </a:r>
            <a:r>
              <a:rPr dirty="0" sz="1200" spc="2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Shark</a:t>
            </a:r>
            <a:r>
              <a:rPr dirty="0" sz="1200" spc="2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Anglers</a:t>
            </a:r>
            <a:r>
              <a:rPr dirty="0" sz="1200" spc="2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building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49072" y="6393941"/>
            <a:ext cx="3366770" cy="266255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just" marL="12700" marR="5080">
              <a:lnSpc>
                <a:spcPct val="95800"/>
              </a:lnSpc>
              <a:spcBef>
                <a:spcPts val="160"/>
              </a:spcBef>
            </a:pPr>
            <a:r>
              <a:rPr dirty="0" sz="1200">
                <a:latin typeface="Times New Roman"/>
                <a:cs typeface="Times New Roman"/>
              </a:rPr>
              <a:t>when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Governor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Florio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signed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striped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bass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no-</a:t>
            </a:r>
            <a:r>
              <a:rPr dirty="0" sz="1200" spc="-20">
                <a:latin typeface="Times New Roman"/>
                <a:cs typeface="Times New Roman"/>
              </a:rPr>
              <a:t>sale </a:t>
            </a:r>
            <a:r>
              <a:rPr dirty="0" sz="1200">
                <a:latin typeface="Times New Roman"/>
                <a:cs typeface="Times New Roman"/>
              </a:rPr>
              <a:t>bill</a:t>
            </a:r>
            <a:r>
              <a:rPr dirty="0" sz="1200" spc="48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48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Senator</a:t>
            </a:r>
            <a:r>
              <a:rPr dirty="0" sz="1200" spc="4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Lou</a:t>
            </a:r>
            <a:r>
              <a:rPr dirty="0" sz="1200" spc="4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Bassano</a:t>
            </a:r>
            <a:r>
              <a:rPr dirty="0" sz="1200" spc="4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48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one</a:t>
            </a:r>
            <a:r>
              <a:rPr dirty="0" sz="1200" spc="4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side</a:t>
            </a:r>
            <a:r>
              <a:rPr dirty="0" sz="1200" spc="49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Assemblyman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John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Paul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Doyle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other;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bill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people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said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could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not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get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passed.</a:t>
            </a:r>
            <a:r>
              <a:rPr dirty="0" sz="1200" spc="3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When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you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are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my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house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you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see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copy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bill,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pen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from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the </a:t>
            </a:r>
            <a:r>
              <a:rPr dirty="0" sz="1200">
                <a:latin typeface="Times New Roman"/>
                <a:cs typeface="Times New Roman"/>
              </a:rPr>
              <a:t>signing</a:t>
            </a:r>
            <a:r>
              <a:rPr dirty="0" sz="1200" spc="3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3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3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picture</a:t>
            </a:r>
            <a:r>
              <a:rPr dirty="0" sz="1200" spc="3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from</a:t>
            </a:r>
            <a:r>
              <a:rPr dirty="0" sz="1200" spc="3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3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night</a:t>
            </a:r>
            <a:r>
              <a:rPr dirty="0" sz="1200" spc="37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prominently </a:t>
            </a:r>
            <a:r>
              <a:rPr dirty="0" sz="1200">
                <a:latin typeface="Times New Roman"/>
                <a:cs typeface="Times New Roman"/>
              </a:rPr>
              <a:t>displayed.</a:t>
            </a:r>
            <a:r>
              <a:rPr dirty="0" sz="1200" spc="3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felt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was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my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first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accomplishment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for </a:t>
            </a:r>
            <a:r>
              <a:rPr dirty="0" sz="1200">
                <a:latin typeface="Times New Roman"/>
                <a:cs typeface="Times New Roman"/>
              </a:rPr>
              <a:t>JCAA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our member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clubs.</a:t>
            </a:r>
            <a:r>
              <a:rPr dirty="0" sz="1200" spc="3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 went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from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36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clubs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100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clubs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which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included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clubs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from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Maine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North </a:t>
            </a:r>
            <a:r>
              <a:rPr dirty="0" sz="1200">
                <a:latin typeface="Times New Roman"/>
                <a:cs typeface="Times New Roman"/>
              </a:rPr>
              <a:t>Carolina,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all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wanting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work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coastwide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no-</a:t>
            </a:r>
            <a:r>
              <a:rPr dirty="0" sz="1200" spc="-10">
                <a:latin typeface="Times New Roman"/>
                <a:cs typeface="Times New Roman"/>
              </a:rPr>
              <a:t>sale. </a:t>
            </a:r>
            <a:r>
              <a:rPr dirty="0" sz="1200">
                <a:latin typeface="Times New Roman"/>
                <a:cs typeface="Times New Roman"/>
              </a:rPr>
              <a:t>JCAA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was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so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passionate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about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promoting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catch</a:t>
            </a:r>
            <a:r>
              <a:rPr dirty="0" sz="1200" spc="18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release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1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when</a:t>
            </a:r>
            <a:r>
              <a:rPr dirty="0" sz="1200" spc="1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started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Governor’s</a:t>
            </a:r>
            <a:r>
              <a:rPr dirty="0" sz="1200" spc="18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Surfing </a:t>
            </a:r>
            <a:r>
              <a:rPr dirty="0" sz="1200">
                <a:latin typeface="Times New Roman"/>
                <a:cs typeface="Times New Roman"/>
              </a:rPr>
              <a:t>Tournament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had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judges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riding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beach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so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people </a:t>
            </a:r>
            <a:r>
              <a:rPr dirty="0" sz="1200">
                <a:latin typeface="Times New Roman"/>
                <a:cs typeface="Times New Roman"/>
              </a:rPr>
              <a:t>could catch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release any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they caught.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only </a:t>
            </a:r>
            <a:r>
              <a:rPr dirty="0" sz="1200">
                <a:latin typeface="Times New Roman"/>
                <a:cs typeface="Times New Roman"/>
              </a:rPr>
              <a:t>measured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length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still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how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it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works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 spc="-35">
                <a:latin typeface="Times New Roman"/>
                <a:cs typeface="Times New Roman"/>
              </a:rPr>
              <a:t>25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136263" y="609092"/>
            <a:ext cx="3366135" cy="388937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just" marL="12700" marR="5080" indent="452755">
              <a:lnSpc>
                <a:spcPct val="95800"/>
              </a:lnSpc>
              <a:spcBef>
                <a:spcPts val="160"/>
              </a:spcBef>
            </a:pPr>
            <a:r>
              <a:rPr dirty="0" sz="1200">
                <a:latin typeface="Times New Roman"/>
                <a:cs typeface="Times New Roman"/>
              </a:rPr>
              <a:t>It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important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explain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my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philosophy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3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supporting</a:t>
            </a:r>
            <a:r>
              <a:rPr dirty="0" sz="1200" spc="3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making</a:t>
            </a:r>
            <a:r>
              <a:rPr dirty="0" sz="1200" spc="3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striped</a:t>
            </a:r>
            <a:r>
              <a:rPr dirty="0" sz="1200" spc="3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bass</a:t>
            </a:r>
            <a:r>
              <a:rPr dirty="0" sz="1200" spc="3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3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no-sale</a:t>
            </a:r>
            <a:r>
              <a:rPr dirty="0" sz="1200" spc="37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fish. </a:t>
            </a:r>
            <a:r>
              <a:rPr dirty="0" sz="1200">
                <a:latin typeface="Times New Roman"/>
                <a:cs typeface="Times New Roman"/>
              </a:rPr>
              <a:t>Striped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bass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along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coast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was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mainly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recreational </a:t>
            </a:r>
            <a:r>
              <a:rPr dirty="0" sz="1200">
                <a:latin typeface="Times New Roman"/>
                <a:cs typeface="Times New Roman"/>
              </a:rPr>
              <a:t>caught</a:t>
            </a:r>
            <a:r>
              <a:rPr dirty="0" sz="1200" spc="4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fish.</a:t>
            </a:r>
            <a:r>
              <a:rPr dirty="0" sz="1200" spc="10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Outside</a:t>
            </a:r>
            <a:r>
              <a:rPr dirty="0" sz="1200" spc="4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4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4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Chesapeake</a:t>
            </a:r>
            <a:r>
              <a:rPr dirty="0" sz="1200" spc="4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Bay</a:t>
            </a:r>
            <a:r>
              <a:rPr dirty="0" sz="1200" spc="100">
                <a:latin typeface="Times New Roman"/>
                <a:cs typeface="Times New Roman"/>
              </a:rPr>
              <a:t>  </a:t>
            </a:r>
            <a:r>
              <a:rPr dirty="0" sz="1200" spc="-25">
                <a:latin typeface="Times New Roman"/>
                <a:cs typeface="Times New Roman"/>
              </a:rPr>
              <a:t>the </a:t>
            </a:r>
            <a:r>
              <a:rPr dirty="0" sz="1200">
                <a:latin typeface="Times New Roman"/>
                <a:cs typeface="Times New Roman"/>
              </a:rPr>
              <a:t>commercial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market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was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largely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made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up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hook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line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fishery.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NJ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Massachusetts,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commercial </a:t>
            </a:r>
            <a:r>
              <a:rPr dirty="0" sz="1200">
                <a:latin typeface="Times New Roman"/>
                <a:cs typeface="Times New Roman"/>
              </a:rPr>
              <a:t>catch</a:t>
            </a:r>
            <a:r>
              <a:rPr dirty="0" sz="1200" spc="-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striped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bass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was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totally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hook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line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fishery, </a:t>
            </a:r>
            <a:r>
              <a:rPr dirty="0" sz="1200">
                <a:latin typeface="Times New Roman"/>
                <a:cs typeface="Times New Roman"/>
              </a:rPr>
              <a:t>mainly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made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up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recreational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anglers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selling</a:t>
            </a:r>
            <a:r>
              <a:rPr dirty="0" sz="1200" spc="2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their </a:t>
            </a:r>
            <a:r>
              <a:rPr dirty="0" sz="1200">
                <a:latin typeface="Times New Roman"/>
                <a:cs typeface="Times New Roman"/>
              </a:rPr>
              <a:t>catch.</a:t>
            </a:r>
            <a:r>
              <a:rPr dirty="0" sz="1200" spc="13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People</a:t>
            </a:r>
            <a:r>
              <a:rPr dirty="0" sz="1200" spc="13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supported</a:t>
            </a:r>
            <a:r>
              <a:rPr dirty="0" sz="1200" spc="13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striped</a:t>
            </a:r>
            <a:r>
              <a:rPr dirty="0" sz="1200" spc="13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bass</a:t>
            </a:r>
            <a:r>
              <a:rPr dirty="0" sz="1200" spc="14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no-sale</a:t>
            </a:r>
            <a:r>
              <a:rPr dirty="0" sz="1200" spc="135">
                <a:latin typeface="Times New Roman"/>
                <a:cs typeface="Times New Roman"/>
              </a:rPr>
              <a:t>  </a:t>
            </a:r>
            <a:r>
              <a:rPr dirty="0" sz="1200" spc="-25">
                <a:latin typeface="Times New Roman"/>
                <a:cs typeface="Times New Roman"/>
              </a:rPr>
              <a:t>for </a:t>
            </a:r>
            <a:r>
              <a:rPr dirty="0" sz="1200">
                <a:latin typeface="Times New Roman"/>
                <a:cs typeface="Times New Roman"/>
              </a:rPr>
              <a:t>different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reasons.</a:t>
            </a:r>
            <a:r>
              <a:rPr dirty="0" sz="1200" spc="4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Some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want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all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catch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release.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Some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wanted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abundant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fishery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everyone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have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opportunity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land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one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biggest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fish </a:t>
            </a:r>
            <a:r>
              <a:rPr dirty="0" sz="1200" spc="-10">
                <a:latin typeface="Times New Roman"/>
                <a:cs typeface="Times New Roman"/>
              </a:rPr>
              <a:t>from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surf.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My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feeling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was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it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was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only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game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fish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could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protect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so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everyone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could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harvest,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rich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or </a:t>
            </a:r>
            <a:r>
              <a:rPr dirty="0" sz="1200">
                <a:latin typeface="Times New Roman"/>
                <a:cs typeface="Times New Roman"/>
              </a:rPr>
              <a:t>poor.</a:t>
            </a:r>
            <a:r>
              <a:rPr dirty="0" sz="1200" spc="3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Some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best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striped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bass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fishermen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know </a:t>
            </a:r>
            <a:r>
              <a:rPr dirty="0" sz="1200">
                <a:latin typeface="Times New Roman"/>
                <a:cs typeface="Times New Roman"/>
              </a:rPr>
              <a:t>fish with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gear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not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expensive.</a:t>
            </a:r>
            <a:r>
              <a:rPr dirty="0" sz="1200" spc="3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They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repaint </a:t>
            </a:r>
            <a:r>
              <a:rPr dirty="0" sz="1200" spc="-10">
                <a:latin typeface="Times New Roman"/>
                <a:cs typeface="Times New Roman"/>
              </a:rPr>
              <a:t>their </a:t>
            </a:r>
            <a:r>
              <a:rPr dirty="0" sz="1200">
                <a:latin typeface="Times New Roman"/>
                <a:cs typeface="Times New Roman"/>
              </a:rPr>
              <a:t>plugs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reuse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everything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they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are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some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the </a:t>
            </a:r>
            <a:r>
              <a:rPr dirty="0" sz="1200">
                <a:latin typeface="Times New Roman"/>
                <a:cs typeface="Times New Roman"/>
              </a:rPr>
              <a:t>best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striped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bass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anglers.</a:t>
            </a:r>
            <a:r>
              <a:rPr dirty="0" sz="1200" spc="2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Because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grew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up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fishing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on </a:t>
            </a:r>
            <a:r>
              <a:rPr dirty="0" sz="1200">
                <a:latin typeface="Times New Roman"/>
                <a:cs typeface="Times New Roman"/>
              </a:rPr>
              <a:t>party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charter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boats,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realized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anglers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took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home </a:t>
            </a:r>
            <a:r>
              <a:rPr dirty="0" sz="1200">
                <a:latin typeface="Times New Roman"/>
                <a:cs typeface="Times New Roman"/>
              </a:rPr>
              <a:t>fish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feed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their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families.</a:t>
            </a:r>
            <a:r>
              <a:rPr dirty="0" sz="1200" spc="4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felt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if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eliminated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commercial</a:t>
            </a:r>
            <a:r>
              <a:rPr dirty="0" sz="1200" spc="2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sale</a:t>
            </a:r>
            <a:r>
              <a:rPr dirty="0" sz="1200" spc="2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2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striped</a:t>
            </a:r>
            <a:r>
              <a:rPr dirty="0" sz="1200" spc="2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bass</a:t>
            </a:r>
            <a:r>
              <a:rPr dirty="0" sz="1200" spc="2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there</a:t>
            </a:r>
            <a:r>
              <a:rPr dirty="0" sz="1200" spc="2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would</a:t>
            </a:r>
            <a:r>
              <a:rPr dirty="0" sz="1200" spc="25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be </a:t>
            </a:r>
            <a:r>
              <a:rPr dirty="0" sz="1200">
                <a:latin typeface="Times New Roman"/>
                <a:cs typeface="Times New Roman"/>
              </a:rPr>
              <a:t>enough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provide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all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recreational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anglers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 spc="-5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136263" y="4465701"/>
            <a:ext cx="33623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3880" algn="l"/>
                <a:tab pos="1279525" algn="l"/>
                <a:tab pos="2333625" algn="l"/>
                <a:tab pos="2925445" algn="l"/>
              </a:tabLst>
            </a:pPr>
            <a:r>
              <a:rPr dirty="0" sz="1200" spc="-10">
                <a:latin typeface="Times New Roman"/>
                <a:cs typeface="Times New Roman"/>
              </a:rPr>
              <a:t>quality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10">
                <a:latin typeface="Times New Roman"/>
                <a:cs typeface="Times New Roman"/>
              </a:rPr>
              <a:t>fishery.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10">
                <a:latin typeface="Times New Roman"/>
                <a:cs typeface="Times New Roman"/>
              </a:rPr>
              <a:t>Recreationally,</a:t>
            </a:r>
            <a:r>
              <a:rPr dirty="0" sz="1200">
                <a:latin typeface="Times New Roman"/>
                <a:cs typeface="Times New Roman"/>
              </a:rPr>
              <a:t>	I</a:t>
            </a:r>
            <a:r>
              <a:rPr dirty="0" sz="1200" spc="195">
                <a:latin typeface="Times New Roman"/>
                <a:cs typeface="Times New Roman"/>
              </a:rPr>
              <a:t>  </a:t>
            </a:r>
            <a:r>
              <a:rPr dirty="0" sz="1200" spc="-20">
                <a:latin typeface="Times New Roman"/>
                <a:cs typeface="Times New Roman"/>
              </a:rPr>
              <a:t>have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10">
                <a:latin typeface="Times New Roman"/>
                <a:cs typeface="Times New Roman"/>
              </a:rPr>
              <a:t>always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136263" y="4640960"/>
            <a:ext cx="336422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understood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both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catch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release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community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and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136263" y="4816221"/>
            <a:ext cx="3364229" cy="73406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just" marL="12700" marR="5080">
              <a:lnSpc>
                <a:spcPts val="1380"/>
              </a:lnSpc>
              <a:spcBef>
                <a:spcPts val="195"/>
              </a:spcBef>
            </a:pP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catch-for-</a:t>
            </a:r>
            <a:r>
              <a:rPr dirty="0" sz="1200">
                <a:latin typeface="Times New Roman"/>
                <a:cs typeface="Times New Roman"/>
              </a:rPr>
              <a:t>dinner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community.</a:t>
            </a:r>
            <a:r>
              <a:rPr dirty="0" sz="1200" spc="2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overriding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factor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this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needs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sustainable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fishery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large </a:t>
            </a:r>
            <a:r>
              <a:rPr dirty="0" sz="1200">
                <a:latin typeface="Times New Roman"/>
                <a:cs typeface="Times New Roman"/>
              </a:rPr>
              <a:t>enough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numbers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it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can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quality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fishery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all </a:t>
            </a:r>
            <a:r>
              <a:rPr dirty="0" sz="1200">
                <a:latin typeface="Times New Roman"/>
                <a:cs typeface="Times New Roman"/>
              </a:rPr>
              <a:t>sectors.</a:t>
            </a:r>
            <a:r>
              <a:rPr dirty="0" sz="1200" spc="3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Striped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bass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has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gotten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involved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ocean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136263" y="5517260"/>
            <a:ext cx="33635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4540" algn="l"/>
                <a:tab pos="1273810" algn="l"/>
                <a:tab pos="2100580" algn="l"/>
                <a:tab pos="2897505" algn="l"/>
              </a:tabLst>
            </a:pPr>
            <a:r>
              <a:rPr dirty="0" sz="1200" spc="-10">
                <a:latin typeface="Times New Roman"/>
                <a:cs typeface="Times New Roman"/>
              </a:rPr>
              <a:t>dumping,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20">
                <a:latin typeface="Times New Roman"/>
                <a:cs typeface="Times New Roman"/>
              </a:rPr>
              <a:t>water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10">
                <a:latin typeface="Times New Roman"/>
                <a:cs typeface="Times New Roman"/>
              </a:rPr>
              <a:t>protection,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10">
                <a:latin typeface="Times New Roman"/>
                <a:cs typeface="Times New Roman"/>
              </a:rPr>
              <a:t>renewable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10">
                <a:latin typeface="Times New Roman"/>
                <a:cs typeface="Times New Roman"/>
              </a:rPr>
              <a:t>energy,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136263" y="5692521"/>
            <a:ext cx="3362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8150" algn="l"/>
              </a:tabLst>
            </a:pPr>
            <a:r>
              <a:rPr dirty="0" sz="1200">
                <a:latin typeface="Times New Roman"/>
                <a:cs typeface="Times New Roman"/>
              </a:rPr>
              <a:t>endocrine</a:t>
            </a:r>
            <a:r>
              <a:rPr dirty="0" sz="1200" spc="2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disruptors</a:t>
            </a:r>
            <a:r>
              <a:rPr dirty="0" sz="1200" spc="3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2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many</a:t>
            </a:r>
            <a:r>
              <a:rPr dirty="0" sz="1200" spc="2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other</a:t>
            </a:r>
            <a:r>
              <a:rPr dirty="0" sz="1200" spc="29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areas.</a:t>
            </a:r>
            <a:r>
              <a:rPr dirty="0" sz="1200">
                <a:latin typeface="Times New Roman"/>
                <a:cs typeface="Times New Roman"/>
              </a:rPr>
              <a:t>	It</a:t>
            </a:r>
            <a:r>
              <a:rPr dirty="0" sz="1200" spc="29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has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136263" y="5867780"/>
            <a:ext cx="29933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changed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my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life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it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has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many other </a:t>
            </a:r>
            <a:r>
              <a:rPr dirty="0" sz="1200" spc="-10">
                <a:latin typeface="Times New Roman"/>
                <a:cs typeface="Times New Roman"/>
              </a:rPr>
              <a:t>anglers.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136263" y="6127241"/>
            <a:ext cx="3364865" cy="105410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algn="just" marL="1122045">
              <a:lnSpc>
                <a:spcPct val="100000"/>
              </a:lnSpc>
              <a:spcBef>
                <a:spcPts val="640"/>
              </a:spcBef>
            </a:pPr>
            <a:r>
              <a:rPr dirty="0" sz="1200" b="1">
                <a:latin typeface="Times New Roman"/>
                <a:cs typeface="Times New Roman"/>
              </a:rPr>
              <a:t>1995 </a:t>
            </a:r>
            <a:r>
              <a:rPr dirty="0" sz="1200" spc="-10" b="1">
                <a:latin typeface="Times New Roman"/>
                <a:cs typeface="Times New Roman"/>
              </a:rPr>
              <a:t>Regulations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452755">
              <a:lnSpc>
                <a:spcPts val="1380"/>
              </a:lnSpc>
              <a:spcBef>
                <a:spcPts val="635"/>
              </a:spcBef>
            </a:pP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understand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today’s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discussion,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you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need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 spc="-35">
                <a:latin typeface="Times New Roman"/>
                <a:cs typeface="Times New Roman"/>
              </a:rPr>
              <a:t>to </a:t>
            </a:r>
            <a:r>
              <a:rPr dirty="0" sz="1200">
                <a:latin typeface="Times New Roman"/>
                <a:cs typeface="Times New Roman"/>
              </a:rPr>
              <a:t>understand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regulations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were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put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place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in </a:t>
            </a:r>
            <a:r>
              <a:rPr dirty="0" sz="1200">
                <a:latin typeface="Times New Roman"/>
                <a:cs typeface="Times New Roman"/>
              </a:rPr>
              <a:t>1995.</a:t>
            </a:r>
            <a:r>
              <a:rPr dirty="0" sz="1200" spc="4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have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been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striped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bass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board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meetings </a:t>
            </a:r>
            <a:r>
              <a:rPr dirty="0" sz="1200">
                <a:latin typeface="Times New Roman"/>
                <a:cs typeface="Times New Roman"/>
              </a:rPr>
              <a:t>since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1986.</a:t>
            </a:r>
            <a:r>
              <a:rPr dirty="0" sz="1200" spc="3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 that time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public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was not allowed </a:t>
            </a:r>
            <a:r>
              <a:rPr dirty="0" sz="1200" spc="-25">
                <a:latin typeface="Times New Roman"/>
                <a:cs typeface="Times New Roman"/>
              </a:rPr>
              <a:t>to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136263" y="7148321"/>
            <a:ext cx="33623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5609" algn="l"/>
                <a:tab pos="1232535" algn="l"/>
                <a:tab pos="1672589" algn="l"/>
                <a:tab pos="2315845" algn="l"/>
                <a:tab pos="2832100" algn="l"/>
              </a:tabLst>
            </a:pPr>
            <a:r>
              <a:rPr dirty="0" sz="1200" spc="-25">
                <a:latin typeface="Times New Roman"/>
                <a:cs typeface="Times New Roman"/>
              </a:rPr>
              <a:t>ask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10">
                <a:latin typeface="Times New Roman"/>
                <a:cs typeface="Times New Roman"/>
              </a:rPr>
              <a:t>questions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25">
                <a:latin typeface="Times New Roman"/>
                <a:cs typeface="Times New Roman"/>
              </a:rPr>
              <a:t>and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10">
                <a:latin typeface="Times New Roman"/>
                <a:cs typeface="Times New Roman"/>
              </a:rPr>
              <a:t>neither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20">
                <a:latin typeface="Times New Roman"/>
                <a:cs typeface="Times New Roman"/>
              </a:rPr>
              <a:t>were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10">
                <a:latin typeface="Times New Roman"/>
                <a:cs typeface="Times New Roman"/>
              </a:rPr>
              <a:t>ASMFC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136263" y="7323582"/>
            <a:ext cx="336422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Commissioners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who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were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not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state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directors.</a:t>
            </a:r>
            <a:r>
              <a:rPr dirty="0" sz="1200" spc="3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1989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136263" y="7498842"/>
            <a:ext cx="3366135" cy="161099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just" marL="12700" marR="5080">
              <a:lnSpc>
                <a:spcPct val="95900"/>
              </a:lnSpc>
              <a:spcBef>
                <a:spcPts val="160"/>
              </a:spcBef>
            </a:pP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discussions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began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about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how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re-</a:t>
            </a:r>
            <a:r>
              <a:rPr dirty="0" sz="1200">
                <a:latin typeface="Times New Roman"/>
                <a:cs typeface="Times New Roman"/>
              </a:rPr>
              <a:t>open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fishery </a:t>
            </a:r>
            <a:r>
              <a:rPr dirty="0" sz="1200">
                <a:latin typeface="Times New Roman"/>
                <a:cs typeface="Times New Roman"/>
              </a:rPr>
              <a:t>since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many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states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along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east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coast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had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total </a:t>
            </a:r>
            <a:r>
              <a:rPr dirty="0" sz="1200">
                <a:latin typeface="Times New Roman"/>
                <a:cs typeface="Times New Roman"/>
              </a:rPr>
              <a:t>moratorium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fishing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striped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bass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but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stocks </a:t>
            </a:r>
            <a:r>
              <a:rPr dirty="0" sz="1200">
                <a:latin typeface="Times New Roman"/>
                <a:cs typeface="Times New Roman"/>
              </a:rPr>
              <a:t>had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begun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rebuilding.</a:t>
            </a:r>
            <a:r>
              <a:rPr dirty="0" sz="1200" spc="2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1989-year class was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of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best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striped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bass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history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pushed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3-</a:t>
            </a:r>
            <a:r>
              <a:rPr dirty="0" sz="1200" spc="-20">
                <a:latin typeface="Times New Roman"/>
                <a:cs typeface="Times New Roman"/>
              </a:rPr>
              <a:t>year </a:t>
            </a:r>
            <a:r>
              <a:rPr dirty="0" sz="1200">
                <a:latin typeface="Times New Roman"/>
                <a:cs typeface="Times New Roman"/>
              </a:rPr>
              <a:t>average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high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enough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allow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resumption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the </a:t>
            </a:r>
            <a:r>
              <a:rPr dirty="0" sz="1200">
                <a:latin typeface="Times New Roman"/>
                <a:cs typeface="Times New Roman"/>
              </a:rPr>
              <a:t>fishery.</a:t>
            </a:r>
            <a:r>
              <a:rPr dirty="0" sz="1200" spc="27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During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discussions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striped</a:t>
            </a:r>
            <a:r>
              <a:rPr dirty="0" sz="1200" spc="26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bass </a:t>
            </a:r>
            <a:r>
              <a:rPr dirty="0" sz="1200">
                <a:latin typeface="Times New Roman"/>
                <a:cs typeface="Times New Roman"/>
              </a:rPr>
              <a:t>board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meeting</a:t>
            </a:r>
            <a:r>
              <a:rPr dirty="0" sz="1200" spc="2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2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2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advice</a:t>
            </a:r>
            <a:r>
              <a:rPr dirty="0" sz="1200" spc="2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2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4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technical </a:t>
            </a:r>
            <a:r>
              <a:rPr dirty="0" sz="1200">
                <a:latin typeface="Times New Roman"/>
                <a:cs typeface="Times New Roman"/>
              </a:rPr>
              <a:t>committee,</a:t>
            </a:r>
            <a:r>
              <a:rPr dirty="0" sz="1200" spc="4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4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board</a:t>
            </a:r>
            <a:r>
              <a:rPr dirty="0" sz="1200" spc="4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debated</a:t>
            </a:r>
            <a:r>
              <a:rPr dirty="0" sz="1200" spc="4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all</a:t>
            </a:r>
            <a:r>
              <a:rPr dirty="0" sz="1200" spc="4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day</a:t>
            </a:r>
            <a:r>
              <a:rPr dirty="0" sz="1200" spc="4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long</a:t>
            </a:r>
            <a:r>
              <a:rPr dirty="0" sz="1200" spc="4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about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 descr=""/>
          <p:cNvSpPr txBox="1"/>
          <p:nvPr/>
        </p:nvSpPr>
        <p:spPr>
          <a:xfrm>
            <a:off x="449072" y="9039690"/>
            <a:ext cx="336296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10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bag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14-inch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size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limit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closed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season.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136263" y="9093030"/>
            <a:ext cx="3364229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discussion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about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striped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bass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management.</a:t>
            </a:r>
            <a:r>
              <a:rPr dirty="0" sz="1200" spc="4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were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7945">
              <a:lnSpc>
                <a:spcPts val="1190"/>
              </a:lnSpc>
            </a:pPr>
            <a:r>
              <a:rPr dirty="0" spc="-5"/>
              <a:t>9</a:t>
            </a:r>
          </a:p>
        </p:txBody>
      </p:sp>
      <p:sp>
        <p:nvSpPr>
          <p:cNvPr id="2" name="object 2" descr=""/>
          <p:cNvSpPr txBox="1"/>
          <p:nvPr/>
        </p:nvSpPr>
        <p:spPr>
          <a:xfrm>
            <a:off x="449072" y="609092"/>
            <a:ext cx="3363595" cy="384175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</a:pPr>
            <a:r>
              <a:rPr dirty="0" sz="1200">
                <a:latin typeface="Times New Roman"/>
                <a:cs typeface="Times New Roman"/>
              </a:rPr>
              <a:t>inches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Chesapeake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Bay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34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inches </a:t>
            </a:r>
            <a:r>
              <a:rPr dirty="0" sz="1200">
                <a:latin typeface="Times New Roman"/>
                <a:cs typeface="Times New Roman"/>
              </a:rPr>
              <a:t>along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coast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recreationally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same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size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49072" y="959866"/>
            <a:ext cx="336105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40280" algn="l"/>
              </a:tabLst>
            </a:pPr>
            <a:r>
              <a:rPr dirty="0" sz="1200">
                <a:latin typeface="Times New Roman"/>
                <a:cs typeface="Times New Roman"/>
              </a:rPr>
              <a:t>limit</a:t>
            </a:r>
            <a:r>
              <a:rPr dirty="0" sz="1200" spc="3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commercially</a:t>
            </a:r>
            <a:r>
              <a:rPr dirty="0" sz="1200" spc="3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3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quotas.</a:t>
            </a:r>
            <a:r>
              <a:rPr dirty="0" sz="1200">
                <a:latin typeface="Times New Roman"/>
                <a:cs typeface="Times New Roman"/>
              </a:rPr>
              <a:t>	Before</a:t>
            </a:r>
            <a:r>
              <a:rPr dirty="0" sz="1200" spc="3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2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board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49072" y="1135126"/>
            <a:ext cx="3365500" cy="336359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just" marL="12700" marR="5080">
              <a:lnSpc>
                <a:spcPct val="95900"/>
              </a:lnSpc>
              <a:spcBef>
                <a:spcPts val="160"/>
              </a:spcBef>
            </a:pPr>
            <a:r>
              <a:rPr dirty="0" sz="1200">
                <a:latin typeface="Times New Roman"/>
                <a:cs typeface="Times New Roman"/>
              </a:rPr>
              <a:t>broke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9:30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PM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audience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was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asked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comment.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was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pushed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speak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audience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asked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the </a:t>
            </a:r>
            <a:r>
              <a:rPr dirty="0" sz="1200">
                <a:latin typeface="Times New Roman"/>
                <a:cs typeface="Times New Roman"/>
              </a:rPr>
              <a:t>board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opportunity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speak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before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vote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the </a:t>
            </a:r>
            <a:r>
              <a:rPr dirty="0" sz="1200">
                <a:latin typeface="Times New Roman"/>
                <a:cs typeface="Times New Roman"/>
              </a:rPr>
              <a:t>following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day.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board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agreed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went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sleep.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next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day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they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opened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meeting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8:30,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made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50">
                <a:latin typeface="Times New Roman"/>
                <a:cs typeface="Times New Roman"/>
              </a:rPr>
              <a:t>a </a:t>
            </a:r>
            <a:r>
              <a:rPr dirty="0" sz="1200">
                <a:latin typeface="Times New Roman"/>
                <a:cs typeface="Times New Roman"/>
              </a:rPr>
              <a:t>motion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open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fishery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18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inches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Chesapeake </a:t>
            </a:r>
            <a:r>
              <a:rPr dirty="0" sz="1200">
                <a:latin typeface="Times New Roman"/>
                <a:cs typeface="Times New Roman"/>
              </a:rPr>
              <a:t>Bay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28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inches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along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coast.</a:t>
            </a:r>
            <a:r>
              <a:rPr dirty="0" sz="1200" spc="4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motion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was </a:t>
            </a:r>
            <a:r>
              <a:rPr dirty="0" sz="1200">
                <a:latin typeface="Times New Roman"/>
                <a:cs typeface="Times New Roman"/>
              </a:rPr>
              <a:t>passed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45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minutes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without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public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comment.</a:t>
            </a:r>
            <a:r>
              <a:rPr dirty="0" sz="1200" spc="2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1:00 </a:t>
            </a:r>
            <a:r>
              <a:rPr dirty="0" sz="1200">
                <a:latin typeface="Times New Roman"/>
                <a:cs typeface="Times New Roman"/>
              </a:rPr>
              <a:t>they</a:t>
            </a:r>
            <a:r>
              <a:rPr dirty="0" sz="1200" spc="2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asked</a:t>
            </a:r>
            <a:r>
              <a:rPr dirty="0" sz="1200" spc="3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2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our</a:t>
            </a:r>
            <a:r>
              <a:rPr dirty="0" sz="1200" spc="3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comments</a:t>
            </a:r>
            <a:r>
              <a:rPr dirty="0" sz="1200" spc="3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3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2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was</a:t>
            </a:r>
            <a:r>
              <a:rPr dirty="0" sz="1200" spc="3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again</a:t>
            </a:r>
            <a:r>
              <a:rPr dirty="0" sz="1200" spc="30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the </a:t>
            </a:r>
            <a:r>
              <a:rPr dirty="0" sz="1200">
                <a:latin typeface="Times New Roman"/>
                <a:cs typeface="Times New Roman"/>
              </a:rPr>
              <a:t>spokesperson.</a:t>
            </a:r>
            <a:r>
              <a:rPr dirty="0" sz="1200" spc="2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said,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“You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don’t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give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damn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what</a:t>
            </a:r>
            <a:r>
              <a:rPr dirty="0" sz="1200" spc="-25">
                <a:latin typeface="Times New Roman"/>
                <a:cs typeface="Times New Roman"/>
              </a:rPr>
              <a:t> we </a:t>
            </a:r>
            <a:r>
              <a:rPr dirty="0" sz="1200">
                <a:latin typeface="Times New Roman"/>
                <a:cs typeface="Times New Roman"/>
              </a:rPr>
              <a:t>have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say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but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you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will in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10">
                <a:latin typeface="Times New Roman"/>
                <a:cs typeface="Times New Roman"/>
              </a:rPr>
              <a:t>future.”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452755">
              <a:lnSpc>
                <a:spcPts val="1380"/>
              </a:lnSpc>
              <a:spcBef>
                <a:spcPts val="35"/>
              </a:spcBef>
            </a:pPr>
            <a:r>
              <a:rPr dirty="0" sz="1200">
                <a:latin typeface="Times New Roman"/>
                <a:cs typeface="Times New Roman"/>
              </a:rPr>
              <a:t>Because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board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meeting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community </a:t>
            </a:r>
            <a:r>
              <a:rPr dirty="0" sz="1200">
                <a:latin typeface="Times New Roman"/>
                <a:cs typeface="Times New Roman"/>
              </a:rPr>
              <a:t>was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excited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more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involved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began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attending </a:t>
            </a:r>
            <a:r>
              <a:rPr dirty="0" sz="1200">
                <a:latin typeface="Times New Roman"/>
                <a:cs typeface="Times New Roman"/>
              </a:rPr>
              <a:t>more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striped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bass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meetings.</a:t>
            </a:r>
            <a:r>
              <a:rPr dirty="0" sz="1200" spc="25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There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were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longer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5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or </a:t>
            </a:r>
            <a:r>
              <a:rPr dirty="0" sz="1200">
                <a:latin typeface="Times New Roman"/>
                <a:cs typeface="Times New Roman"/>
              </a:rPr>
              <a:t>6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us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audience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but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more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often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30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or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40.</a:t>
            </a:r>
            <a:r>
              <a:rPr dirty="0" sz="1200" spc="44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The </a:t>
            </a:r>
            <a:r>
              <a:rPr dirty="0" sz="1200">
                <a:latin typeface="Times New Roman"/>
                <a:cs typeface="Times New Roman"/>
              </a:rPr>
              <a:t>ASMFC</a:t>
            </a:r>
            <a:r>
              <a:rPr dirty="0" sz="1200" spc="15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commissioners</a:t>
            </a:r>
            <a:r>
              <a:rPr dirty="0" sz="1200" spc="17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began</a:t>
            </a:r>
            <a:r>
              <a:rPr dirty="0" sz="1200" spc="16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hearing</a:t>
            </a:r>
            <a:r>
              <a:rPr dirty="0" sz="1200" spc="17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from</a:t>
            </a:r>
            <a:r>
              <a:rPr dirty="0" sz="1200" spc="165">
                <a:latin typeface="Times New Roman"/>
                <a:cs typeface="Times New Roman"/>
              </a:rPr>
              <a:t>  </a:t>
            </a:r>
            <a:r>
              <a:rPr dirty="0" sz="1200" spc="-25">
                <a:latin typeface="Times New Roman"/>
                <a:cs typeface="Times New Roman"/>
              </a:rPr>
              <a:t>the </a:t>
            </a:r>
            <a:r>
              <a:rPr dirty="0" sz="1200">
                <a:latin typeface="Times New Roman"/>
                <a:cs typeface="Times New Roman"/>
              </a:rPr>
              <a:t>recreational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anglers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process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began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open.</a:t>
            </a:r>
            <a:r>
              <a:rPr dirty="0" sz="1200" spc="254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By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time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1995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amendment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was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being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drafted,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the </a:t>
            </a:r>
            <a:r>
              <a:rPr dirty="0" sz="1200">
                <a:latin typeface="Times New Roman"/>
                <a:cs typeface="Times New Roman"/>
              </a:rPr>
              <a:t>recreational</a:t>
            </a:r>
            <a:r>
              <a:rPr dirty="0" sz="1200" spc="25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sector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along</a:t>
            </a:r>
            <a:r>
              <a:rPr dirty="0" sz="1200" spc="2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5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coast</a:t>
            </a:r>
            <a:r>
              <a:rPr dirty="0" sz="1200" spc="25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had</a:t>
            </a:r>
            <a:r>
              <a:rPr dirty="0" sz="1200" spc="25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developed</a:t>
            </a:r>
            <a:r>
              <a:rPr dirty="0" sz="1200" spc="254">
                <a:latin typeface="Times New Roman"/>
                <a:cs typeface="Times New Roman"/>
              </a:rPr>
              <a:t> </a:t>
            </a:r>
            <a:r>
              <a:rPr dirty="0" sz="1200" spc="-5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49072" y="4465701"/>
            <a:ext cx="3362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8250" algn="l"/>
              </a:tabLst>
            </a:pPr>
            <a:r>
              <a:rPr dirty="0" sz="1200">
                <a:latin typeface="Times New Roman"/>
                <a:cs typeface="Times New Roman"/>
              </a:rPr>
              <a:t>stronger</a:t>
            </a:r>
            <a:r>
              <a:rPr dirty="0" sz="1200" spc="140">
                <a:latin typeface="Times New Roman"/>
                <a:cs typeface="Times New Roman"/>
              </a:rPr>
              <a:t>  </a:t>
            </a:r>
            <a:r>
              <a:rPr dirty="0" sz="1200" spc="-10">
                <a:latin typeface="Times New Roman"/>
                <a:cs typeface="Times New Roman"/>
              </a:rPr>
              <a:t>voice.</a:t>
            </a:r>
            <a:r>
              <a:rPr dirty="0" sz="1200">
                <a:latin typeface="Times New Roman"/>
                <a:cs typeface="Times New Roman"/>
              </a:rPr>
              <a:t>	There</a:t>
            </a:r>
            <a:r>
              <a:rPr dirty="0" sz="1200" spc="15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were</a:t>
            </a:r>
            <a:r>
              <a:rPr dirty="0" sz="1200" spc="14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not</a:t>
            </a:r>
            <a:r>
              <a:rPr dirty="0" sz="1200" spc="15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only</a:t>
            </a:r>
            <a:r>
              <a:rPr dirty="0" sz="1200" spc="155">
                <a:latin typeface="Times New Roman"/>
                <a:cs typeface="Times New Roman"/>
              </a:rPr>
              <a:t>  </a:t>
            </a:r>
            <a:r>
              <a:rPr dirty="0" sz="1200" spc="-20">
                <a:latin typeface="Times New Roman"/>
                <a:cs typeface="Times New Roman"/>
              </a:rPr>
              <a:t>ASMFC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49072" y="4640960"/>
            <a:ext cx="33623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commissioners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from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states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who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were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speaking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at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49072" y="4816221"/>
            <a:ext cx="3366135" cy="1961514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just" marL="12700" marR="5080">
              <a:lnSpc>
                <a:spcPct val="95900"/>
              </a:lnSpc>
              <a:spcBef>
                <a:spcPts val="160"/>
              </a:spcBef>
            </a:pPr>
            <a:r>
              <a:rPr dirty="0" sz="1200">
                <a:latin typeface="Times New Roman"/>
                <a:cs typeface="Times New Roman"/>
              </a:rPr>
              <a:t>board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meetings.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1995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amendment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was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example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our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participation.</a:t>
            </a:r>
            <a:r>
              <a:rPr dirty="0" sz="1200" spc="3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It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was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designed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have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quality </a:t>
            </a:r>
            <a:r>
              <a:rPr dirty="0" sz="1200">
                <a:latin typeface="Times New Roman"/>
                <a:cs typeface="Times New Roman"/>
              </a:rPr>
              <a:t>fishery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base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year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was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year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declared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fishery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recovered,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highest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point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had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seen </a:t>
            </a:r>
            <a:r>
              <a:rPr dirty="0" sz="1200">
                <a:latin typeface="Times New Roman"/>
                <a:cs typeface="Times New Roman"/>
              </a:rPr>
              <a:t>since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started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striped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bass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emergency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act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the </a:t>
            </a:r>
            <a:r>
              <a:rPr dirty="0" sz="1200">
                <a:latin typeface="Times New Roman"/>
                <a:cs typeface="Times New Roman"/>
              </a:rPr>
              <a:t>early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80’s.</a:t>
            </a:r>
            <a:r>
              <a:rPr dirty="0" sz="1200" spc="40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referent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points,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unlike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other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fisheries, </a:t>
            </a:r>
            <a:r>
              <a:rPr dirty="0" sz="1200">
                <a:latin typeface="Times New Roman"/>
                <a:cs typeface="Times New Roman"/>
              </a:rPr>
              <a:t>were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made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more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precautionary.</a:t>
            </a:r>
            <a:r>
              <a:rPr dirty="0" sz="1200" spc="2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was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three </a:t>
            </a:r>
            <a:r>
              <a:rPr dirty="0" sz="1200">
                <a:latin typeface="Times New Roman"/>
                <a:cs typeface="Times New Roman"/>
              </a:rPr>
              <a:t>NJ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ASMFC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Commissioners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making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those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striped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bass </a:t>
            </a:r>
            <a:r>
              <a:rPr dirty="0" sz="1200">
                <a:latin typeface="Times New Roman"/>
                <a:cs typeface="Times New Roman"/>
              </a:rPr>
              <a:t>management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decisions.</a:t>
            </a:r>
            <a:endParaRPr sz="1200">
              <a:latin typeface="Times New Roman"/>
              <a:cs typeface="Times New Roman"/>
            </a:endParaRPr>
          </a:p>
          <a:p>
            <a:pPr algn="just" marL="12700" marR="5715" indent="452755">
              <a:lnSpc>
                <a:spcPts val="1380"/>
              </a:lnSpc>
              <a:spcBef>
                <a:spcPts val="35"/>
              </a:spcBef>
            </a:pP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2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1995</a:t>
            </a:r>
            <a:r>
              <a:rPr dirty="0" sz="1200" spc="2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participation</a:t>
            </a:r>
            <a:r>
              <a:rPr dirty="0" sz="1200" spc="2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2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striped</a:t>
            </a:r>
            <a:r>
              <a:rPr dirty="0" sz="1200" spc="24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bass </a:t>
            </a:r>
            <a:r>
              <a:rPr dirty="0" sz="1200" spc="-10">
                <a:latin typeface="Times New Roman"/>
                <a:cs typeface="Times New Roman"/>
              </a:rPr>
              <a:t>fishery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was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different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than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it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now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along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coast.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But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49072" y="6744461"/>
            <a:ext cx="33648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30425" algn="l"/>
              </a:tabLst>
            </a:pPr>
            <a:r>
              <a:rPr dirty="0" sz="1200">
                <a:latin typeface="Times New Roman"/>
                <a:cs typeface="Times New Roman"/>
              </a:rPr>
              <a:t>so</a:t>
            </a:r>
            <a:r>
              <a:rPr dirty="0" sz="1200" spc="10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was</a:t>
            </a:r>
            <a:r>
              <a:rPr dirty="0" sz="1200" spc="11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every</a:t>
            </a:r>
            <a:r>
              <a:rPr dirty="0" sz="1200" spc="10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other</a:t>
            </a:r>
            <a:r>
              <a:rPr dirty="0" sz="1200" spc="110">
                <a:latin typeface="Times New Roman"/>
                <a:cs typeface="Times New Roman"/>
              </a:rPr>
              <a:t>  </a:t>
            </a:r>
            <a:r>
              <a:rPr dirty="0" sz="1200" spc="-10">
                <a:latin typeface="Times New Roman"/>
                <a:cs typeface="Times New Roman"/>
              </a:rPr>
              <a:t>fishery.</a:t>
            </a:r>
            <a:r>
              <a:rPr dirty="0" sz="1200">
                <a:latin typeface="Times New Roman"/>
                <a:cs typeface="Times New Roman"/>
              </a:rPr>
              <a:t>	It</a:t>
            </a:r>
            <a:r>
              <a:rPr dirty="0" sz="1200" spc="4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11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important</a:t>
            </a:r>
            <a:r>
              <a:rPr dirty="0" sz="1200" spc="105">
                <a:latin typeface="Times New Roman"/>
                <a:cs typeface="Times New Roman"/>
              </a:rPr>
              <a:t>  </a:t>
            </a:r>
            <a:r>
              <a:rPr dirty="0" sz="1200" spc="-25">
                <a:latin typeface="Times New Roman"/>
                <a:cs typeface="Times New Roman"/>
              </a:rPr>
              <a:t>to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49072" y="6919721"/>
            <a:ext cx="3364229" cy="38354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</a:pPr>
            <a:r>
              <a:rPr dirty="0" sz="1200">
                <a:latin typeface="Times New Roman"/>
                <a:cs typeface="Times New Roman"/>
              </a:rPr>
              <a:t>understand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what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was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happening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1995.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were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still </a:t>
            </a:r>
            <a:r>
              <a:rPr dirty="0" sz="1200">
                <a:latin typeface="Times New Roman"/>
                <a:cs typeface="Times New Roman"/>
              </a:rPr>
              <a:t>benefiting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from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large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number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big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striped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bass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49072" y="7270242"/>
            <a:ext cx="3365500" cy="178625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just" marL="12700" marR="5080">
              <a:lnSpc>
                <a:spcPct val="95800"/>
              </a:lnSpc>
              <a:spcBef>
                <a:spcPts val="160"/>
              </a:spcBef>
            </a:pP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were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protected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during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moratorium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was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in </a:t>
            </a:r>
            <a:r>
              <a:rPr dirty="0" sz="1200">
                <a:latin typeface="Times New Roman"/>
                <a:cs typeface="Times New Roman"/>
              </a:rPr>
              <a:t>place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from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80’s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through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early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90’s.</a:t>
            </a:r>
            <a:r>
              <a:rPr dirty="0" sz="1200" spc="11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Many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of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states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had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not</a:t>
            </a:r>
            <a:r>
              <a:rPr dirty="0" sz="1200" spc="1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opened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fishery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28 </a:t>
            </a:r>
            <a:r>
              <a:rPr dirty="0" sz="1200">
                <a:latin typeface="Times New Roman"/>
                <a:cs typeface="Times New Roman"/>
              </a:rPr>
              <a:t>inches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along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coast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put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seasons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were </a:t>
            </a:r>
            <a:r>
              <a:rPr dirty="0" sz="1200">
                <a:latin typeface="Times New Roman"/>
                <a:cs typeface="Times New Roman"/>
              </a:rPr>
              <a:t>more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conservative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than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required.</a:t>
            </a:r>
            <a:r>
              <a:rPr dirty="0" sz="1200" spc="19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There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was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also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 spc="-50">
                <a:latin typeface="Times New Roman"/>
                <a:cs typeface="Times New Roman"/>
              </a:rPr>
              <a:t>a </a:t>
            </a:r>
            <a:r>
              <a:rPr dirty="0" sz="1200">
                <a:latin typeface="Times New Roman"/>
                <a:cs typeface="Times New Roman"/>
              </a:rPr>
              <a:t>smaller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group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anglers.</a:t>
            </a:r>
            <a:r>
              <a:rPr dirty="0" sz="1200" spc="3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Most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striped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bass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fishermen </a:t>
            </a:r>
            <a:r>
              <a:rPr dirty="0" sz="1200">
                <a:latin typeface="Times New Roman"/>
                <a:cs typeface="Times New Roman"/>
              </a:rPr>
              <a:t>were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like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me,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didn’t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talk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about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catching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fluke,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black </a:t>
            </a:r>
            <a:r>
              <a:rPr dirty="0" sz="1200">
                <a:latin typeface="Times New Roman"/>
                <a:cs typeface="Times New Roman"/>
              </a:rPr>
              <a:t>sea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bass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or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tautog.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Our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24/7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talk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was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about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striped</a:t>
            </a:r>
            <a:r>
              <a:rPr dirty="0" sz="1200" spc="-7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bass </a:t>
            </a:r>
            <a:r>
              <a:rPr dirty="0" sz="1200">
                <a:latin typeface="Times New Roman"/>
                <a:cs typeface="Times New Roman"/>
              </a:rPr>
              <a:t>fishing.</a:t>
            </a:r>
            <a:r>
              <a:rPr dirty="0" sz="1200" spc="3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seasons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were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open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all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year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black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sea </a:t>
            </a:r>
            <a:r>
              <a:rPr dirty="0" sz="1200">
                <a:latin typeface="Times New Roman"/>
                <a:cs typeface="Times New Roman"/>
              </a:rPr>
              <a:t>bass,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fluke,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scup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tautog.</a:t>
            </a:r>
            <a:r>
              <a:rPr dirty="0" sz="1200" spc="4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Summer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flounder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had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 spc="-5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136263" y="609092"/>
            <a:ext cx="3366770" cy="178625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just" marL="12700" marR="5080">
              <a:lnSpc>
                <a:spcPct val="95800"/>
              </a:lnSpc>
              <a:spcBef>
                <a:spcPts val="160"/>
              </a:spcBef>
            </a:pPr>
            <a:r>
              <a:rPr dirty="0" sz="1200">
                <a:latin typeface="Times New Roman"/>
                <a:cs typeface="Times New Roman"/>
              </a:rPr>
              <a:t>Most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people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fished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or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knew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didn’t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like </a:t>
            </a:r>
            <a:r>
              <a:rPr dirty="0" sz="1200">
                <a:latin typeface="Times New Roman"/>
                <a:cs typeface="Times New Roman"/>
              </a:rPr>
              <a:t>striped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bass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dinner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fished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other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species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for </a:t>
            </a:r>
            <a:r>
              <a:rPr dirty="0" sz="1200">
                <a:latin typeface="Times New Roman"/>
                <a:cs typeface="Times New Roman"/>
              </a:rPr>
              <a:t>food.</a:t>
            </a:r>
            <a:r>
              <a:rPr dirty="0" sz="1200" spc="21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There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were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not</a:t>
            </a:r>
            <a:r>
              <a:rPr dirty="0" sz="1200" spc="2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many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striper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fishermen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in </a:t>
            </a:r>
            <a:r>
              <a:rPr dirty="0" sz="1200">
                <a:latin typeface="Times New Roman"/>
                <a:cs typeface="Times New Roman"/>
              </a:rPr>
              <a:t>general,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even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fewer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who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were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taking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striped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bass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home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eat.</a:t>
            </a:r>
            <a:r>
              <a:rPr dirty="0" sz="1200" spc="3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was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part of the big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increase in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10">
                <a:latin typeface="Times New Roman"/>
                <a:cs typeface="Times New Roman"/>
              </a:rPr>
              <a:t>number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private,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party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charter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boats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targeting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striped </a:t>
            </a:r>
            <a:r>
              <a:rPr dirty="0" sz="1200">
                <a:latin typeface="Times New Roman"/>
                <a:cs typeface="Times New Roman"/>
              </a:rPr>
              <a:t>bass.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1995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amendment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was good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based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25">
                <a:latin typeface="Times New Roman"/>
                <a:cs typeface="Times New Roman"/>
              </a:rPr>
              <a:t> era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which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it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was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written.</a:t>
            </a:r>
            <a:r>
              <a:rPr dirty="0" sz="1200" spc="21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It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allowed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fantastic </a:t>
            </a:r>
            <a:r>
              <a:rPr dirty="0" sz="1200">
                <a:latin typeface="Times New Roman"/>
                <a:cs typeface="Times New Roman"/>
              </a:rPr>
              <a:t>fishery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big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throughout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90’s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into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the </a:t>
            </a:r>
            <a:r>
              <a:rPr dirty="0" sz="1200">
                <a:latin typeface="Times New Roman"/>
                <a:cs typeface="Times New Roman"/>
              </a:rPr>
              <a:t>early</a:t>
            </a:r>
            <a:r>
              <a:rPr dirty="0" sz="1200" spc="-10">
                <a:latin typeface="Times New Roman"/>
                <a:cs typeface="Times New Roman"/>
              </a:rPr>
              <a:t> 2000’s.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136263" y="2445384"/>
            <a:ext cx="3366135" cy="6664325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algn="just" marL="648335">
              <a:lnSpc>
                <a:spcPct val="100000"/>
              </a:lnSpc>
              <a:spcBef>
                <a:spcPts val="640"/>
              </a:spcBef>
            </a:pPr>
            <a:r>
              <a:rPr dirty="0" sz="1200" b="1">
                <a:latin typeface="Times New Roman"/>
                <a:cs typeface="Times New Roman"/>
              </a:rPr>
              <a:t>The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New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Fisheries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in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the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2000’s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452755">
              <a:lnSpc>
                <a:spcPct val="95800"/>
              </a:lnSpc>
              <a:spcBef>
                <a:spcPts val="605"/>
              </a:spcBef>
            </a:pPr>
            <a:r>
              <a:rPr dirty="0" sz="1200">
                <a:latin typeface="Times New Roman"/>
                <a:cs typeface="Times New Roman"/>
              </a:rPr>
              <a:t>Because</a:t>
            </a:r>
            <a:r>
              <a:rPr dirty="0" sz="1200" spc="2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3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concerns</a:t>
            </a:r>
            <a:r>
              <a:rPr dirty="0" sz="1200" spc="3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3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MidAtlantic Fisheries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Management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Council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and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ASMFC,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there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was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2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dramatic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change</a:t>
            </a:r>
            <a:r>
              <a:rPr dirty="0" sz="1200" spc="2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way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25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manage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fisheries </a:t>
            </a:r>
            <a:r>
              <a:rPr dirty="0" sz="1200">
                <a:latin typeface="Times New Roman"/>
                <a:cs typeface="Times New Roman"/>
              </a:rPr>
              <a:t>jointly.</a:t>
            </a:r>
            <a:r>
              <a:rPr dirty="0" sz="1200" spc="24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2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kept</a:t>
            </a:r>
            <a:r>
              <a:rPr dirty="0" sz="1200" spc="25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raising</a:t>
            </a:r>
            <a:r>
              <a:rPr dirty="0" sz="1200" spc="2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size</a:t>
            </a:r>
            <a:r>
              <a:rPr dirty="0" sz="1200" spc="2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limits</a:t>
            </a:r>
            <a:r>
              <a:rPr dirty="0" sz="1200" spc="25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2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shortening </a:t>
            </a:r>
            <a:r>
              <a:rPr dirty="0" sz="1200">
                <a:latin typeface="Times New Roman"/>
                <a:cs typeface="Times New Roman"/>
              </a:rPr>
              <a:t>seasons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cutting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bag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limits.</a:t>
            </a:r>
            <a:r>
              <a:rPr dirty="0" sz="1200" spc="2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Anglers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who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fished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for </a:t>
            </a:r>
            <a:r>
              <a:rPr dirty="0" sz="1200">
                <a:latin typeface="Times New Roman"/>
                <a:cs typeface="Times New Roman"/>
              </a:rPr>
              <a:t>their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tables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had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fewer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opportunities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bring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home. </a:t>
            </a:r>
            <a:r>
              <a:rPr dirty="0" sz="1200">
                <a:latin typeface="Times New Roman"/>
                <a:cs typeface="Times New Roman"/>
              </a:rPr>
              <a:t>There</a:t>
            </a:r>
            <a:r>
              <a:rPr dirty="0" sz="1200" spc="3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were</a:t>
            </a:r>
            <a:r>
              <a:rPr dirty="0" sz="1200" spc="3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periods</a:t>
            </a:r>
            <a:r>
              <a:rPr dirty="0" sz="1200" spc="3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3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time</a:t>
            </a:r>
            <a:r>
              <a:rPr dirty="0" sz="1200" spc="3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3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striped</a:t>
            </a:r>
            <a:r>
              <a:rPr dirty="0" sz="1200" spc="3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bass</a:t>
            </a:r>
            <a:r>
              <a:rPr dirty="0" sz="1200" spc="37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bluefish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were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only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fisheries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without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closed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seasons. </a:t>
            </a:r>
            <a:r>
              <a:rPr dirty="0" sz="1200">
                <a:latin typeface="Times New Roman"/>
                <a:cs typeface="Times New Roman"/>
              </a:rPr>
              <a:t>Anglers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discovered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they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were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spending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 great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deal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of </a:t>
            </a:r>
            <a:r>
              <a:rPr dirty="0" sz="1200">
                <a:latin typeface="Times New Roman"/>
                <a:cs typeface="Times New Roman"/>
              </a:rPr>
              <a:t>time,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effort,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money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little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show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it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if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their </a:t>
            </a:r>
            <a:r>
              <a:rPr dirty="0" sz="1200">
                <a:latin typeface="Times New Roman"/>
                <a:cs typeface="Times New Roman"/>
              </a:rPr>
              <a:t>target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was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fluke,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black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sea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bass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or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tautog.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So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it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was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the </a:t>
            </a:r>
            <a:r>
              <a:rPr dirty="0" sz="1200">
                <a:latin typeface="Times New Roman"/>
                <a:cs typeface="Times New Roman"/>
              </a:rPr>
              <a:t>natural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move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many private, party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charter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boats </a:t>
            </a:r>
            <a:r>
              <a:rPr dirty="0" sz="1200">
                <a:latin typeface="Times New Roman"/>
                <a:cs typeface="Times New Roman"/>
              </a:rPr>
              <a:t>moving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into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striped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fishery,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especially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since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it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was </a:t>
            </a:r>
            <a:r>
              <a:rPr dirty="0" sz="1200">
                <a:latin typeface="Times New Roman"/>
                <a:cs typeface="Times New Roman"/>
              </a:rPr>
              <a:t>open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year-</a:t>
            </a:r>
            <a:r>
              <a:rPr dirty="0" sz="1200">
                <a:latin typeface="Times New Roman"/>
                <a:cs typeface="Times New Roman"/>
              </a:rPr>
              <a:t>round.</a:t>
            </a:r>
            <a:r>
              <a:rPr dirty="0" sz="1200" spc="4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abundance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allowed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novices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meet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success.</a:t>
            </a:r>
            <a:r>
              <a:rPr dirty="0" sz="1200" spc="13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All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you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had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was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snag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 spc="-50">
                <a:latin typeface="Times New Roman"/>
                <a:cs typeface="Times New Roman"/>
              </a:rPr>
              <a:t>a </a:t>
            </a:r>
            <a:r>
              <a:rPr dirty="0" sz="1200">
                <a:latin typeface="Times New Roman"/>
                <a:cs typeface="Times New Roman"/>
              </a:rPr>
              <a:t>bunker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you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were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striped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bass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fisherman.</a:t>
            </a:r>
            <a:r>
              <a:rPr dirty="0" sz="1200" spc="160">
                <a:latin typeface="Times New Roman"/>
                <a:cs typeface="Times New Roman"/>
              </a:rPr>
              <a:t>  </a:t>
            </a:r>
            <a:r>
              <a:rPr dirty="0" sz="1200" spc="-25">
                <a:latin typeface="Times New Roman"/>
                <a:cs typeface="Times New Roman"/>
              </a:rPr>
              <a:t>The </a:t>
            </a:r>
            <a:r>
              <a:rPr dirty="0" sz="1200">
                <a:latin typeface="Times New Roman"/>
                <a:cs typeface="Times New Roman"/>
              </a:rPr>
              <a:t>pressure</a:t>
            </a:r>
            <a:r>
              <a:rPr dirty="0" sz="1200" spc="3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3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striped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bass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population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resulted</a:t>
            </a:r>
            <a:r>
              <a:rPr dirty="0" sz="1200" spc="31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in </a:t>
            </a:r>
            <a:r>
              <a:rPr dirty="0" sz="1200">
                <a:latin typeface="Times New Roman"/>
                <a:cs typeface="Times New Roman"/>
              </a:rPr>
              <a:t>fewer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trophy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being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caught.</a:t>
            </a:r>
            <a:r>
              <a:rPr dirty="0" sz="1200" spc="10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90’s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hook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release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mortality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rate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was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greater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than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number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were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taking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home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eat.</a:t>
            </a:r>
            <a:r>
              <a:rPr dirty="0" sz="1200" spc="3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By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2000’s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we </a:t>
            </a:r>
            <a:r>
              <a:rPr dirty="0" sz="1200">
                <a:latin typeface="Times New Roman"/>
                <a:cs typeface="Times New Roman"/>
              </a:rPr>
              <a:t>began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putting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more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pressure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stocks.</a:t>
            </a:r>
            <a:r>
              <a:rPr dirty="0" sz="1200" spc="135">
                <a:latin typeface="Times New Roman"/>
                <a:cs typeface="Times New Roman"/>
              </a:rPr>
              <a:t>  </a:t>
            </a:r>
            <a:r>
              <a:rPr dirty="0" sz="1200" spc="-10">
                <a:latin typeface="Times New Roman"/>
                <a:cs typeface="Times New Roman"/>
              </a:rPr>
              <a:t>Because </a:t>
            </a:r>
            <a:r>
              <a:rPr dirty="0" sz="1200">
                <a:latin typeface="Times New Roman"/>
                <a:cs typeface="Times New Roman"/>
              </a:rPr>
              <a:t>people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were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taking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more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home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eat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hook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release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mortality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increased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because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more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were </a:t>
            </a:r>
            <a:r>
              <a:rPr dirty="0" sz="1200">
                <a:latin typeface="Times New Roman"/>
                <a:cs typeface="Times New Roman"/>
              </a:rPr>
              <a:t>being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hooked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released,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stocks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actually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began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to </a:t>
            </a:r>
            <a:r>
              <a:rPr dirty="0" sz="1200">
                <a:latin typeface="Times New Roman"/>
                <a:cs typeface="Times New Roman"/>
              </a:rPr>
              <a:t>change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there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were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fewer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big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available.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This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natural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progression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recovered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fishery.</a:t>
            </a:r>
            <a:r>
              <a:rPr dirty="0" sz="1200" spc="165">
                <a:latin typeface="Times New Roman"/>
                <a:cs typeface="Times New Roman"/>
              </a:rPr>
              <a:t>  </a:t>
            </a:r>
            <a:r>
              <a:rPr dirty="0" sz="1200" spc="-25">
                <a:latin typeface="Times New Roman"/>
                <a:cs typeface="Times New Roman"/>
              </a:rPr>
              <a:t>The </a:t>
            </a:r>
            <a:r>
              <a:rPr dirty="0" sz="1200">
                <a:latin typeface="Times New Roman"/>
                <a:cs typeface="Times New Roman"/>
              </a:rPr>
              <a:t>question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whether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or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not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this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sustainable.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452755">
              <a:lnSpc>
                <a:spcPct val="95900"/>
              </a:lnSpc>
            </a:pPr>
            <a:r>
              <a:rPr dirty="0" sz="1200">
                <a:latin typeface="Times New Roman"/>
                <a:cs typeface="Times New Roman"/>
              </a:rPr>
              <a:t>Hook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release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mortality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has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always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played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50">
                <a:latin typeface="Times New Roman"/>
                <a:cs typeface="Times New Roman"/>
              </a:rPr>
              <a:t>a </a:t>
            </a:r>
            <a:r>
              <a:rPr dirty="0" sz="1200">
                <a:latin typeface="Times New Roman"/>
                <a:cs typeface="Times New Roman"/>
              </a:rPr>
              <a:t>big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role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striped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bass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stocks.</a:t>
            </a:r>
            <a:r>
              <a:rPr dirty="0" sz="1200" spc="4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2017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2018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hook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release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mortality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exceeded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number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of </a:t>
            </a:r>
            <a:r>
              <a:rPr dirty="0" sz="1200">
                <a:latin typeface="Times New Roman"/>
                <a:cs typeface="Times New Roman"/>
              </a:rPr>
              <a:t>fish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anglers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were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taking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home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eat.</a:t>
            </a:r>
            <a:r>
              <a:rPr dirty="0" sz="1200" spc="10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catch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release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fishermen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generally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turn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deaf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ear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when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we </a:t>
            </a:r>
            <a:r>
              <a:rPr dirty="0" sz="1200">
                <a:latin typeface="Times New Roman"/>
                <a:cs typeface="Times New Roman"/>
              </a:rPr>
              <a:t>talk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about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catch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release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mortality,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denying</a:t>
            </a:r>
            <a:r>
              <a:rPr dirty="0" sz="1200" spc="22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they </a:t>
            </a:r>
            <a:r>
              <a:rPr dirty="0" sz="1200">
                <a:latin typeface="Times New Roman"/>
                <a:cs typeface="Times New Roman"/>
              </a:rPr>
              <a:t>contribute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problem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stocks.</a:t>
            </a:r>
            <a:r>
              <a:rPr dirty="0" sz="1200" spc="4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late </a:t>
            </a:r>
            <a:r>
              <a:rPr dirty="0" sz="1200">
                <a:latin typeface="Times New Roman"/>
                <a:cs typeface="Times New Roman"/>
              </a:rPr>
              <a:t>90’s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friend</a:t>
            </a:r>
            <a:r>
              <a:rPr dirty="0" sz="1200" spc="2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mine</a:t>
            </a:r>
            <a:r>
              <a:rPr dirty="0" sz="1200" spc="2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from</a:t>
            </a:r>
            <a:r>
              <a:rPr dirty="0" sz="1200" spc="2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NY,</a:t>
            </a:r>
            <a:r>
              <a:rPr dirty="0" sz="1200" spc="2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one</a:t>
            </a:r>
            <a:r>
              <a:rPr dirty="0" sz="1200" spc="2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2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leading </a:t>
            </a:r>
            <a:r>
              <a:rPr dirty="0" sz="1200">
                <a:latin typeface="Times New Roman"/>
                <a:cs typeface="Times New Roman"/>
              </a:rPr>
              <a:t>striped</a:t>
            </a:r>
            <a:r>
              <a:rPr dirty="0" sz="1200" spc="3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bass</a:t>
            </a:r>
            <a:r>
              <a:rPr dirty="0" sz="1200" spc="3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conservationists,</a:t>
            </a:r>
            <a:r>
              <a:rPr dirty="0" sz="1200" spc="3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3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3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were</a:t>
            </a:r>
            <a:r>
              <a:rPr dirty="0" sz="1200" spc="3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having</a:t>
            </a:r>
            <a:r>
              <a:rPr dirty="0" sz="1200" spc="345">
                <a:latin typeface="Times New Roman"/>
                <a:cs typeface="Times New Roman"/>
              </a:rPr>
              <a:t> </a:t>
            </a:r>
            <a:r>
              <a:rPr dirty="0" sz="1200" spc="-5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 descr=""/>
          <p:cNvSpPr txBox="1"/>
          <p:nvPr/>
        </p:nvSpPr>
        <p:spPr>
          <a:xfrm>
            <a:off x="449072" y="9093030"/>
            <a:ext cx="3364865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 sz="1200" spc="-10">
                <a:latin typeface="Times New Roman"/>
                <a:cs typeface="Times New Roman"/>
              </a:rPr>
              <a:t>tells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us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present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spawning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stock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biomass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more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360545" y="9093030"/>
            <a:ext cx="38354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 sz="1200" spc="-10">
                <a:latin typeface="Times New Roman"/>
                <a:cs typeface="Times New Roman"/>
              </a:rPr>
              <a:t>place.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90"/>
              </a:lnSpc>
            </a:pPr>
            <a:r>
              <a:rPr dirty="0" spc="-25"/>
              <a:t>10</a:t>
            </a:r>
          </a:p>
        </p:txBody>
      </p:sp>
      <p:sp>
        <p:nvSpPr>
          <p:cNvPr id="2" name="object 2" descr=""/>
          <p:cNvSpPr txBox="1"/>
          <p:nvPr/>
        </p:nvSpPr>
        <p:spPr>
          <a:xfrm>
            <a:off x="449072" y="609092"/>
            <a:ext cx="3366770" cy="388937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just" marL="12700" marR="5080">
              <a:lnSpc>
                <a:spcPct val="95900"/>
              </a:lnSpc>
              <a:spcBef>
                <a:spcPts val="160"/>
              </a:spcBef>
            </a:pPr>
            <a:r>
              <a:rPr dirty="0" sz="1200" spc="-5">
                <a:latin typeface="Times New Roman"/>
                <a:cs typeface="Times New Roman"/>
              </a:rPr>
              <a:t>discussing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two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fish</a:t>
            </a:r>
            <a:r>
              <a:rPr dirty="0" sz="1200" spc="2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g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limit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allowed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2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 spc="10">
                <a:latin typeface="Times New Roman"/>
                <a:cs typeface="Times New Roman"/>
              </a:rPr>
              <a:t>h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rt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r </a:t>
            </a:r>
            <a:r>
              <a:rPr dirty="0" sz="1200" spc="-5">
                <a:latin typeface="Times New Roman"/>
                <a:cs typeface="Times New Roman"/>
              </a:rPr>
              <a:t>boats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NY.</a:t>
            </a:r>
            <a:r>
              <a:rPr dirty="0" sz="1200" spc="3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Since</a:t>
            </a:r>
            <a:r>
              <a:rPr dirty="0" sz="1200">
                <a:latin typeface="Times New Roman"/>
                <a:cs typeface="Times New Roman"/>
              </a:rPr>
              <a:t> he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d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ec</a:t>
            </a:r>
            <a:r>
              <a:rPr dirty="0" sz="1200">
                <a:latin typeface="Times New Roman"/>
                <a:cs typeface="Times New Roman"/>
              </a:rPr>
              <a:t>ome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ca</a:t>
            </a:r>
            <a:r>
              <a:rPr dirty="0" sz="1200">
                <a:latin typeface="Times New Roman"/>
                <a:cs typeface="Times New Roman"/>
              </a:rPr>
              <a:t>tch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nd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release </a:t>
            </a:r>
            <a:r>
              <a:rPr dirty="0" sz="1200" spc="-10">
                <a:latin typeface="Times New Roman"/>
                <a:cs typeface="Times New Roman"/>
              </a:rPr>
              <a:t>fisherman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after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many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years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fishing,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he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thought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they should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only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allowed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one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fish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g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limit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</a:t>
            </a:r>
            <a:r>
              <a:rPr dirty="0" sz="1200" spc="-10">
                <a:latin typeface="Times New Roman"/>
                <a:cs typeface="Times New Roman"/>
              </a:rPr>
              <a:t>h</a:t>
            </a:r>
            <a:r>
              <a:rPr dirty="0" sz="1200">
                <a:latin typeface="Times New Roman"/>
                <a:cs typeface="Times New Roman"/>
              </a:rPr>
              <a:t>ough 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t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time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</a:t>
            </a:r>
            <a:r>
              <a:rPr dirty="0" sz="1200" spc="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re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was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n</a:t>
            </a: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probl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m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sto</a:t>
            </a:r>
            <a:r>
              <a:rPr dirty="0" sz="1200" spc="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k.</a:t>
            </a:r>
            <a:r>
              <a:rPr dirty="0" sz="1200" spc="6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 sugg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sted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he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onsid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t</a:t>
            </a:r>
            <a:r>
              <a:rPr dirty="0" sz="1200">
                <a:latin typeface="Times New Roman"/>
                <a:cs typeface="Times New Roman"/>
              </a:rPr>
              <a:t>he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ngler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who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took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two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fish </a:t>
            </a:r>
            <a:r>
              <a:rPr dirty="0" sz="1200">
                <a:latin typeface="Times New Roman"/>
                <a:cs typeface="Times New Roman"/>
              </a:rPr>
              <a:t>home.</a:t>
            </a:r>
            <a:r>
              <a:rPr dirty="0" sz="1200" spc="2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This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ngler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may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make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5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trips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</a:t>
            </a:r>
            <a:r>
              <a:rPr dirty="0" sz="1200" spc="-5">
                <a:latin typeface="Times New Roman"/>
                <a:cs typeface="Times New Roman"/>
              </a:rPr>
              <a:t>ea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h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rt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r bo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t.</a:t>
            </a:r>
            <a:r>
              <a:rPr dirty="0" sz="1200" spc="2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If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5">
                <a:latin typeface="Times New Roman"/>
                <a:cs typeface="Times New Roman"/>
              </a:rPr>
              <a:t> a</a:t>
            </a:r>
            <a:r>
              <a:rPr dirty="0" sz="1200">
                <a:latin typeface="Times New Roman"/>
                <a:cs typeface="Times New Roman"/>
              </a:rPr>
              <a:t>ng</a:t>
            </a:r>
            <a:r>
              <a:rPr dirty="0" sz="1200" spc="10">
                <a:latin typeface="Times New Roman"/>
                <a:cs typeface="Times New Roman"/>
              </a:rPr>
              <a:t>l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is</a:t>
            </a:r>
            <a:r>
              <a:rPr dirty="0" sz="1200">
                <a:latin typeface="Times New Roman"/>
                <a:cs typeface="Times New Roman"/>
              </a:rPr>
              <a:t> luc</a:t>
            </a:r>
            <a:r>
              <a:rPr dirty="0" sz="1200" spc="5">
                <a:latin typeface="Times New Roman"/>
                <a:cs typeface="Times New Roman"/>
              </a:rPr>
              <a:t>k</a:t>
            </a:r>
            <a:r>
              <a:rPr dirty="0" sz="1200">
                <a:latin typeface="Times New Roman"/>
                <a:cs typeface="Times New Roman"/>
              </a:rPr>
              <a:t>y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nough,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h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/she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kills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10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fish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take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home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e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t.</a:t>
            </a:r>
            <a:r>
              <a:rPr dirty="0" sz="1200" spc="4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</a:t>
            </a:r>
            <a:r>
              <a:rPr dirty="0" sz="1200" spc="5">
                <a:latin typeface="Times New Roman"/>
                <a:cs typeface="Times New Roman"/>
              </a:rPr>
              <a:t>h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ngl</a:t>
            </a:r>
            <a:r>
              <a:rPr dirty="0" sz="1200" spc="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</a:t>
            </a:r>
            <a:r>
              <a:rPr dirty="0" sz="1200" spc="5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bly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c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ught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nd </a:t>
            </a:r>
            <a:r>
              <a:rPr dirty="0" sz="1200" spc="-5">
                <a:latin typeface="Times New Roman"/>
                <a:cs typeface="Times New Roman"/>
              </a:rPr>
              <a:t>released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few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other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fish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those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5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trips.</a:t>
            </a:r>
            <a:r>
              <a:rPr dirty="0" sz="1200" spc="440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W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d the</a:t>
            </a:r>
            <a:r>
              <a:rPr dirty="0" sz="1200" spc="2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ngler</a:t>
            </a:r>
            <a:r>
              <a:rPr dirty="0" sz="1200" spc="2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releases</a:t>
            </a:r>
            <a:r>
              <a:rPr dirty="0" sz="1200" spc="2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30</a:t>
            </a:r>
            <a:r>
              <a:rPr dirty="0" sz="1200" spc="2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fish</a:t>
            </a:r>
            <a:r>
              <a:rPr dirty="0" sz="1200" spc="2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2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those</a:t>
            </a:r>
            <a:r>
              <a:rPr dirty="0" sz="1200" spc="2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trips.</a:t>
            </a:r>
            <a:r>
              <a:rPr dirty="0" sz="1200" spc="2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W</a:t>
            </a:r>
            <a:r>
              <a:rPr dirty="0" sz="1200">
                <a:latin typeface="Times New Roman"/>
                <a:cs typeface="Times New Roman"/>
              </a:rPr>
              <a:t>ith</a:t>
            </a:r>
            <a:r>
              <a:rPr dirty="0" sz="1200" spc="2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8% mort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lity,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ngler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has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killed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2.4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fish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his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releases for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an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estimated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tot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l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13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striped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bass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/she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k</a:t>
            </a:r>
            <a:r>
              <a:rPr dirty="0" sz="1200">
                <a:latin typeface="Times New Roman"/>
                <a:cs typeface="Times New Roman"/>
              </a:rPr>
              <a:t>illed that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</a:t>
            </a:r>
            <a:r>
              <a:rPr dirty="0" sz="1200" spc="-5">
                <a:latin typeface="Times New Roman"/>
                <a:cs typeface="Times New Roman"/>
              </a:rPr>
              <a:t>ea</a:t>
            </a:r>
            <a:r>
              <a:rPr dirty="0" sz="1200">
                <a:latin typeface="Times New Roman"/>
                <a:cs typeface="Times New Roman"/>
              </a:rPr>
              <a:t>r.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</a:t>
            </a:r>
            <a:r>
              <a:rPr dirty="0" sz="1200" spc="5">
                <a:latin typeface="Times New Roman"/>
                <a:cs typeface="Times New Roman"/>
              </a:rPr>
              <a:t>h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c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tch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nd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release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ngler</a:t>
            </a:r>
            <a:r>
              <a:rPr dirty="0" sz="1200" spc="-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who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was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fishing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almost</a:t>
            </a:r>
            <a:r>
              <a:rPr dirty="0" sz="1200">
                <a:latin typeface="Times New Roman"/>
                <a:cs typeface="Times New Roman"/>
              </a:rPr>
              <a:t> ev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ry d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y, lands </a:t>
            </a:r>
            <a:r>
              <a:rPr dirty="0" sz="1200" spc="-5">
                <a:latin typeface="Times New Roman"/>
                <a:cs typeface="Times New Roman"/>
              </a:rPr>
              <a:t>hundreds</a:t>
            </a:r>
            <a:r>
              <a:rPr dirty="0" sz="1200">
                <a:latin typeface="Times New Roman"/>
                <a:cs typeface="Times New Roman"/>
              </a:rPr>
              <a:t> of </a:t>
            </a:r>
            <a:r>
              <a:rPr dirty="0" sz="1200" spc="-10">
                <a:latin typeface="Times New Roman"/>
                <a:cs typeface="Times New Roman"/>
              </a:rPr>
              <a:t>fish</a:t>
            </a:r>
            <a:r>
              <a:rPr dirty="0" sz="1200">
                <a:latin typeface="Times New Roman"/>
                <a:cs typeface="Times New Roman"/>
              </a:rPr>
              <a:t> in a</a:t>
            </a:r>
            <a:r>
              <a:rPr dirty="0" sz="1200" spc="-5">
                <a:latin typeface="Times New Roman"/>
                <a:cs typeface="Times New Roman"/>
              </a:rPr>
              <a:t> season.</a:t>
            </a:r>
            <a:r>
              <a:rPr dirty="0" sz="1200">
                <a:latin typeface="Times New Roman"/>
                <a:cs typeface="Times New Roman"/>
              </a:rPr>
              <a:t>  I sugg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sted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this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ngler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catches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160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fish,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</a:t>
            </a:r>
            <a:r>
              <a:rPr dirty="0" sz="1200" spc="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/she should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stop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because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ca</a:t>
            </a:r>
            <a:r>
              <a:rPr dirty="0" sz="1200">
                <a:latin typeface="Times New Roman"/>
                <a:cs typeface="Times New Roman"/>
              </a:rPr>
              <a:t>tch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nd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release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mort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l</a:t>
            </a:r>
            <a:r>
              <a:rPr dirty="0" sz="1200" spc="15">
                <a:latin typeface="Times New Roman"/>
                <a:cs typeface="Times New Roman"/>
              </a:rPr>
              <a:t>i</a:t>
            </a:r>
            <a:r>
              <a:rPr dirty="0" sz="1200">
                <a:latin typeface="Times New Roman"/>
                <a:cs typeface="Times New Roman"/>
              </a:rPr>
              <a:t>ty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is</a:t>
            </a:r>
            <a:endParaRPr sz="1200">
              <a:latin typeface="Times New Roman"/>
              <a:cs typeface="Times New Roman"/>
            </a:endParaRPr>
          </a:p>
          <a:p>
            <a:pPr algn="just" marL="12700" marR="6985">
              <a:lnSpc>
                <a:spcPts val="1380"/>
              </a:lnSpc>
              <a:spcBef>
                <a:spcPts val="35"/>
              </a:spcBef>
            </a:pPr>
            <a:r>
              <a:rPr dirty="0" sz="1200">
                <a:latin typeface="Times New Roman"/>
                <a:cs typeface="Times New Roman"/>
              </a:rPr>
              <a:t>12.8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fish.</a:t>
            </a:r>
            <a:r>
              <a:rPr dirty="0" sz="1200" spc="3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Since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dead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dead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matter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if </a:t>
            </a:r>
            <a:r>
              <a:rPr dirty="0" sz="1200">
                <a:latin typeface="Times New Roman"/>
                <a:cs typeface="Times New Roman"/>
              </a:rPr>
              <a:t>it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catch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release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or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kept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fish.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angler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the </a:t>
            </a:r>
            <a:r>
              <a:rPr dirty="0" sz="1200">
                <a:latin typeface="Times New Roman"/>
                <a:cs typeface="Times New Roman"/>
              </a:rPr>
              <a:t>charter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boat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more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likely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using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heavier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tackle, </a:t>
            </a:r>
            <a:r>
              <a:rPr dirty="0" sz="1200">
                <a:latin typeface="Times New Roman"/>
                <a:cs typeface="Times New Roman"/>
              </a:rPr>
              <a:t>fishing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spring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fall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when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water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cold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saltwater.</a:t>
            </a:r>
            <a:r>
              <a:rPr dirty="0" sz="1200" spc="2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These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factors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lower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catch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release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49072" y="4465701"/>
            <a:ext cx="33648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92480" algn="l"/>
              </a:tabLst>
            </a:pPr>
            <a:r>
              <a:rPr dirty="0" sz="1200" spc="-10">
                <a:latin typeface="Times New Roman"/>
                <a:cs typeface="Times New Roman"/>
              </a:rPr>
              <a:t>mortality.</a:t>
            </a:r>
            <a:r>
              <a:rPr dirty="0" sz="1200">
                <a:latin typeface="Times New Roman"/>
                <a:cs typeface="Times New Roman"/>
              </a:rPr>
              <a:t>	The</a:t>
            </a:r>
            <a:r>
              <a:rPr dirty="0" sz="1200" spc="3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higher</a:t>
            </a:r>
            <a:r>
              <a:rPr dirty="0" sz="1200" spc="4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4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water</a:t>
            </a:r>
            <a:r>
              <a:rPr dirty="0" sz="1200" spc="3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temperature,</a:t>
            </a:r>
            <a:r>
              <a:rPr dirty="0" sz="1200" spc="39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the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49072" y="4640960"/>
            <a:ext cx="3362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greater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catch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release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mortality.</a:t>
            </a:r>
            <a:r>
              <a:rPr dirty="0" sz="1200" spc="3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lower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the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49072" y="4816221"/>
            <a:ext cx="3365500" cy="283781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just" marL="12700" marR="5080">
              <a:lnSpc>
                <a:spcPct val="95800"/>
              </a:lnSpc>
              <a:spcBef>
                <a:spcPts val="160"/>
              </a:spcBef>
            </a:pPr>
            <a:r>
              <a:rPr dirty="0" sz="1200">
                <a:latin typeface="Times New Roman"/>
                <a:cs typeface="Times New Roman"/>
              </a:rPr>
              <a:t>salinity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water,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greater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hook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release </a:t>
            </a:r>
            <a:r>
              <a:rPr dirty="0" sz="1200">
                <a:latin typeface="Times New Roman"/>
                <a:cs typeface="Times New Roman"/>
              </a:rPr>
              <a:t>mortality.</a:t>
            </a:r>
            <a:r>
              <a:rPr dirty="0" sz="1200" spc="25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study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Maryland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showed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higher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the </a:t>
            </a:r>
            <a:r>
              <a:rPr dirty="0" sz="1200">
                <a:latin typeface="Times New Roman"/>
                <a:cs typeface="Times New Roman"/>
              </a:rPr>
              <a:t>air</a:t>
            </a:r>
            <a:r>
              <a:rPr dirty="0" sz="1200" spc="4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temperature,</a:t>
            </a:r>
            <a:r>
              <a:rPr dirty="0" sz="1200" spc="4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4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greater</a:t>
            </a:r>
            <a:r>
              <a:rPr dirty="0" sz="1200" spc="4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4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hook</a:t>
            </a:r>
            <a:r>
              <a:rPr dirty="0" sz="1200" spc="4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4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release </a:t>
            </a:r>
            <a:r>
              <a:rPr dirty="0" sz="1200">
                <a:latin typeface="Times New Roman"/>
                <a:cs typeface="Times New Roman"/>
              </a:rPr>
              <a:t>mortality.</a:t>
            </a:r>
            <a:r>
              <a:rPr dirty="0" sz="1200" spc="22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So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year-round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angler</a:t>
            </a:r>
            <a:r>
              <a:rPr dirty="0" sz="1200" spc="2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probably</a:t>
            </a:r>
            <a:r>
              <a:rPr dirty="0" sz="1200" spc="2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has</a:t>
            </a:r>
            <a:r>
              <a:rPr dirty="0" sz="1200" spc="220">
                <a:latin typeface="Times New Roman"/>
                <a:cs typeface="Times New Roman"/>
              </a:rPr>
              <a:t> </a:t>
            </a:r>
            <a:r>
              <a:rPr dirty="0" sz="1200" spc="-60">
                <a:latin typeface="Times New Roman"/>
                <a:cs typeface="Times New Roman"/>
              </a:rPr>
              <a:t>a </a:t>
            </a:r>
            <a:r>
              <a:rPr dirty="0" sz="1200">
                <a:latin typeface="Times New Roman"/>
                <a:cs typeface="Times New Roman"/>
              </a:rPr>
              <a:t>higher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hook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release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mortality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due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climate </a:t>
            </a:r>
            <a:r>
              <a:rPr dirty="0" sz="1200">
                <a:latin typeface="Times New Roman"/>
                <a:cs typeface="Times New Roman"/>
              </a:rPr>
              <a:t>issues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since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he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fishing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lot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more.</a:t>
            </a:r>
            <a:r>
              <a:rPr dirty="0" sz="1200" spc="4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example,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if </a:t>
            </a:r>
            <a:r>
              <a:rPr dirty="0" sz="1200">
                <a:latin typeface="Times New Roman"/>
                <a:cs typeface="Times New Roman"/>
              </a:rPr>
              <a:t>you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are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fishing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river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where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water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fresh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or </a:t>
            </a:r>
            <a:r>
              <a:rPr dirty="0" sz="1200">
                <a:latin typeface="Times New Roman"/>
                <a:cs typeface="Times New Roman"/>
              </a:rPr>
              <a:t>brackish,</a:t>
            </a:r>
            <a:r>
              <a:rPr dirty="0" sz="1200" spc="12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2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water</a:t>
            </a:r>
            <a:r>
              <a:rPr dirty="0" sz="1200" spc="12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temperature</a:t>
            </a:r>
            <a:r>
              <a:rPr dirty="0" sz="1200" spc="114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13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high,</a:t>
            </a:r>
            <a:r>
              <a:rPr dirty="0" sz="1200" spc="12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30">
                <a:latin typeface="Times New Roman"/>
                <a:cs typeface="Times New Roman"/>
              </a:rPr>
              <a:t>  </a:t>
            </a:r>
            <a:r>
              <a:rPr dirty="0" sz="1200" spc="-25">
                <a:latin typeface="Times New Roman"/>
                <a:cs typeface="Times New Roman"/>
              </a:rPr>
              <a:t>air </a:t>
            </a:r>
            <a:r>
              <a:rPr dirty="0" sz="1200">
                <a:latin typeface="Times New Roman"/>
                <a:cs typeface="Times New Roman"/>
              </a:rPr>
              <a:t>temperature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high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you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are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using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light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tackle,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so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fight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longer,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catch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release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mortality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extremely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high.</a:t>
            </a:r>
            <a:r>
              <a:rPr dirty="0" sz="1200" spc="12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studies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again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prove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this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true. </a:t>
            </a:r>
            <a:r>
              <a:rPr dirty="0" sz="1200">
                <a:latin typeface="Times New Roman"/>
                <a:cs typeface="Times New Roman"/>
              </a:rPr>
              <a:t>Catch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release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anglers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need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consider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these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factors </a:t>
            </a:r>
            <a:r>
              <a:rPr dirty="0" sz="1200">
                <a:latin typeface="Times New Roman"/>
                <a:cs typeface="Times New Roman"/>
              </a:rPr>
              <a:t>before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they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blame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other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anglers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who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take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few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 spc="-50">
                <a:latin typeface="Times New Roman"/>
                <a:cs typeface="Times New Roman"/>
              </a:rPr>
              <a:t>a </a:t>
            </a:r>
            <a:r>
              <a:rPr dirty="0" sz="1200">
                <a:latin typeface="Times New Roman"/>
                <a:cs typeface="Times New Roman"/>
              </a:rPr>
              <a:t>year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table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problems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stocks.</a:t>
            </a:r>
            <a:r>
              <a:rPr dirty="0" sz="1200" spc="155">
                <a:latin typeface="Times New Roman"/>
                <a:cs typeface="Times New Roman"/>
              </a:rPr>
              <a:t>  </a:t>
            </a:r>
            <a:r>
              <a:rPr dirty="0" sz="1200" spc="-25">
                <a:latin typeface="Times New Roman"/>
                <a:cs typeface="Times New Roman"/>
              </a:rPr>
              <a:t>We </a:t>
            </a:r>
            <a:r>
              <a:rPr dirty="0" sz="1200">
                <a:latin typeface="Times New Roman"/>
                <a:cs typeface="Times New Roman"/>
              </a:rPr>
              <a:t>each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need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put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ourselves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other’s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shoes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before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we </a:t>
            </a:r>
            <a:r>
              <a:rPr dirty="0" sz="1200">
                <a:latin typeface="Times New Roman"/>
                <a:cs typeface="Times New Roman"/>
              </a:rPr>
              <a:t>condemn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them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put our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own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homes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 </a:t>
            </a:r>
            <a:r>
              <a:rPr dirty="0" sz="1200" spc="-10">
                <a:latin typeface="Times New Roman"/>
                <a:cs typeface="Times New Roman"/>
              </a:rPr>
              <a:t>order.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49072" y="7704328"/>
            <a:ext cx="3364229" cy="704215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021715">
              <a:lnSpc>
                <a:spcPct val="100000"/>
              </a:lnSpc>
              <a:spcBef>
                <a:spcPts val="640"/>
              </a:spcBef>
            </a:pPr>
            <a:r>
              <a:rPr dirty="0" sz="1200" b="1">
                <a:latin typeface="Times New Roman"/>
                <a:cs typeface="Times New Roman"/>
              </a:rPr>
              <a:t>Where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Are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We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spc="-25" b="1">
                <a:latin typeface="Times New Roman"/>
                <a:cs typeface="Times New Roman"/>
              </a:rPr>
              <a:t>Now</a:t>
            </a:r>
            <a:endParaRPr sz="1200">
              <a:latin typeface="Times New Roman"/>
              <a:cs typeface="Times New Roman"/>
            </a:endParaRPr>
          </a:p>
          <a:p>
            <a:pPr marL="12700" marR="5080" indent="452755">
              <a:lnSpc>
                <a:spcPts val="1380"/>
              </a:lnSpc>
              <a:spcBef>
                <a:spcPts val="640"/>
              </a:spcBef>
            </a:pP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13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have</a:t>
            </a:r>
            <a:r>
              <a:rPr dirty="0" sz="1200" spc="14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3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striped</a:t>
            </a:r>
            <a:r>
              <a:rPr dirty="0" sz="1200" spc="14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bass</a:t>
            </a:r>
            <a:r>
              <a:rPr dirty="0" sz="1200" spc="14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fishery</a:t>
            </a:r>
            <a:r>
              <a:rPr dirty="0" sz="1200" spc="13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145">
                <a:latin typeface="Times New Roman"/>
                <a:cs typeface="Times New Roman"/>
              </a:rPr>
              <a:t>  </a:t>
            </a:r>
            <a:r>
              <a:rPr dirty="0" sz="1200" spc="-25">
                <a:latin typeface="Times New Roman"/>
                <a:cs typeface="Times New Roman"/>
              </a:rPr>
              <a:t>has </a:t>
            </a:r>
            <a:r>
              <a:rPr dirty="0" sz="1200">
                <a:latin typeface="Times New Roman"/>
                <a:cs typeface="Times New Roman"/>
              </a:rPr>
              <a:t>expanded.</a:t>
            </a:r>
            <a:r>
              <a:rPr dirty="0" sz="1200" spc="3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Unlike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90’s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striped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bass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important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49072" y="8375395"/>
            <a:ext cx="33635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18995" algn="l"/>
              </a:tabLst>
            </a:pP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4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party</a:t>
            </a:r>
            <a:r>
              <a:rPr dirty="0" sz="1200" spc="4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4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charter</a:t>
            </a:r>
            <a:r>
              <a:rPr dirty="0" sz="1200" spc="49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boats.</a:t>
            </a:r>
            <a:r>
              <a:rPr dirty="0" sz="1200">
                <a:latin typeface="Times New Roman"/>
                <a:cs typeface="Times New Roman"/>
              </a:rPr>
              <a:t>	It</a:t>
            </a:r>
            <a:r>
              <a:rPr dirty="0" sz="1200" spc="4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has</a:t>
            </a:r>
            <a:r>
              <a:rPr dirty="0" sz="1200" spc="4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also</a:t>
            </a:r>
            <a:r>
              <a:rPr dirty="0" sz="1200" spc="47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grown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49072" y="8550656"/>
            <a:ext cx="33655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increasingly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important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all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private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owners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who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49072" y="8725916"/>
            <a:ext cx="3366770" cy="38354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</a:pPr>
            <a:r>
              <a:rPr dirty="0" sz="1200">
                <a:latin typeface="Times New Roman"/>
                <a:cs typeface="Times New Roman"/>
              </a:rPr>
              <a:t>cannot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fluke,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tautog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black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sea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bass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closed </a:t>
            </a:r>
            <a:r>
              <a:rPr dirty="0" sz="1200">
                <a:latin typeface="Times New Roman"/>
                <a:cs typeface="Times New Roman"/>
              </a:rPr>
              <a:t>seasons or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 the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increasing size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limits.</a:t>
            </a:r>
            <a:r>
              <a:rPr dirty="0" sz="1200" spc="3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0">
                <a:latin typeface="Times New Roman"/>
                <a:cs typeface="Times New Roman"/>
              </a:rPr>
              <a:t> science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110863" y="609092"/>
            <a:ext cx="3417570" cy="213677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just" marL="38100" marR="30480">
              <a:lnSpc>
                <a:spcPct val="95900"/>
              </a:lnSpc>
              <a:spcBef>
                <a:spcPts val="160"/>
              </a:spcBef>
            </a:pPr>
            <a:r>
              <a:rPr dirty="0" sz="1200">
                <a:latin typeface="Times New Roman"/>
                <a:cs typeface="Times New Roman"/>
              </a:rPr>
              <a:t>than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high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enough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produce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highest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young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the </a:t>
            </a:r>
            <a:r>
              <a:rPr dirty="0" sz="1200">
                <a:latin typeface="Times New Roman"/>
                <a:cs typeface="Times New Roman"/>
              </a:rPr>
              <a:t>year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Chesapeake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Bay.</a:t>
            </a:r>
            <a:r>
              <a:rPr dirty="0" sz="1200" spc="4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spite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skepticism,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 spc="-50">
                <a:latin typeface="Times New Roman"/>
                <a:cs typeface="Times New Roman"/>
              </a:rPr>
              <a:t>I </a:t>
            </a:r>
            <a:r>
              <a:rPr dirty="0" sz="1200">
                <a:latin typeface="Times New Roman"/>
                <a:cs typeface="Times New Roman"/>
              </a:rPr>
              <a:t>received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when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said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spawning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stock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biomass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was </a:t>
            </a:r>
            <a:r>
              <a:rPr dirty="0" sz="1200">
                <a:latin typeface="Times New Roman"/>
                <a:cs typeface="Times New Roman"/>
              </a:rPr>
              <a:t>high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enough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produce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highest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young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year </a:t>
            </a:r>
            <a:r>
              <a:rPr dirty="0" sz="1200">
                <a:latin typeface="Times New Roman"/>
                <a:cs typeface="Times New Roman"/>
              </a:rPr>
              <a:t>when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were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discussing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last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addendum,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facts </a:t>
            </a:r>
            <a:r>
              <a:rPr dirty="0" sz="1200">
                <a:latin typeface="Times New Roman"/>
                <a:cs typeface="Times New Roman"/>
              </a:rPr>
              <a:t>proved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was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correct.</a:t>
            </a:r>
            <a:r>
              <a:rPr dirty="0" sz="1200" spc="3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2011-year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class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was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4</a:t>
            </a:r>
            <a:r>
              <a:rPr dirty="0" baseline="31250" sz="1200" spc="-37">
                <a:latin typeface="Times New Roman"/>
                <a:cs typeface="Times New Roman"/>
              </a:rPr>
              <a:t>th</a:t>
            </a:r>
            <a:r>
              <a:rPr dirty="0" baseline="31250" sz="1200" spc="7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highest in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history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young of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 year.</a:t>
            </a:r>
            <a:r>
              <a:rPr dirty="0" sz="1200" spc="3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2015- </a:t>
            </a:r>
            <a:r>
              <a:rPr dirty="0" sz="1200">
                <a:latin typeface="Times New Roman"/>
                <a:cs typeface="Times New Roman"/>
              </a:rPr>
              <a:t>year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class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was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8</a:t>
            </a:r>
            <a:r>
              <a:rPr dirty="0" baseline="31250" sz="1200">
                <a:latin typeface="Times New Roman"/>
                <a:cs typeface="Times New Roman"/>
              </a:rPr>
              <a:t>th</a:t>
            </a:r>
            <a:r>
              <a:rPr dirty="0" baseline="31250" sz="1200" spc="2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highest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young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year </a:t>
            </a:r>
            <a:r>
              <a:rPr dirty="0" sz="1200">
                <a:latin typeface="Times New Roman"/>
                <a:cs typeface="Times New Roman"/>
              </a:rPr>
              <a:t>index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over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70-</a:t>
            </a:r>
            <a:r>
              <a:rPr dirty="0" sz="1200">
                <a:latin typeface="Times New Roman"/>
                <a:cs typeface="Times New Roman"/>
              </a:rPr>
              <a:t>year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history.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hook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release </a:t>
            </a:r>
            <a:r>
              <a:rPr dirty="0" sz="1200">
                <a:latin typeface="Times New Roman"/>
                <a:cs typeface="Times New Roman"/>
              </a:rPr>
              <a:t>mortality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was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going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down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but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has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increased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last </a:t>
            </a:r>
            <a:r>
              <a:rPr dirty="0" sz="1200">
                <a:latin typeface="Times New Roman"/>
                <a:cs typeface="Times New Roman"/>
              </a:rPr>
              <a:t>few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years.</a:t>
            </a:r>
            <a:r>
              <a:rPr dirty="0" sz="1200" spc="3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It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also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fact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are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never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returning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way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recreational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fishery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operated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1995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or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136263" y="2712846"/>
            <a:ext cx="33635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88694" algn="l"/>
              </a:tabLst>
            </a:pP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40">
                <a:latin typeface="Times New Roman"/>
                <a:cs typeface="Times New Roman"/>
              </a:rPr>
              <a:t>  </a:t>
            </a:r>
            <a:r>
              <a:rPr dirty="0" sz="1200" spc="-10">
                <a:latin typeface="Times New Roman"/>
                <a:cs typeface="Times New Roman"/>
              </a:rPr>
              <a:t>2000’s.</a:t>
            </a:r>
            <a:r>
              <a:rPr dirty="0" sz="1200">
                <a:latin typeface="Times New Roman"/>
                <a:cs typeface="Times New Roman"/>
              </a:rPr>
              <a:t>	This</a:t>
            </a:r>
            <a:r>
              <a:rPr dirty="0" sz="1200" spc="13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13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4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first</a:t>
            </a:r>
            <a:r>
              <a:rPr dirty="0" sz="1200" spc="14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benchmark</a:t>
            </a:r>
            <a:r>
              <a:rPr dirty="0" sz="1200" spc="140">
                <a:latin typeface="Times New Roman"/>
                <a:cs typeface="Times New Roman"/>
              </a:rPr>
              <a:t>  </a:t>
            </a:r>
            <a:r>
              <a:rPr dirty="0" sz="1200" spc="-10">
                <a:latin typeface="Times New Roman"/>
                <a:cs typeface="Times New Roman"/>
              </a:rPr>
              <a:t>stock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136263" y="2888106"/>
            <a:ext cx="3362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assessment</a:t>
            </a:r>
            <a:r>
              <a:rPr dirty="0" sz="1200" spc="13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13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which</a:t>
            </a:r>
            <a:r>
              <a:rPr dirty="0" sz="1200" spc="14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12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are</a:t>
            </a:r>
            <a:r>
              <a:rPr dirty="0" sz="1200" spc="13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using</a:t>
            </a:r>
            <a:r>
              <a:rPr dirty="0" sz="1200" spc="13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35">
                <a:latin typeface="Times New Roman"/>
                <a:cs typeface="Times New Roman"/>
              </a:rPr>
              <a:t>  </a:t>
            </a:r>
            <a:r>
              <a:rPr dirty="0" sz="1200" spc="-10">
                <a:latin typeface="Times New Roman"/>
                <a:cs typeface="Times New Roman"/>
              </a:rPr>
              <a:t>adjusted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136263" y="3063367"/>
            <a:ext cx="3366135" cy="1610995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just" marL="12700" marR="5080">
              <a:lnSpc>
                <a:spcPts val="1380"/>
              </a:lnSpc>
              <a:spcBef>
                <a:spcPts val="195"/>
              </a:spcBef>
            </a:pPr>
            <a:r>
              <a:rPr dirty="0" sz="1200">
                <a:latin typeface="Times New Roman"/>
                <a:cs typeface="Times New Roman"/>
              </a:rPr>
              <a:t>recreational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catch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numbers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which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show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increase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in </a:t>
            </a:r>
            <a:r>
              <a:rPr dirty="0" sz="1200">
                <a:latin typeface="Times New Roman"/>
                <a:cs typeface="Times New Roman"/>
              </a:rPr>
              <a:t>both</a:t>
            </a:r>
            <a:r>
              <a:rPr dirty="0" sz="1200" spc="3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catch</a:t>
            </a:r>
            <a:r>
              <a:rPr dirty="0" sz="1200" spc="3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3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participation</a:t>
            </a:r>
            <a:r>
              <a:rPr dirty="0" sz="1200" spc="3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from</a:t>
            </a:r>
            <a:r>
              <a:rPr dirty="0" sz="1200" spc="3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methods</a:t>
            </a:r>
            <a:r>
              <a:rPr dirty="0" sz="1200" spc="35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we </a:t>
            </a:r>
            <a:r>
              <a:rPr dirty="0" sz="1200">
                <a:latin typeface="Times New Roman"/>
                <a:cs typeface="Times New Roman"/>
              </a:rPr>
              <a:t>historically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used.</a:t>
            </a:r>
            <a:endParaRPr sz="1200">
              <a:latin typeface="Times New Roman"/>
              <a:cs typeface="Times New Roman"/>
            </a:endParaRPr>
          </a:p>
          <a:p>
            <a:pPr algn="just" marL="12700" marR="6350" indent="452755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There</a:t>
            </a:r>
            <a:r>
              <a:rPr dirty="0" sz="1200" spc="2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are</a:t>
            </a:r>
            <a:r>
              <a:rPr dirty="0" sz="1200" spc="2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also</a:t>
            </a:r>
            <a:r>
              <a:rPr dirty="0" sz="1200" spc="3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things</a:t>
            </a:r>
            <a:r>
              <a:rPr dirty="0" sz="1200" spc="3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3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are</a:t>
            </a:r>
            <a:r>
              <a:rPr dirty="0" sz="1200" spc="2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affecting</a:t>
            </a:r>
            <a:r>
              <a:rPr dirty="0" sz="1200" spc="30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fish </a:t>
            </a:r>
            <a:r>
              <a:rPr dirty="0" sz="1200">
                <a:latin typeface="Times New Roman"/>
                <a:cs typeface="Times New Roman"/>
              </a:rPr>
              <a:t>populations</a:t>
            </a:r>
            <a:r>
              <a:rPr dirty="0" sz="1200" spc="45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4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have</a:t>
            </a:r>
            <a:r>
              <a:rPr dirty="0" sz="1200" spc="4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nothing</a:t>
            </a:r>
            <a:r>
              <a:rPr dirty="0" sz="1200" spc="45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4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</a:t>
            </a:r>
            <a:r>
              <a:rPr dirty="0" sz="1200" spc="4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4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fishing </a:t>
            </a:r>
            <a:r>
              <a:rPr dirty="0" sz="1200">
                <a:latin typeface="Times New Roman"/>
                <a:cs typeface="Times New Roman"/>
              </a:rPr>
              <a:t>pressure.</a:t>
            </a:r>
            <a:r>
              <a:rPr dirty="0" sz="1200" spc="1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water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quality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Chesapeake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Bay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warming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waters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inside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bay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elsewhere </a:t>
            </a:r>
            <a:r>
              <a:rPr dirty="0" sz="1200">
                <a:latin typeface="Times New Roman"/>
                <a:cs typeface="Times New Roman"/>
              </a:rPr>
              <a:t>are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just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two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them.</a:t>
            </a:r>
            <a:r>
              <a:rPr dirty="0" sz="1200" spc="3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Then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there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added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pressure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on</a:t>
            </a:r>
            <a:endParaRPr sz="1200">
              <a:latin typeface="Times New Roman"/>
              <a:cs typeface="Times New Roman"/>
            </a:endParaRPr>
          </a:p>
          <a:p>
            <a:pPr algn="just" marL="12700">
              <a:lnSpc>
                <a:spcPts val="1345"/>
              </a:lnSpc>
            </a:pP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harvest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forage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species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striped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bass</a:t>
            </a:r>
            <a:r>
              <a:rPr dirty="0" sz="1200" spc="-20">
                <a:latin typeface="Times New Roman"/>
                <a:cs typeface="Times New Roman"/>
              </a:rPr>
              <a:t> count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136263" y="4640960"/>
            <a:ext cx="33648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1795" algn="l"/>
              </a:tabLst>
            </a:pPr>
            <a:r>
              <a:rPr dirty="0" sz="1200" spc="-25">
                <a:latin typeface="Times New Roman"/>
                <a:cs typeface="Times New Roman"/>
              </a:rPr>
              <a:t>on.</a:t>
            </a:r>
            <a:r>
              <a:rPr dirty="0" sz="1200">
                <a:latin typeface="Times New Roman"/>
                <a:cs typeface="Times New Roman"/>
              </a:rPr>
              <a:t>	NJ</a:t>
            </a:r>
            <a:r>
              <a:rPr dirty="0" sz="1200" spc="4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beach</a:t>
            </a:r>
            <a:r>
              <a:rPr dirty="0" sz="1200" spc="4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replenishment</a:t>
            </a:r>
            <a:r>
              <a:rPr dirty="0" sz="1200" spc="43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has</a:t>
            </a:r>
            <a:r>
              <a:rPr dirty="0" sz="1200" spc="4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impacted</a:t>
            </a:r>
            <a:r>
              <a:rPr dirty="0" sz="1200" spc="44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many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136263" y="4816221"/>
            <a:ext cx="3364229" cy="38354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</a:pPr>
            <a:r>
              <a:rPr dirty="0" sz="1200">
                <a:latin typeface="Times New Roman"/>
                <a:cs typeface="Times New Roman"/>
              </a:rPr>
              <a:t>species.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can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list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many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more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but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these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are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things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that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cannot control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through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fisheries</a:t>
            </a:r>
            <a:r>
              <a:rPr dirty="0" sz="1200" spc="-10">
                <a:latin typeface="Times New Roman"/>
                <a:cs typeface="Times New Roman"/>
              </a:rPr>
              <a:t> management.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136263" y="5250560"/>
            <a:ext cx="3363595" cy="105410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algn="just" marL="979169">
              <a:lnSpc>
                <a:spcPct val="100000"/>
              </a:lnSpc>
              <a:spcBef>
                <a:spcPts val="640"/>
              </a:spcBef>
            </a:pPr>
            <a:r>
              <a:rPr dirty="0" sz="1200" b="1">
                <a:latin typeface="Times New Roman"/>
                <a:cs typeface="Times New Roman"/>
              </a:rPr>
              <a:t>Management</a:t>
            </a:r>
            <a:r>
              <a:rPr dirty="0" sz="1200" spc="-40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Choices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224154">
              <a:lnSpc>
                <a:spcPts val="1380"/>
              </a:lnSpc>
              <a:spcBef>
                <a:spcPts val="635"/>
              </a:spcBef>
            </a:pP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ASMFC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will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focusing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its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attention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what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either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new addendum or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amendment.</a:t>
            </a:r>
            <a:r>
              <a:rPr dirty="0" sz="1200" spc="30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What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decide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will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have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huge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impact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recreational </a:t>
            </a:r>
            <a:r>
              <a:rPr dirty="0" sz="1200">
                <a:latin typeface="Times New Roman"/>
                <a:cs typeface="Times New Roman"/>
              </a:rPr>
              <a:t>fishing</a:t>
            </a:r>
            <a:r>
              <a:rPr dirty="0" sz="1200" spc="2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industry,</a:t>
            </a:r>
            <a:r>
              <a:rPr dirty="0" sz="1200" spc="2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anglers</a:t>
            </a:r>
            <a:r>
              <a:rPr dirty="0" sz="1200" spc="2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2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states.</a:t>
            </a:r>
            <a:r>
              <a:rPr dirty="0" sz="1200" spc="290">
                <a:latin typeface="Times New Roman"/>
                <a:cs typeface="Times New Roman"/>
              </a:rPr>
              <a:t>  </a:t>
            </a:r>
            <a:r>
              <a:rPr dirty="0" sz="1200" spc="-10">
                <a:latin typeface="Times New Roman"/>
                <a:cs typeface="Times New Roman"/>
              </a:rPr>
              <a:t>These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136263" y="6272021"/>
            <a:ext cx="33655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3270" algn="l"/>
                <a:tab pos="1354455" algn="l"/>
                <a:tab pos="1680210" algn="l"/>
                <a:tab pos="2193925" algn="l"/>
                <a:tab pos="3130550" algn="l"/>
              </a:tabLst>
            </a:pPr>
            <a:r>
              <a:rPr dirty="0" sz="1200" spc="-10">
                <a:latin typeface="Times New Roman"/>
                <a:cs typeface="Times New Roman"/>
              </a:rPr>
              <a:t>decisions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10">
                <a:latin typeface="Times New Roman"/>
                <a:cs typeface="Times New Roman"/>
              </a:rPr>
              <a:t>should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25">
                <a:latin typeface="Times New Roman"/>
                <a:cs typeface="Times New Roman"/>
              </a:rPr>
              <a:t>be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20">
                <a:latin typeface="Times New Roman"/>
                <a:cs typeface="Times New Roman"/>
              </a:rPr>
              <a:t>made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10">
                <a:latin typeface="Times New Roman"/>
                <a:cs typeface="Times New Roman"/>
              </a:rPr>
              <a:t>thoughtfully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25">
                <a:latin typeface="Times New Roman"/>
                <a:cs typeface="Times New Roman"/>
              </a:rPr>
              <a:t>and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136263" y="6447282"/>
            <a:ext cx="33635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deliberately.</a:t>
            </a:r>
            <a:r>
              <a:rPr dirty="0" sz="1200" spc="2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They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need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include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all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stakeholders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and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136263" y="6622541"/>
            <a:ext cx="3366135" cy="1961514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just" marL="12700" marR="5080">
              <a:lnSpc>
                <a:spcPct val="95800"/>
              </a:lnSpc>
              <a:spcBef>
                <a:spcPts val="160"/>
              </a:spcBef>
            </a:pPr>
            <a:r>
              <a:rPr dirty="0" sz="1200">
                <a:latin typeface="Times New Roman"/>
                <a:cs typeface="Times New Roman"/>
              </a:rPr>
              <a:t>look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long-</a:t>
            </a:r>
            <a:r>
              <a:rPr dirty="0" sz="1200">
                <a:latin typeface="Times New Roman"/>
                <a:cs typeface="Times New Roman"/>
              </a:rPr>
              <a:t>term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consequences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what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do.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All </a:t>
            </a:r>
            <a:r>
              <a:rPr dirty="0" sz="1200">
                <a:latin typeface="Times New Roman"/>
                <a:cs typeface="Times New Roman"/>
              </a:rPr>
              <a:t>options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should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table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discussed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with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general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public.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In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mission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statement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ASMFC </a:t>
            </a:r>
            <a:r>
              <a:rPr dirty="0" sz="1200">
                <a:latin typeface="Times New Roman"/>
                <a:cs typeface="Times New Roman"/>
              </a:rPr>
              <a:t>it</a:t>
            </a:r>
            <a:r>
              <a:rPr dirty="0" sz="1200" spc="15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states</a:t>
            </a:r>
            <a:r>
              <a:rPr dirty="0" sz="1200" spc="16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15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16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are</a:t>
            </a:r>
            <a:r>
              <a:rPr dirty="0" sz="1200" spc="16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managing</a:t>
            </a:r>
            <a:r>
              <a:rPr dirty="0" sz="1200" spc="16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fisheries</a:t>
            </a:r>
            <a:r>
              <a:rPr dirty="0" sz="1200" spc="16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160">
                <a:latin typeface="Times New Roman"/>
                <a:cs typeface="Times New Roman"/>
              </a:rPr>
              <a:t>  </a:t>
            </a:r>
            <a:r>
              <a:rPr dirty="0" sz="1200" spc="-25">
                <a:latin typeface="Times New Roman"/>
                <a:cs typeface="Times New Roman"/>
              </a:rPr>
              <a:t>be </a:t>
            </a:r>
            <a:r>
              <a:rPr dirty="0" sz="1200">
                <a:latin typeface="Times New Roman"/>
                <a:cs typeface="Times New Roman"/>
              </a:rPr>
              <a:t>sustainable.</a:t>
            </a:r>
            <a:r>
              <a:rPr dirty="0" sz="1200" spc="14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means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different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things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different </a:t>
            </a:r>
            <a:r>
              <a:rPr dirty="0" sz="1200">
                <a:latin typeface="Times New Roman"/>
                <a:cs typeface="Times New Roman"/>
              </a:rPr>
              <a:t>people.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Below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am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listing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some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options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are </a:t>
            </a:r>
            <a:r>
              <a:rPr dirty="0" sz="1200">
                <a:latin typeface="Times New Roman"/>
                <a:cs typeface="Times New Roman"/>
              </a:rPr>
              <a:t>available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us.</a:t>
            </a:r>
            <a:r>
              <a:rPr dirty="0" sz="1200" spc="20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have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not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taken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position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any </a:t>
            </a:r>
            <a:r>
              <a:rPr dirty="0" sz="1200">
                <a:latin typeface="Times New Roman"/>
                <a:cs typeface="Times New Roman"/>
              </a:rPr>
              <a:t>option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this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time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since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need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more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information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 </a:t>
            </a:r>
            <a:r>
              <a:rPr dirty="0" sz="1200" spc="-50">
                <a:latin typeface="Times New Roman"/>
                <a:cs typeface="Times New Roman"/>
              </a:rPr>
              <a:t>a </a:t>
            </a:r>
            <a:r>
              <a:rPr dirty="0" sz="1200">
                <a:latin typeface="Times New Roman"/>
                <a:cs typeface="Times New Roman"/>
              </a:rPr>
              <a:t>discussion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about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long-term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impact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each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the </a:t>
            </a:r>
            <a:r>
              <a:rPr dirty="0" sz="1200">
                <a:latin typeface="Times New Roman"/>
                <a:cs typeface="Times New Roman"/>
              </a:rPr>
              <a:t>options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fishing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community.</a:t>
            </a:r>
            <a:r>
              <a:rPr dirty="0" sz="1200" spc="2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There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are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more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that </a:t>
            </a:r>
            <a:r>
              <a:rPr dirty="0" sz="1200">
                <a:latin typeface="Times New Roman"/>
                <a:cs typeface="Times New Roman"/>
              </a:rPr>
              <a:t>may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up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discussion.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189603" y="8725916"/>
            <a:ext cx="3237865" cy="38354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83515" marR="5080" indent="-171450">
              <a:lnSpc>
                <a:spcPts val="1380"/>
              </a:lnSpc>
              <a:spcBef>
                <a:spcPts val="195"/>
              </a:spcBef>
            </a:pPr>
            <a:r>
              <a:rPr dirty="0" sz="1200">
                <a:latin typeface="Times New Roman"/>
                <a:cs typeface="Times New Roman"/>
              </a:rPr>
              <a:t>1.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Season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closures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could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close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fishery </a:t>
            </a:r>
            <a:r>
              <a:rPr dirty="0" sz="1200">
                <a:latin typeface="Times New Roman"/>
                <a:cs typeface="Times New Roman"/>
              </a:rPr>
              <a:t>when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highest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hook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release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mortality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takes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2412" y="609092"/>
            <a:ext cx="3267710" cy="286575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82880" marR="5080" indent="-170815">
              <a:lnSpc>
                <a:spcPct val="95900"/>
              </a:lnSpc>
              <a:spcBef>
                <a:spcPts val="160"/>
              </a:spcBef>
              <a:buAutoNum type="arabicPeriod" startAt="2"/>
              <a:tabLst>
                <a:tab pos="183515" algn="l"/>
              </a:tabLst>
            </a:pPr>
            <a:r>
              <a:rPr dirty="0" sz="1200">
                <a:latin typeface="Times New Roman"/>
                <a:cs typeface="Times New Roman"/>
              </a:rPr>
              <a:t>Size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limits –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could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raise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size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limits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though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might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raise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hook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release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mortality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as </a:t>
            </a:r>
            <a:r>
              <a:rPr dirty="0" sz="1200">
                <a:latin typeface="Times New Roman"/>
                <a:cs typeface="Times New Roman"/>
              </a:rPr>
              <a:t>anglers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continue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until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legal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-10">
                <a:latin typeface="Times New Roman"/>
                <a:cs typeface="Times New Roman"/>
              </a:rPr>
              <a:t> caught.</a:t>
            </a:r>
            <a:endParaRPr sz="1200">
              <a:latin typeface="Times New Roman"/>
              <a:cs typeface="Times New Roman"/>
            </a:endParaRPr>
          </a:p>
          <a:p>
            <a:pPr marL="182880" marR="38735" indent="-170815">
              <a:lnSpc>
                <a:spcPts val="1380"/>
              </a:lnSpc>
              <a:spcBef>
                <a:spcPts val="430"/>
              </a:spcBef>
              <a:buAutoNum type="arabicPeriod" startAt="2"/>
              <a:tabLst>
                <a:tab pos="183515" algn="l"/>
              </a:tabLst>
            </a:pPr>
            <a:r>
              <a:rPr dirty="0" sz="1200">
                <a:latin typeface="Times New Roman"/>
                <a:cs typeface="Times New Roman"/>
              </a:rPr>
              <a:t>Education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could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work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anglers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lower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hook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release</a:t>
            </a:r>
            <a:r>
              <a:rPr dirty="0" sz="1200" spc="-10">
                <a:latin typeface="Times New Roman"/>
                <a:cs typeface="Times New Roman"/>
              </a:rPr>
              <a:t> mortality.</a:t>
            </a:r>
            <a:endParaRPr sz="1200">
              <a:latin typeface="Times New Roman"/>
              <a:cs typeface="Times New Roman"/>
            </a:endParaRPr>
          </a:p>
          <a:p>
            <a:pPr marL="182880" marR="107314" indent="-170815">
              <a:lnSpc>
                <a:spcPts val="1380"/>
              </a:lnSpc>
              <a:spcBef>
                <a:spcPts val="409"/>
              </a:spcBef>
              <a:buAutoNum type="arabicPeriod" startAt="2"/>
              <a:tabLst>
                <a:tab pos="183515" algn="l"/>
              </a:tabLst>
            </a:pPr>
            <a:r>
              <a:rPr dirty="0" sz="1200">
                <a:latin typeface="Times New Roman"/>
                <a:cs typeface="Times New Roman"/>
              </a:rPr>
              <a:t>Research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poaching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need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better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handle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amount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 poaching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better </a:t>
            </a:r>
            <a:r>
              <a:rPr dirty="0" sz="1200" spc="-25">
                <a:latin typeface="Times New Roman"/>
                <a:cs typeface="Times New Roman"/>
              </a:rPr>
              <a:t>law </a:t>
            </a:r>
            <a:r>
              <a:rPr dirty="0" sz="1200">
                <a:latin typeface="Times New Roman"/>
                <a:cs typeface="Times New Roman"/>
              </a:rPr>
              <a:t>enforcement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especially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areas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like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Raritan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Bay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20">
                <a:latin typeface="Times New Roman"/>
                <a:cs typeface="Times New Roman"/>
              </a:rPr>
              <a:t>EEZ.</a:t>
            </a:r>
            <a:endParaRPr sz="1200">
              <a:latin typeface="Times New Roman"/>
              <a:cs typeface="Times New Roman"/>
            </a:endParaRPr>
          </a:p>
          <a:p>
            <a:pPr marL="182880" marR="10795" indent="-170815">
              <a:lnSpc>
                <a:spcPct val="95900"/>
              </a:lnSpc>
              <a:spcBef>
                <a:spcPts val="355"/>
              </a:spcBef>
              <a:buAutoNum type="arabicPeriod" startAt="2"/>
              <a:tabLst>
                <a:tab pos="183515" algn="l"/>
              </a:tabLst>
            </a:pPr>
            <a:r>
              <a:rPr dirty="0" sz="1200">
                <a:latin typeface="Times New Roman"/>
                <a:cs typeface="Times New Roman"/>
              </a:rPr>
              <a:t>Changed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reference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points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This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could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allow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us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to </a:t>
            </a:r>
            <a:r>
              <a:rPr dirty="0" sz="1200">
                <a:latin typeface="Times New Roman"/>
                <a:cs typeface="Times New Roman"/>
              </a:rPr>
              <a:t>continue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fishing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now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since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would </a:t>
            </a:r>
            <a:r>
              <a:rPr dirty="0" sz="1200">
                <a:latin typeface="Times New Roman"/>
                <a:cs typeface="Times New Roman"/>
              </a:rPr>
              <a:t>identify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stock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sustainable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lower</a:t>
            </a:r>
            <a:r>
              <a:rPr dirty="0" sz="1200" spc="5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number.</a:t>
            </a:r>
            <a:endParaRPr sz="1200">
              <a:latin typeface="Times New Roman"/>
              <a:cs typeface="Times New Roman"/>
            </a:endParaRPr>
          </a:p>
          <a:p>
            <a:pPr marL="182880" marR="638175" indent="-170815">
              <a:lnSpc>
                <a:spcPts val="1380"/>
              </a:lnSpc>
              <a:spcBef>
                <a:spcPts val="434"/>
              </a:spcBef>
              <a:buAutoNum type="arabicPeriod" startAt="2"/>
              <a:tabLst>
                <a:tab pos="183515" algn="l"/>
              </a:tabLst>
            </a:pP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combination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options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or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others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now </a:t>
            </a:r>
            <a:r>
              <a:rPr dirty="0" sz="1200">
                <a:latin typeface="Times New Roman"/>
                <a:cs typeface="Times New Roman"/>
              </a:rPr>
              <a:t>mentioned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here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44500" y="3528186"/>
            <a:ext cx="3369945" cy="1927860"/>
          </a:xfrm>
          <a:prstGeom prst="rect">
            <a:avLst/>
          </a:prstGeom>
        </p:spPr>
        <p:txBody>
          <a:bodyPr wrap="square" lIns="0" tIns="79375" rIns="0" bIns="0" rtlCol="0" vert="horz">
            <a:spAutoFit/>
          </a:bodyPr>
          <a:lstStyle/>
          <a:p>
            <a:pPr algn="just" marL="943610">
              <a:lnSpc>
                <a:spcPct val="100000"/>
              </a:lnSpc>
              <a:spcBef>
                <a:spcPts val="625"/>
              </a:spcBef>
            </a:pPr>
            <a:r>
              <a:rPr dirty="0" sz="1200" b="1">
                <a:latin typeface="Times New Roman"/>
                <a:cs typeface="Times New Roman"/>
              </a:rPr>
              <a:t>The</a:t>
            </a:r>
            <a:r>
              <a:rPr dirty="0" sz="1200" spc="-3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Impossible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Dream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457200">
              <a:lnSpc>
                <a:spcPct val="95900"/>
              </a:lnSpc>
              <a:spcBef>
                <a:spcPts val="590"/>
              </a:spcBef>
            </a:pPr>
            <a:r>
              <a:rPr dirty="0" sz="1200">
                <a:latin typeface="Times New Roman"/>
                <a:cs typeface="Times New Roman"/>
              </a:rPr>
              <a:t>It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might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easier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get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10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striped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bass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together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agree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management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issues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than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get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10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striped </a:t>
            </a:r>
            <a:r>
              <a:rPr dirty="0" sz="1200">
                <a:latin typeface="Times New Roman"/>
                <a:cs typeface="Times New Roman"/>
              </a:rPr>
              <a:t>bass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fishermen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agree.</a:t>
            </a:r>
            <a:r>
              <a:rPr dirty="0" sz="1200" spc="4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am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always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optimist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realize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1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compromise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1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essential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1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deal</a:t>
            </a:r>
            <a:r>
              <a:rPr dirty="0" sz="1200" spc="1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18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the </a:t>
            </a:r>
            <a:r>
              <a:rPr dirty="0" sz="1200">
                <a:latin typeface="Times New Roman"/>
                <a:cs typeface="Times New Roman"/>
              </a:rPr>
              <a:t>needs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many.</a:t>
            </a:r>
            <a:r>
              <a:rPr dirty="0" sz="1200" spc="4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All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us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are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going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have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give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 spc="-50">
                <a:latin typeface="Times New Roman"/>
                <a:cs typeface="Times New Roman"/>
              </a:rPr>
              <a:t>a </a:t>
            </a:r>
            <a:r>
              <a:rPr dirty="0" sz="1200">
                <a:latin typeface="Times New Roman"/>
                <a:cs typeface="Times New Roman"/>
              </a:rPr>
              <a:t>little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make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this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work.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No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one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will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be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totally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satisfied.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haven’t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dedicated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40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years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my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life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striped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bass </a:t>
            </a:r>
            <a:r>
              <a:rPr dirty="0" sz="1200">
                <a:latin typeface="Times New Roman"/>
                <a:cs typeface="Times New Roman"/>
              </a:rPr>
              <a:t>management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give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up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now.</a:t>
            </a:r>
            <a:r>
              <a:rPr dirty="0" sz="1200" spc="3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But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am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also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not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going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4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manage</a:t>
            </a:r>
            <a:r>
              <a:rPr dirty="0" sz="1200" spc="4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this</a:t>
            </a:r>
            <a:r>
              <a:rPr dirty="0" sz="1200" spc="40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fishery</a:t>
            </a:r>
            <a:r>
              <a:rPr dirty="0" sz="1200" spc="40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3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just</a:t>
            </a:r>
            <a:r>
              <a:rPr dirty="0" sz="1200" spc="40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one</a:t>
            </a:r>
            <a:r>
              <a:rPr dirty="0" sz="1200" spc="3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sector</a:t>
            </a:r>
            <a:r>
              <a:rPr dirty="0" sz="1200" spc="4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39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the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44500" y="5422772"/>
            <a:ext cx="33667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08785" algn="l"/>
              </a:tabLst>
            </a:pPr>
            <a:r>
              <a:rPr dirty="0" sz="1200">
                <a:latin typeface="Times New Roman"/>
                <a:cs typeface="Times New Roman"/>
              </a:rPr>
              <a:t>recreational</a:t>
            </a:r>
            <a:r>
              <a:rPr dirty="0" sz="1200" spc="254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community.</a:t>
            </a:r>
            <a:r>
              <a:rPr dirty="0" sz="1200">
                <a:latin typeface="Times New Roman"/>
                <a:cs typeface="Times New Roman"/>
              </a:rPr>
              <a:t>	I</a:t>
            </a:r>
            <a:r>
              <a:rPr dirty="0" sz="1200" spc="3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have</a:t>
            </a:r>
            <a:r>
              <a:rPr dirty="0" sz="1200" spc="3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not</a:t>
            </a:r>
            <a:r>
              <a:rPr dirty="0" sz="1200" spc="3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been</a:t>
            </a:r>
            <a:r>
              <a:rPr dirty="0" sz="1200" spc="3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paid</a:t>
            </a:r>
            <a:r>
              <a:rPr dirty="0" sz="1200" spc="32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by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44500" y="5598033"/>
            <a:ext cx="3369310" cy="73406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just" marL="12700" marR="5080">
              <a:lnSpc>
                <a:spcPts val="1380"/>
              </a:lnSpc>
              <a:spcBef>
                <a:spcPts val="195"/>
              </a:spcBef>
            </a:pPr>
            <a:r>
              <a:rPr dirty="0" sz="1200">
                <a:latin typeface="Times New Roman"/>
                <a:cs typeface="Times New Roman"/>
              </a:rPr>
              <a:t>anyone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or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any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group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all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years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I’ve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been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doing </a:t>
            </a:r>
            <a:r>
              <a:rPr dirty="0" sz="1200">
                <a:latin typeface="Times New Roman"/>
                <a:cs typeface="Times New Roman"/>
              </a:rPr>
              <a:t>these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many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jobs.</a:t>
            </a:r>
            <a:r>
              <a:rPr dirty="0" sz="1200" spc="3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Since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am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100%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disabled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veteran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retired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military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officer,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did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not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need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get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paid.</a:t>
            </a:r>
            <a:r>
              <a:rPr dirty="0" sz="1200" spc="240">
                <a:latin typeface="Times New Roman"/>
                <a:cs typeface="Times New Roman"/>
              </a:rPr>
              <a:t> </a:t>
            </a:r>
            <a:r>
              <a:rPr dirty="0" sz="1200" spc="-50">
                <a:latin typeface="Times New Roman"/>
                <a:cs typeface="Times New Roman"/>
              </a:rPr>
              <a:t>I </a:t>
            </a:r>
            <a:r>
              <a:rPr dirty="0" sz="1200">
                <a:latin typeface="Times New Roman"/>
                <a:cs typeface="Times New Roman"/>
              </a:rPr>
              <a:t>always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have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seen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this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 continuing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my</a:t>
            </a:r>
            <a:r>
              <a:rPr dirty="0" sz="1200" spc="-10">
                <a:latin typeface="Times New Roman"/>
                <a:cs typeface="Times New Roman"/>
              </a:rPr>
              <a:t> service.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356616" y="6514845"/>
            <a:ext cx="3665854" cy="1064260"/>
          </a:xfrm>
          <a:custGeom>
            <a:avLst/>
            <a:gdLst/>
            <a:ahLst/>
            <a:cxnLst/>
            <a:rect l="l" t="t" r="r" b="b"/>
            <a:pathLst>
              <a:path w="3665854" h="1064259">
                <a:moveTo>
                  <a:pt x="3665855" y="344436"/>
                </a:moveTo>
                <a:lnTo>
                  <a:pt x="3583559" y="344436"/>
                </a:lnTo>
                <a:lnTo>
                  <a:pt x="3556127" y="344436"/>
                </a:lnTo>
                <a:lnTo>
                  <a:pt x="3556127" y="606552"/>
                </a:lnTo>
                <a:lnTo>
                  <a:pt x="3556127" y="899160"/>
                </a:lnTo>
                <a:lnTo>
                  <a:pt x="3556127" y="954024"/>
                </a:lnTo>
                <a:lnTo>
                  <a:pt x="3501263" y="954024"/>
                </a:lnTo>
                <a:lnTo>
                  <a:pt x="82296" y="954024"/>
                </a:lnTo>
                <a:lnTo>
                  <a:pt x="27432" y="954024"/>
                </a:lnTo>
                <a:lnTo>
                  <a:pt x="27432" y="899160"/>
                </a:lnTo>
                <a:lnTo>
                  <a:pt x="27432" y="606552"/>
                </a:lnTo>
                <a:lnTo>
                  <a:pt x="27432" y="344436"/>
                </a:lnTo>
                <a:lnTo>
                  <a:pt x="0" y="344436"/>
                </a:lnTo>
                <a:lnTo>
                  <a:pt x="0" y="606552"/>
                </a:lnTo>
                <a:lnTo>
                  <a:pt x="0" y="899160"/>
                </a:lnTo>
                <a:lnTo>
                  <a:pt x="0" y="954024"/>
                </a:lnTo>
                <a:lnTo>
                  <a:pt x="0" y="981456"/>
                </a:lnTo>
                <a:lnTo>
                  <a:pt x="27432" y="981456"/>
                </a:lnTo>
                <a:lnTo>
                  <a:pt x="82296" y="981456"/>
                </a:lnTo>
                <a:lnTo>
                  <a:pt x="3501263" y="981456"/>
                </a:lnTo>
                <a:lnTo>
                  <a:pt x="3556127" y="981456"/>
                </a:lnTo>
                <a:lnTo>
                  <a:pt x="3583559" y="981456"/>
                </a:lnTo>
                <a:lnTo>
                  <a:pt x="3501263" y="981468"/>
                </a:lnTo>
                <a:lnTo>
                  <a:pt x="82296" y="981468"/>
                </a:lnTo>
                <a:lnTo>
                  <a:pt x="82296" y="1063752"/>
                </a:lnTo>
                <a:lnTo>
                  <a:pt x="3501263" y="1063752"/>
                </a:lnTo>
                <a:lnTo>
                  <a:pt x="3583559" y="1063752"/>
                </a:lnTo>
                <a:lnTo>
                  <a:pt x="3665842" y="1063752"/>
                </a:lnTo>
                <a:lnTo>
                  <a:pt x="3665855" y="899160"/>
                </a:lnTo>
                <a:lnTo>
                  <a:pt x="3665855" y="606552"/>
                </a:lnTo>
                <a:lnTo>
                  <a:pt x="3665855" y="344436"/>
                </a:lnTo>
                <a:close/>
              </a:path>
              <a:path w="3665854" h="1064259">
                <a:moveTo>
                  <a:pt x="3665855" y="82296"/>
                </a:moveTo>
                <a:lnTo>
                  <a:pt x="3583559" y="82296"/>
                </a:lnTo>
                <a:lnTo>
                  <a:pt x="3583559" y="27432"/>
                </a:lnTo>
                <a:lnTo>
                  <a:pt x="3583559" y="0"/>
                </a:lnTo>
                <a:lnTo>
                  <a:pt x="0" y="0"/>
                </a:lnTo>
                <a:lnTo>
                  <a:pt x="0" y="27432"/>
                </a:lnTo>
                <a:lnTo>
                  <a:pt x="0" y="82296"/>
                </a:lnTo>
                <a:lnTo>
                  <a:pt x="0" y="344424"/>
                </a:lnTo>
                <a:lnTo>
                  <a:pt x="27432" y="344424"/>
                </a:lnTo>
                <a:lnTo>
                  <a:pt x="27432" y="82296"/>
                </a:lnTo>
                <a:lnTo>
                  <a:pt x="27432" y="27432"/>
                </a:lnTo>
                <a:lnTo>
                  <a:pt x="82296" y="27432"/>
                </a:lnTo>
                <a:lnTo>
                  <a:pt x="3501263" y="27432"/>
                </a:lnTo>
                <a:lnTo>
                  <a:pt x="3556127" y="27432"/>
                </a:lnTo>
                <a:lnTo>
                  <a:pt x="3556127" y="82296"/>
                </a:lnTo>
                <a:lnTo>
                  <a:pt x="3556127" y="344424"/>
                </a:lnTo>
                <a:lnTo>
                  <a:pt x="3583559" y="344424"/>
                </a:lnTo>
                <a:lnTo>
                  <a:pt x="3665855" y="344424"/>
                </a:lnTo>
                <a:lnTo>
                  <a:pt x="3665855" y="822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425195" y="6583426"/>
            <a:ext cx="3446779" cy="844550"/>
          </a:xfrm>
          <a:prstGeom prst="rect">
            <a:avLst/>
          </a:prstGeom>
          <a:ln w="27432">
            <a:solidFill>
              <a:srgbClr val="000000"/>
            </a:solidFill>
          </a:ln>
        </p:spPr>
        <p:txBody>
          <a:bodyPr wrap="square" lIns="0" tIns="17780" rIns="0" bIns="0" rtlCol="0" vert="horz">
            <a:spAutoFit/>
          </a:bodyPr>
          <a:lstStyle/>
          <a:p>
            <a:pPr algn="ctr" marL="516890" marR="547370" indent="-1905">
              <a:lnSpc>
                <a:spcPts val="2060"/>
              </a:lnSpc>
              <a:spcBef>
                <a:spcPts val="140"/>
              </a:spcBef>
            </a:pPr>
            <a:r>
              <a:rPr dirty="0" sz="1800" b="1">
                <a:latin typeface="Times New Roman"/>
                <a:cs typeface="Times New Roman"/>
              </a:rPr>
              <a:t>Wind</a:t>
            </a:r>
            <a:r>
              <a:rPr dirty="0" sz="1800" spc="-50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Turbines </a:t>
            </a:r>
            <a:r>
              <a:rPr dirty="0" sz="1800" b="1">
                <a:latin typeface="Times New Roman"/>
                <a:cs typeface="Times New Roman"/>
              </a:rPr>
              <a:t>Questions</a:t>
            </a:r>
            <a:r>
              <a:rPr dirty="0" sz="1800" spc="-7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and</a:t>
            </a:r>
            <a:r>
              <a:rPr dirty="0" sz="1800" spc="-60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Concerns</a:t>
            </a:r>
            <a:endParaRPr sz="1800">
              <a:latin typeface="Times New Roman"/>
              <a:cs typeface="Times New Roman"/>
            </a:endParaRPr>
          </a:p>
          <a:p>
            <a:pPr algn="ctr" marR="31750">
              <a:lnSpc>
                <a:spcPct val="100000"/>
              </a:lnSpc>
              <a:spcBef>
                <a:spcPts val="280"/>
              </a:spcBef>
            </a:pPr>
            <a:r>
              <a:rPr dirty="0" sz="1400" i="1">
                <a:latin typeface="Times New Roman"/>
                <a:cs typeface="Times New Roman"/>
              </a:rPr>
              <a:t>By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Mark </a:t>
            </a:r>
            <a:r>
              <a:rPr dirty="0" sz="1400" spc="-10" i="1">
                <a:latin typeface="Times New Roman"/>
                <a:cs typeface="Times New Roman"/>
              </a:rPr>
              <a:t>Taylor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44500" y="7639050"/>
            <a:ext cx="3368675" cy="161099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just" marL="12700" marR="5080" indent="457200">
              <a:lnSpc>
                <a:spcPct val="95900"/>
              </a:lnSpc>
              <a:spcBef>
                <a:spcPts val="160"/>
              </a:spcBef>
            </a:pPr>
            <a:r>
              <a:rPr dirty="0" sz="1200">
                <a:latin typeface="Times New Roman"/>
                <a:cs typeface="Times New Roman"/>
              </a:rPr>
              <a:t>Wind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Turbine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very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hot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topic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many </a:t>
            </a:r>
            <a:r>
              <a:rPr dirty="0" sz="1200">
                <a:latin typeface="Times New Roman"/>
                <a:cs typeface="Times New Roman"/>
              </a:rPr>
              <a:t>recreational</a:t>
            </a:r>
            <a:r>
              <a:rPr dirty="0" sz="1200" spc="3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fishermen</a:t>
            </a:r>
            <a:r>
              <a:rPr dirty="0" sz="1200" spc="4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3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environmentalists.</a:t>
            </a:r>
            <a:r>
              <a:rPr dirty="0" sz="1200" spc="40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They </a:t>
            </a:r>
            <a:r>
              <a:rPr dirty="0" sz="1200">
                <a:latin typeface="Times New Roman"/>
                <a:cs typeface="Times New Roman"/>
              </a:rPr>
              <a:t>have</a:t>
            </a:r>
            <a:r>
              <a:rPr dirty="0" sz="1200" spc="15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many</a:t>
            </a:r>
            <a:r>
              <a:rPr dirty="0" sz="1200" spc="15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unanswered</a:t>
            </a:r>
            <a:r>
              <a:rPr dirty="0" sz="1200" spc="15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questions,</a:t>
            </a:r>
            <a:r>
              <a:rPr dirty="0" sz="1200" spc="15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opinions,</a:t>
            </a:r>
            <a:r>
              <a:rPr dirty="0" sz="1200" spc="150">
                <a:latin typeface="Times New Roman"/>
                <a:cs typeface="Times New Roman"/>
              </a:rPr>
              <a:t>  </a:t>
            </a:r>
            <a:r>
              <a:rPr dirty="0" sz="1200" spc="-25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statements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proven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facts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need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dealt </a:t>
            </a:r>
            <a:r>
              <a:rPr dirty="0" sz="1200">
                <a:latin typeface="Times New Roman"/>
                <a:cs typeface="Times New Roman"/>
              </a:rPr>
              <a:t>with.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felt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it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was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my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obligation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President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Jersey </a:t>
            </a:r>
            <a:r>
              <a:rPr dirty="0" sz="1200">
                <a:latin typeface="Times New Roman"/>
                <a:cs typeface="Times New Roman"/>
              </a:rPr>
              <a:t>Coast</a:t>
            </a:r>
            <a:r>
              <a:rPr dirty="0" sz="1200" spc="2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Anglers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Association</a:t>
            </a:r>
            <a:r>
              <a:rPr dirty="0" sz="1200" spc="2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(JCAA),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try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get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some </a:t>
            </a:r>
            <a:r>
              <a:rPr dirty="0" sz="1200">
                <a:latin typeface="Times New Roman"/>
                <a:cs typeface="Times New Roman"/>
              </a:rPr>
              <a:t>way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get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these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unanswered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questions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answered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 spc="-35">
                <a:latin typeface="Times New Roman"/>
                <a:cs typeface="Times New Roman"/>
              </a:rPr>
              <a:t>by </a:t>
            </a:r>
            <a:r>
              <a:rPr dirty="0" sz="1200">
                <a:latin typeface="Times New Roman"/>
                <a:cs typeface="Times New Roman"/>
              </a:rPr>
              <a:t>offshore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wind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groups.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All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questions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concerns </a:t>
            </a:r>
            <a:r>
              <a:rPr dirty="0" sz="1200">
                <a:latin typeface="Times New Roman"/>
                <a:cs typeface="Times New Roman"/>
              </a:rPr>
              <a:t>are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great.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It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keeps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all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us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thinking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things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may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131690" y="609092"/>
            <a:ext cx="3371215" cy="616839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just" marL="12700" marR="5080">
              <a:lnSpc>
                <a:spcPct val="95900"/>
              </a:lnSpc>
              <a:spcBef>
                <a:spcPts val="160"/>
              </a:spcBef>
            </a:pPr>
            <a:r>
              <a:rPr dirty="0" sz="1200">
                <a:latin typeface="Times New Roman"/>
                <a:cs typeface="Times New Roman"/>
              </a:rPr>
              <a:t>not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have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thought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of,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but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they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need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answered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with </a:t>
            </a:r>
            <a:r>
              <a:rPr dirty="0" sz="1200">
                <a:latin typeface="Times New Roman"/>
                <a:cs typeface="Times New Roman"/>
              </a:rPr>
              <a:t>current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documented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facts.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Unanswered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questions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are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best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way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get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people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defensive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mode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with </a:t>
            </a:r>
            <a:r>
              <a:rPr dirty="0" sz="1200">
                <a:latin typeface="Times New Roman"/>
                <a:cs typeface="Times New Roman"/>
              </a:rPr>
              <a:t>false</a:t>
            </a:r>
            <a:r>
              <a:rPr dirty="0" sz="1200" spc="15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statements</a:t>
            </a:r>
            <a:r>
              <a:rPr dirty="0" sz="1200" spc="16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being</a:t>
            </a:r>
            <a:r>
              <a:rPr dirty="0" sz="1200" spc="16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made.</a:t>
            </a:r>
            <a:r>
              <a:rPr dirty="0" sz="1200" spc="16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15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know</a:t>
            </a:r>
            <a:r>
              <a:rPr dirty="0" sz="1200" spc="16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there</a:t>
            </a:r>
            <a:r>
              <a:rPr dirty="0" sz="1200" spc="155">
                <a:latin typeface="Times New Roman"/>
                <a:cs typeface="Times New Roman"/>
              </a:rPr>
              <a:t>  </a:t>
            </a:r>
            <a:r>
              <a:rPr dirty="0" sz="1200" spc="-25">
                <a:latin typeface="Times New Roman"/>
                <a:cs typeface="Times New Roman"/>
              </a:rPr>
              <a:t>are </a:t>
            </a:r>
            <a:r>
              <a:rPr dirty="0" sz="1200">
                <a:latin typeface="Times New Roman"/>
                <a:cs typeface="Times New Roman"/>
              </a:rPr>
              <a:t>recreational</a:t>
            </a:r>
            <a:r>
              <a:rPr dirty="0" sz="1200" spc="3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fishing</a:t>
            </a:r>
            <a:r>
              <a:rPr dirty="0" sz="1200" spc="3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clubs</a:t>
            </a:r>
            <a:r>
              <a:rPr dirty="0" sz="1200" spc="3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3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individuals</a:t>
            </a:r>
            <a:r>
              <a:rPr dirty="0" sz="1200" spc="3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28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have </a:t>
            </a:r>
            <a:r>
              <a:rPr dirty="0" sz="1200">
                <a:latin typeface="Times New Roman"/>
                <a:cs typeface="Times New Roman"/>
              </a:rPr>
              <a:t>reached</a:t>
            </a:r>
            <a:r>
              <a:rPr dirty="0" sz="1200" spc="3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out</a:t>
            </a:r>
            <a:r>
              <a:rPr dirty="0" sz="1200" spc="3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3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several</a:t>
            </a:r>
            <a:r>
              <a:rPr dirty="0" sz="1200" spc="40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offshore</a:t>
            </a:r>
            <a:r>
              <a:rPr dirty="0" sz="1200" spc="3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wind</a:t>
            </a:r>
            <a:r>
              <a:rPr dirty="0" sz="1200" spc="3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groups</a:t>
            </a:r>
            <a:r>
              <a:rPr dirty="0" sz="1200" spc="409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with </a:t>
            </a:r>
            <a:r>
              <a:rPr dirty="0" sz="1200">
                <a:latin typeface="Times New Roman"/>
                <a:cs typeface="Times New Roman"/>
              </a:rPr>
              <a:t>questions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have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received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little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or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response.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was </a:t>
            </a:r>
            <a:r>
              <a:rPr dirty="0" sz="1200">
                <a:latin typeface="Times New Roman"/>
                <a:cs typeface="Times New Roman"/>
              </a:rPr>
              <a:t>invited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along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two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other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JCAA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board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members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to </a:t>
            </a:r>
            <a:r>
              <a:rPr dirty="0" sz="1200">
                <a:latin typeface="Times New Roman"/>
                <a:cs typeface="Times New Roman"/>
              </a:rPr>
              <a:t>sit</a:t>
            </a:r>
            <a:r>
              <a:rPr dirty="0" sz="1200" spc="2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down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2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talk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2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three</a:t>
            </a:r>
            <a:r>
              <a:rPr dirty="0" sz="1200" spc="2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individuals</a:t>
            </a:r>
            <a:r>
              <a:rPr dirty="0" sz="1200" spc="2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2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2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group </a:t>
            </a:r>
            <a:r>
              <a:rPr dirty="0" sz="1200">
                <a:latin typeface="Times New Roman"/>
                <a:cs typeface="Times New Roman"/>
              </a:rPr>
              <a:t>called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Community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Offshore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Wind.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They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were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Michelle </a:t>
            </a:r>
            <a:r>
              <a:rPr dirty="0" sz="1200">
                <a:latin typeface="Times New Roman"/>
                <a:cs typeface="Times New Roman"/>
              </a:rPr>
              <a:t>Duval,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Deirdre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Boelke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who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are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Fisheries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Liaisons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for </a:t>
            </a:r>
            <a:r>
              <a:rPr dirty="0" sz="1200">
                <a:latin typeface="Times New Roman"/>
                <a:cs typeface="Times New Roman"/>
              </a:rPr>
              <a:t>Community</a:t>
            </a:r>
            <a:r>
              <a:rPr dirty="0" sz="1200" spc="3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Offshore</a:t>
            </a:r>
            <a:r>
              <a:rPr dirty="0" sz="1200" spc="3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Wind</a:t>
            </a:r>
            <a:r>
              <a:rPr dirty="0" sz="1200" spc="3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3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Rick</a:t>
            </a:r>
            <a:r>
              <a:rPr dirty="0" sz="1200" spc="3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Robins</a:t>
            </a:r>
            <a:r>
              <a:rPr dirty="0" sz="1200" spc="38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with </a:t>
            </a:r>
            <a:r>
              <a:rPr dirty="0" sz="1200">
                <a:latin typeface="Times New Roman"/>
                <a:cs typeface="Times New Roman"/>
              </a:rPr>
              <a:t>RWE.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Remember,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all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these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named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groups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are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made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up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different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companies that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specialize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different </a:t>
            </a:r>
            <a:r>
              <a:rPr dirty="0" sz="1200" spc="-20">
                <a:latin typeface="Times New Roman"/>
                <a:cs typeface="Times New Roman"/>
              </a:rPr>
              <a:t>parts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these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projects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come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together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under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one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group </a:t>
            </a:r>
            <a:r>
              <a:rPr dirty="0" sz="1200">
                <a:latin typeface="Times New Roman"/>
                <a:cs typeface="Times New Roman"/>
              </a:rPr>
              <a:t>name.</a:t>
            </a:r>
            <a:r>
              <a:rPr dirty="0" sz="1200" spc="13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3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Community</a:t>
            </a:r>
            <a:r>
              <a:rPr dirty="0" sz="1200" spc="13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Offshore</a:t>
            </a:r>
            <a:r>
              <a:rPr dirty="0" sz="1200" spc="13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Wind</a:t>
            </a:r>
            <a:r>
              <a:rPr dirty="0" sz="1200" spc="14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group</a:t>
            </a:r>
            <a:r>
              <a:rPr dirty="0" sz="1200" spc="135">
                <a:latin typeface="Times New Roman"/>
                <a:cs typeface="Times New Roman"/>
              </a:rPr>
              <a:t>  </a:t>
            </a:r>
            <a:r>
              <a:rPr dirty="0" sz="1200" spc="-25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currently</a:t>
            </a:r>
            <a:r>
              <a:rPr dirty="0" sz="1200" spc="3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3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middle</a:t>
            </a:r>
            <a:r>
              <a:rPr dirty="0" sz="1200" spc="3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3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doing</a:t>
            </a:r>
            <a:r>
              <a:rPr dirty="0" sz="1200" spc="3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high</a:t>
            </a:r>
            <a:r>
              <a:rPr dirty="0" sz="1200" spc="36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geophysical </a:t>
            </a:r>
            <a:r>
              <a:rPr dirty="0" sz="1200">
                <a:latin typeface="Times New Roman"/>
                <a:cs typeface="Times New Roman"/>
              </a:rPr>
              <a:t>surveys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lease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area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0539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since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December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9,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2022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expected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completed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August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31,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2023.</a:t>
            </a:r>
            <a:r>
              <a:rPr dirty="0" sz="1200" spc="3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This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lease </a:t>
            </a:r>
            <a:r>
              <a:rPr dirty="0" sz="1200">
                <a:latin typeface="Times New Roman"/>
                <a:cs typeface="Times New Roman"/>
              </a:rPr>
              <a:t>area</a:t>
            </a:r>
            <a:r>
              <a:rPr dirty="0" sz="1200" spc="3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3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offshore</a:t>
            </a:r>
            <a:r>
              <a:rPr dirty="0" sz="1200" spc="3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located</a:t>
            </a:r>
            <a:r>
              <a:rPr dirty="0" sz="1200" spc="3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32</a:t>
            </a:r>
            <a:r>
              <a:rPr dirty="0" sz="1200" spc="3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nautical</a:t>
            </a:r>
            <a:r>
              <a:rPr dirty="0" sz="1200" spc="3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miles</a:t>
            </a:r>
            <a:r>
              <a:rPr dirty="0" sz="1200" spc="3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east</a:t>
            </a:r>
            <a:r>
              <a:rPr dirty="0" sz="1200" spc="37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of </a:t>
            </a:r>
            <a:r>
              <a:rPr dirty="0" sz="1200">
                <a:latin typeface="Times New Roman"/>
                <a:cs typeface="Times New Roman"/>
              </a:rPr>
              <a:t>Barnegat Inlet,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NJ and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56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nautical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miles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south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Long </a:t>
            </a:r>
            <a:r>
              <a:rPr dirty="0" sz="1200">
                <a:latin typeface="Times New Roman"/>
                <a:cs typeface="Times New Roman"/>
              </a:rPr>
              <a:t>Beach,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NY.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give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you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reference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fishermen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may </a:t>
            </a:r>
            <a:r>
              <a:rPr dirty="0" sz="1200">
                <a:latin typeface="Times New Roman"/>
                <a:cs typeface="Times New Roman"/>
              </a:rPr>
              <a:t>know,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it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positioned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east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Star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Slough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just </a:t>
            </a:r>
            <a:r>
              <a:rPr dirty="0" sz="1200">
                <a:latin typeface="Times New Roman"/>
                <a:cs typeface="Times New Roman"/>
              </a:rPr>
              <a:t>south</a:t>
            </a:r>
            <a:r>
              <a:rPr dirty="0" sz="1200" spc="4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4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4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Corvallis</a:t>
            </a:r>
            <a:r>
              <a:rPr dirty="0" sz="1200" spc="4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wreck.</a:t>
            </a:r>
            <a:r>
              <a:rPr dirty="0" sz="1200" spc="4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4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had</a:t>
            </a:r>
            <a:r>
              <a:rPr dirty="0" sz="1200" spc="4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4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lengthy </a:t>
            </a:r>
            <a:r>
              <a:rPr dirty="0" sz="1200">
                <a:latin typeface="Times New Roman"/>
                <a:cs typeface="Times New Roman"/>
              </a:rPr>
              <a:t>discussion</a:t>
            </a:r>
            <a:r>
              <a:rPr dirty="0" sz="1200" spc="2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about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what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they</a:t>
            </a:r>
            <a:r>
              <a:rPr dirty="0" sz="1200" spc="2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are</a:t>
            </a:r>
            <a:r>
              <a:rPr dirty="0" sz="1200" spc="2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doing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protect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the </a:t>
            </a:r>
            <a:r>
              <a:rPr dirty="0" sz="1200">
                <a:latin typeface="Times New Roman"/>
                <a:cs typeface="Times New Roman"/>
              </a:rPr>
              <a:t>marine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environment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concerns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fishermen.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In </a:t>
            </a:r>
            <a:r>
              <a:rPr dirty="0" sz="1200">
                <a:latin typeface="Times New Roman"/>
                <a:cs typeface="Times New Roman"/>
              </a:rPr>
              <a:t>conclusion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discussion,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they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agreed a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willingness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2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help</a:t>
            </a:r>
            <a:r>
              <a:rPr dirty="0" sz="1200" spc="2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2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answering</a:t>
            </a:r>
            <a:r>
              <a:rPr dirty="0" sz="1200" spc="2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concerns</a:t>
            </a:r>
            <a:r>
              <a:rPr dirty="0" sz="1200" spc="2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2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questions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that </a:t>
            </a:r>
            <a:r>
              <a:rPr dirty="0" sz="1200">
                <a:latin typeface="Times New Roman"/>
                <a:cs typeface="Times New Roman"/>
              </a:rPr>
              <a:t>fishermen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may</a:t>
            </a:r>
            <a:r>
              <a:rPr dirty="0" sz="1200" spc="3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have.</a:t>
            </a:r>
            <a:r>
              <a:rPr dirty="0" sz="1200" spc="3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3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day</a:t>
            </a:r>
            <a:r>
              <a:rPr dirty="0" sz="1200" spc="3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had</a:t>
            </a:r>
            <a:r>
              <a:rPr dirty="0" sz="1200" spc="3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asked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33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few </a:t>
            </a:r>
            <a:r>
              <a:rPr dirty="0" sz="1200">
                <a:latin typeface="Times New Roman"/>
                <a:cs typeface="Times New Roman"/>
              </a:rPr>
              <a:t>questions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they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did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follow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up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some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answers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are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still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investigating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others.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example,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asked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4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question</a:t>
            </a:r>
            <a:r>
              <a:rPr dirty="0" sz="1200" spc="4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about</a:t>
            </a:r>
            <a:r>
              <a:rPr dirty="0" sz="1200" spc="4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current</a:t>
            </a:r>
            <a:r>
              <a:rPr dirty="0" sz="1200" spc="4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lubricants</a:t>
            </a:r>
            <a:r>
              <a:rPr dirty="0" sz="1200" spc="45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used</a:t>
            </a:r>
            <a:r>
              <a:rPr dirty="0" sz="1200" spc="4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47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wind </a:t>
            </a:r>
            <a:r>
              <a:rPr dirty="0" sz="1200">
                <a:latin typeface="Times New Roman"/>
                <a:cs typeface="Times New Roman"/>
              </a:rPr>
              <a:t>turbines</a:t>
            </a:r>
            <a:r>
              <a:rPr dirty="0" sz="1200" spc="14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14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are</a:t>
            </a:r>
            <a:r>
              <a:rPr dirty="0" sz="1200" spc="13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there</a:t>
            </a:r>
            <a:r>
              <a:rPr dirty="0" sz="1200" spc="14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any</a:t>
            </a:r>
            <a:r>
              <a:rPr dirty="0" sz="1200" spc="14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environmentally</a:t>
            </a:r>
            <a:r>
              <a:rPr dirty="0" sz="1200" spc="145">
                <a:latin typeface="Times New Roman"/>
                <a:cs typeface="Times New Roman"/>
              </a:rPr>
              <a:t>  </a:t>
            </a:r>
            <a:r>
              <a:rPr dirty="0" sz="1200" spc="-20">
                <a:latin typeface="Times New Roman"/>
                <a:cs typeface="Times New Roman"/>
              </a:rPr>
              <a:t>safe </a:t>
            </a:r>
            <a:r>
              <a:rPr dirty="0" sz="1200">
                <a:latin typeface="Times New Roman"/>
                <a:cs typeface="Times New Roman"/>
              </a:rPr>
              <a:t>lubricants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being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used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now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or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projected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future. </a:t>
            </a:r>
            <a:r>
              <a:rPr dirty="0" sz="1200">
                <a:latin typeface="Times New Roman"/>
                <a:cs typeface="Times New Roman"/>
              </a:rPr>
              <a:t>Here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was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answer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received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from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Michelle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Duval.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63981" y="6974411"/>
            <a:ext cx="2905508" cy="2252309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3896995" y="9274612"/>
            <a:ext cx="15367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0"/>
              </a:lnSpc>
            </a:pPr>
            <a:r>
              <a:rPr dirty="0" sz="1000" spc="-25">
                <a:latin typeface="Times New Roman"/>
                <a:cs typeface="Times New Roman"/>
              </a:rPr>
              <a:t>11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4500" y="609092"/>
            <a:ext cx="3370579" cy="213677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just" marL="12700" marR="5080" indent="457200">
              <a:lnSpc>
                <a:spcPct val="95900"/>
              </a:lnSpc>
              <a:spcBef>
                <a:spcPts val="160"/>
              </a:spcBef>
            </a:pPr>
            <a:r>
              <a:rPr dirty="0" sz="1200">
                <a:latin typeface="Times New Roman"/>
                <a:cs typeface="Times New Roman"/>
              </a:rPr>
              <a:t>“We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wanted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circle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back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let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you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all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know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asked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our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engineering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team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about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volume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types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turbine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lubricants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but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are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still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waiting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on </a:t>
            </a:r>
            <a:r>
              <a:rPr dirty="0" sz="1200">
                <a:latin typeface="Times New Roman"/>
                <a:cs typeface="Times New Roman"/>
              </a:rPr>
              <a:t>some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information.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currently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available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turbines </a:t>
            </a: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gearboxes,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maximum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fluid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capacity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~580 </a:t>
            </a:r>
            <a:r>
              <a:rPr dirty="0" sz="1200">
                <a:latin typeface="Times New Roman"/>
                <a:cs typeface="Times New Roman"/>
              </a:rPr>
              <a:t>US</a:t>
            </a:r>
            <a:r>
              <a:rPr dirty="0" sz="1200" spc="2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gallons,</a:t>
            </a:r>
            <a:r>
              <a:rPr dirty="0" sz="1200" spc="2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while</a:t>
            </a:r>
            <a:r>
              <a:rPr dirty="0" sz="1200" spc="2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turbines</a:t>
            </a:r>
            <a:r>
              <a:rPr dirty="0" sz="1200" spc="3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without</a:t>
            </a:r>
            <a:r>
              <a:rPr dirty="0" sz="1200" spc="2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gearboxes</a:t>
            </a:r>
            <a:r>
              <a:rPr dirty="0" sz="1200" spc="3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(also </a:t>
            </a:r>
            <a:r>
              <a:rPr dirty="0" sz="1200">
                <a:latin typeface="Times New Roman"/>
                <a:cs typeface="Times New Roman"/>
              </a:rPr>
              <a:t>known</a:t>
            </a:r>
            <a:r>
              <a:rPr dirty="0" sz="1200" spc="26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as</a:t>
            </a:r>
            <a:r>
              <a:rPr dirty="0" sz="1200" spc="26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direct</a:t>
            </a:r>
            <a:r>
              <a:rPr dirty="0" sz="1200" spc="27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drive)</a:t>
            </a:r>
            <a:r>
              <a:rPr dirty="0" sz="1200" spc="26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use</a:t>
            </a:r>
            <a:r>
              <a:rPr dirty="0" sz="1200" spc="26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less</a:t>
            </a:r>
            <a:r>
              <a:rPr dirty="0" sz="1200" spc="26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fluid.</a:t>
            </a:r>
            <a:r>
              <a:rPr dirty="0" sz="1200" spc="265">
                <a:latin typeface="Times New Roman"/>
                <a:cs typeface="Times New Roman"/>
              </a:rPr>
              <a:t>  </a:t>
            </a:r>
            <a:r>
              <a:rPr dirty="0" sz="1200" spc="-20">
                <a:latin typeface="Times New Roman"/>
                <a:cs typeface="Times New Roman"/>
              </a:rPr>
              <a:t>Most </a:t>
            </a:r>
            <a:r>
              <a:rPr dirty="0" sz="1200">
                <a:latin typeface="Times New Roman"/>
                <a:cs typeface="Times New Roman"/>
              </a:rPr>
              <a:t>manufacturers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longer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offer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wind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turbines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gear </a:t>
            </a:r>
            <a:r>
              <a:rPr dirty="0" sz="1200">
                <a:latin typeface="Times New Roman"/>
                <a:cs typeface="Times New Roman"/>
              </a:rPr>
              <a:t>boxes.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We’re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working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get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more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specific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information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biodegradable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nature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fluids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being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used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in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4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generation</a:t>
            </a:r>
            <a:r>
              <a:rPr dirty="0" sz="1200" spc="48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4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turbines</a:t>
            </a:r>
            <a:r>
              <a:rPr dirty="0" sz="1200" spc="48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under</a:t>
            </a:r>
            <a:r>
              <a:rPr dirty="0" sz="1200" spc="4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consideration</a:t>
            </a:r>
            <a:r>
              <a:rPr dirty="0" sz="1200" spc="100">
                <a:latin typeface="Times New Roman"/>
                <a:cs typeface="Times New Roman"/>
              </a:rPr>
              <a:t>  </a:t>
            </a:r>
            <a:r>
              <a:rPr dirty="0" sz="1200" spc="-25">
                <a:latin typeface="Times New Roman"/>
                <a:cs typeface="Times New Roman"/>
              </a:rPr>
              <a:t>or </a:t>
            </a:r>
            <a:r>
              <a:rPr dirty="0" sz="1200">
                <a:latin typeface="Times New Roman"/>
                <a:cs typeface="Times New Roman"/>
              </a:rPr>
              <a:t>development</a:t>
            </a:r>
            <a:r>
              <a:rPr dirty="0" sz="1200" spc="16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16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are</a:t>
            </a:r>
            <a:r>
              <a:rPr dirty="0" sz="1200" spc="16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also</a:t>
            </a:r>
            <a:r>
              <a:rPr dirty="0" sz="1200" spc="16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talking</a:t>
            </a:r>
            <a:r>
              <a:rPr dirty="0" sz="1200" spc="16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16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third-</a:t>
            </a:r>
            <a:r>
              <a:rPr dirty="0" sz="1200" spc="-10">
                <a:latin typeface="Times New Roman"/>
                <a:cs typeface="Times New Roman"/>
              </a:rPr>
              <a:t>party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44500" y="2712846"/>
            <a:ext cx="33661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13105" algn="l"/>
                <a:tab pos="1202055" algn="l"/>
                <a:tab pos="2216150" algn="l"/>
                <a:tab pos="3007360" algn="l"/>
              </a:tabLst>
            </a:pPr>
            <a:r>
              <a:rPr dirty="0" sz="1200" spc="-10">
                <a:latin typeface="Times New Roman"/>
                <a:cs typeface="Times New Roman"/>
              </a:rPr>
              <a:t>suppliers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10">
                <a:latin typeface="Times New Roman"/>
                <a:cs typeface="Times New Roman"/>
              </a:rPr>
              <a:t>about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10">
                <a:latin typeface="Times New Roman"/>
                <a:cs typeface="Times New Roman"/>
              </a:rPr>
              <a:t>biodegradable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10">
                <a:latin typeface="Times New Roman"/>
                <a:cs typeface="Times New Roman"/>
              </a:rPr>
              <a:t>lubricants.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10">
                <a:latin typeface="Times New Roman"/>
                <a:cs typeface="Times New Roman"/>
              </a:rPr>
              <a:t>We’ll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44500" y="2888106"/>
            <a:ext cx="3367404" cy="38354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</a:pPr>
            <a:r>
              <a:rPr dirty="0" sz="1200">
                <a:latin typeface="Times New Roman"/>
                <a:cs typeface="Times New Roman"/>
              </a:rPr>
              <a:t>definitely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follow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up, but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please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let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us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know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if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there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are </a:t>
            </a:r>
            <a:r>
              <a:rPr dirty="0" sz="1200">
                <a:latin typeface="Times New Roman"/>
                <a:cs typeface="Times New Roman"/>
              </a:rPr>
              <a:t>other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questions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come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up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can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try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help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44500" y="3238627"/>
            <a:ext cx="3368040" cy="38354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</a:pPr>
            <a:r>
              <a:rPr dirty="0" sz="1200">
                <a:latin typeface="Times New Roman"/>
                <a:cs typeface="Times New Roman"/>
              </a:rPr>
              <a:t>answer.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think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this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great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source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you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can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send </a:t>
            </a:r>
            <a:r>
              <a:rPr dirty="0" sz="1200">
                <a:latin typeface="Times New Roman"/>
                <a:cs typeface="Times New Roman"/>
              </a:rPr>
              <a:t>your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questions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get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answers.”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49072" y="3764407"/>
            <a:ext cx="3365500" cy="38354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</a:pPr>
            <a:r>
              <a:rPr dirty="0" sz="1200" i="1">
                <a:latin typeface="Times New Roman"/>
                <a:cs typeface="Times New Roman"/>
              </a:rPr>
              <a:t>Send</a:t>
            </a:r>
            <a:r>
              <a:rPr dirty="0" sz="1200" spc="-4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your</a:t>
            </a:r>
            <a:r>
              <a:rPr dirty="0" sz="1200" spc="-3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questions</a:t>
            </a:r>
            <a:r>
              <a:rPr dirty="0" sz="1200" spc="-3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to</a:t>
            </a:r>
            <a:r>
              <a:rPr dirty="0" sz="1200" spc="-4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Michelle</a:t>
            </a:r>
            <a:r>
              <a:rPr dirty="0" sz="1200" spc="-4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and</a:t>
            </a:r>
            <a:r>
              <a:rPr dirty="0" sz="1200" spc="-3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Deirdre</a:t>
            </a:r>
            <a:r>
              <a:rPr dirty="0" sz="1200" spc="-4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plus</a:t>
            </a:r>
            <a:r>
              <a:rPr dirty="0" sz="1200" spc="-25" i="1">
                <a:latin typeface="Times New Roman"/>
                <a:cs typeface="Times New Roman"/>
              </a:rPr>
              <a:t> </a:t>
            </a:r>
            <a:r>
              <a:rPr dirty="0" sz="1200" spc="-20" i="1">
                <a:latin typeface="Times New Roman"/>
                <a:cs typeface="Times New Roman"/>
              </a:rPr>
              <a:t>copy</a:t>
            </a:r>
            <a:r>
              <a:rPr dirty="0" sz="1200" spc="-2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  <a:hlinkClick r:id="rId2"/>
              </a:rPr>
              <a:t>jcaa@jcaa.org</a:t>
            </a:r>
            <a:r>
              <a:rPr dirty="0" sz="1200" spc="-6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so</a:t>
            </a:r>
            <a:r>
              <a:rPr dirty="0" sz="1200" spc="-6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we</a:t>
            </a:r>
            <a:r>
              <a:rPr dirty="0" sz="1200" spc="-6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can</a:t>
            </a:r>
            <a:r>
              <a:rPr dirty="0" sz="1200" spc="-60" i="1">
                <a:latin typeface="Times New Roman"/>
                <a:cs typeface="Times New Roman"/>
              </a:rPr>
              <a:t> </a:t>
            </a:r>
            <a:r>
              <a:rPr dirty="0" sz="1200" spc="-10" i="1">
                <a:latin typeface="Times New Roman"/>
                <a:cs typeface="Times New Roman"/>
              </a:rPr>
              <a:t>make</a:t>
            </a:r>
            <a:r>
              <a:rPr dirty="0" sz="1200" spc="-65" i="1">
                <a:latin typeface="Times New Roman"/>
                <a:cs typeface="Times New Roman"/>
              </a:rPr>
              <a:t> </a:t>
            </a:r>
            <a:r>
              <a:rPr dirty="0" sz="1200" spc="-10" i="1">
                <a:latin typeface="Times New Roman"/>
                <a:cs typeface="Times New Roman"/>
              </a:rPr>
              <a:t>sure</a:t>
            </a:r>
            <a:r>
              <a:rPr dirty="0" sz="1200" spc="-6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there</a:t>
            </a:r>
            <a:r>
              <a:rPr dirty="0" sz="1200" spc="-7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is</a:t>
            </a:r>
            <a:r>
              <a:rPr dirty="0" sz="1200" spc="-6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an</a:t>
            </a:r>
            <a:r>
              <a:rPr dirty="0" sz="1200" spc="-60" i="1">
                <a:latin typeface="Times New Roman"/>
                <a:cs typeface="Times New Roman"/>
              </a:rPr>
              <a:t> </a:t>
            </a:r>
            <a:r>
              <a:rPr dirty="0" sz="1200" spc="-10" i="1">
                <a:latin typeface="Times New Roman"/>
                <a:cs typeface="Times New Roman"/>
              </a:rPr>
              <a:t>answer.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49072" y="4290186"/>
            <a:ext cx="2572385" cy="73469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080">
              <a:lnSpc>
                <a:spcPct val="95900"/>
              </a:lnSpc>
              <a:spcBef>
                <a:spcPts val="160"/>
              </a:spcBef>
            </a:pPr>
            <a:r>
              <a:rPr dirty="0" sz="1200" b="1">
                <a:latin typeface="Times New Roman"/>
                <a:cs typeface="Times New Roman"/>
              </a:rPr>
              <a:t>Michelle</a:t>
            </a:r>
            <a:r>
              <a:rPr dirty="0" sz="1200" spc="-5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Duval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michelled@communityoffshorewind.com</a:t>
            </a:r>
            <a:r>
              <a:rPr dirty="0" sz="1200" spc="-1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sng" sz="12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4"/>
              </a:rPr>
              <a:t>michelle.duval.extern@rwe.com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(919)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601-</a:t>
            </a:r>
            <a:r>
              <a:rPr dirty="0" sz="1200" spc="-20">
                <a:latin typeface="Times New Roman"/>
                <a:cs typeface="Times New Roman"/>
              </a:rPr>
              <a:t>3798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44500" y="5166740"/>
            <a:ext cx="2478405" cy="73406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</a:pPr>
            <a:r>
              <a:rPr dirty="0" sz="1200" b="1">
                <a:latin typeface="Times New Roman"/>
                <a:cs typeface="Times New Roman"/>
              </a:rPr>
              <a:t>Deirdre</a:t>
            </a:r>
            <a:r>
              <a:rPr dirty="0" sz="1200" spc="-60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Boelke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deirdreb@communityoffshorewind.com</a:t>
            </a:r>
            <a:r>
              <a:rPr dirty="0" sz="1200" spc="-1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sng" sz="12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6"/>
              </a:rPr>
              <a:t>deirdre.boelke@rwe.com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45"/>
              </a:lnSpc>
            </a:pPr>
            <a:r>
              <a:rPr dirty="0" sz="1200">
                <a:latin typeface="Times New Roman"/>
                <a:cs typeface="Times New Roman"/>
              </a:rPr>
              <a:t>(978)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518-</a:t>
            </a:r>
            <a:r>
              <a:rPr dirty="0" sz="1200" spc="-20">
                <a:latin typeface="Times New Roman"/>
                <a:cs typeface="Times New Roman"/>
              </a:rPr>
              <a:t>0638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44500" y="6043040"/>
            <a:ext cx="3369310" cy="55943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just" marL="12700" marR="5080">
              <a:lnSpc>
                <a:spcPct val="95900"/>
              </a:lnSpc>
              <a:spcBef>
                <a:spcPts val="160"/>
              </a:spcBef>
            </a:pP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community offshore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wind website can be found </a:t>
            </a:r>
            <a:r>
              <a:rPr dirty="0" sz="1200" spc="-25">
                <a:latin typeface="Times New Roman"/>
                <a:cs typeface="Times New Roman"/>
              </a:rPr>
              <a:t>at </a:t>
            </a:r>
            <a:r>
              <a:rPr dirty="0" u="sng" sz="12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"/>
              </a:rPr>
              <a:t>communityoffshorewind.com</a:t>
            </a:r>
            <a:r>
              <a:rPr dirty="0" sz="1200">
                <a:latin typeface="Times New Roman"/>
                <a:cs typeface="Times New Roman"/>
              </a:rPr>
              <a:t>.</a:t>
            </a:r>
            <a:r>
              <a:rPr dirty="0" sz="1200" spc="2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Fisheries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page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-25">
                <a:latin typeface="Times New Roman"/>
                <a:cs typeface="Times New Roman"/>
              </a:rPr>
              <a:t> at </a:t>
            </a:r>
            <a:r>
              <a:rPr dirty="0" u="sng" sz="12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8"/>
              </a:rPr>
              <a:t>this</a:t>
            </a:r>
            <a:r>
              <a:rPr dirty="0" u="sng" sz="12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8"/>
              </a:rPr>
              <a:t>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8"/>
              </a:rPr>
              <a:t>link</a:t>
            </a:r>
            <a:r>
              <a:rPr dirty="0" sz="1200" spc="-1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356616" y="6783069"/>
            <a:ext cx="3665854" cy="802005"/>
          </a:xfrm>
          <a:custGeom>
            <a:avLst/>
            <a:gdLst/>
            <a:ahLst/>
            <a:cxnLst/>
            <a:rect l="l" t="t" r="r" b="b"/>
            <a:pathLst>
              <a:path w="3665854" h="802004">
                <a:moveTo>
                  <a:pt x="3665855" y="82296"/>
                </a:moveTo>
                <a:lnTo>
                  <a:pt x="3583559" y="82296"/>
                </a:lnTo>
                <a:lnTo>
                  <a:pt x="3583559" y="27432"/>
                </a:lnTo>
                <a:lnTo>
                  <a:pt x="3583559" y="12"/>
                </a:lnTo>
                <a:lnTo>
                  <a:pt x="3501263" y="0"/>
                </a:lnTo>
                <a:lnTo>
                  <a:pt x="82296" y="0"/>
                </a:lnTo>
                <a:lnTo>
                  <a:pt x="0" y="0"/>
                </a:lnTo>
                <a:lnTo>
                  <a:pt x="0" y="27432"/>
                </a:lnTo>
                <a:lnTo>
                  <a:pt x="0" y="82296"/>
                </a:lnTo>
                <a:lnTo>
                  <a:pt x="0" y="344424"/>
                </a:lnTo>
                <a:lnTo>
                  <a:pt x="0" y="637032"/>
                </a:lnTo>
                <a:lnTo>
                  <a:pt x="27432" y="637032"/>
                </a:lnTo>
                <a:lnTo>
                  <a:pt x="27432" y="344424"/>
                </a:lnTo>
                <a:lnTo>
                  <a:pt x="27432" y="82296"/>
                </a:lnTo>
                <a:lnTo>
                  <a:pt x="27432" y="27432"/>
                </a:lnTo>
                <a:lnTo>
                  <a:pt x="82296" y="27432"/>
                </a:lnTo>
                <a:lnTo>
                  <a:pt x="3501263" y="27432"/>
                </a:lnTo>
                <a:lnTo>
                  <a:pt x="3556127" y="27432"/>
                </a:lnTo>
                <a:lnTo>
                  <a:pt x="3556127" y="82296"/>
                </a:lnTo>
                <a:lnTo>
                  <a:pt x="3556127" y="344424"/>
                </a:lnTo>
                <a:lnTo>
                  <a:pt x="3556127" y="637032"/>
                </a:lnTo>
                <a:lnTo>
                  <a:pt x="3583559" y="637032"/>
                </a:lnTo>
                <a:lnTo>
                  <a:pt x="3556127" y="637044"/>
                </a:lnTo>
                <a:lnTo>
                  <a:pt x="3556127" y="691896"/>
                </a:lnTo>
                <a:lnTo>
                  <a:pt x="3501263" y="691896"/>
                </a:lnTo>
                <a:lnTo>
                  <a:pt x="82296" y="691896"/>
                </a:lnTo>
                <a:lnTo>
                  <a:pt x="27432" y="691896"/>
                </a:lnTo>
                <a:lnTo>
                  <a:pt x="27432" y="637044"/>
                </a:lnTo>
                <a:lnTo>
                  <a:pt x="0" y="637044"/>
                </a:lnTo>
                <a:lnTo>
                  <a:pt x="0" y="691896"/>
                </a:lnTo>
                <a:lnTo>
                  <a:pt x="0" y="719328"/>
                </a:lnTo>
                <a:lnTo>
                  <a:pt x="27432" y="719328"/>
                </a:lnTo>
                <a:lnTo>
                  <a:pt x="82296" y="719328"/>
                </a:lnTo>
                <a:lnTo>
                  <a:pt x="82296" y="801624"/>
                </a:lnTo>
                <a:lnTo>
                  <a:pt x="3501263" y="801624"/>
                </a:lnTo>
                <a:lnTo>
                  <a:pt x="3583559" y="801624"/>
                </a:lnTo>
                <a:lnTo>
                  <a:pt x="3665842" y="801624"/>
                </a:lnTo>
                <a:lnTo>
                  <a:pt x="3665855" y="637032"/>
                </a:lnTo>
                <a:lnTo>
                  <a:pt x="3665855" y="344424"/>
                </a:lnTo>
                <a:lnTo>
                  <a:pt x="3665855" y="822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425195" y="6851650"/>
            <a:ext cx="3446779" cy="582295"/>
          </a:xfrm>
          <a:prstGeom prst="rect">
            <a:avLst/>
          </a:prstGeom>
          <a:ln w="27432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 marR="33020">
              <a:lnSpc>
                <a:spcPts val="2150"/>
              </a:lnSpc>
            </a:pPr>
            <a:r>
              <a:rPr dirty="0" sz="1800" b="1">
                <a:latin typeface="Times New Roman"/>
                <a:cs typeface="Times New Roman"/>
              </a:rPr>
              <a:t>JCAA</a:t>
            </a:r>
            <a:r>
              <a:rPr dirty="0" sz="1800" spc="-7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Membership</a:t>
            </a:r>
            <a:r>
              <a:rPr dirty="0" sz="1800" spc="-65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Report</a:t>
            </a:r>
            <a:endParaRPr sz="1800">
              <a:latin typeface="Times New Roman"/>
              <a:cs typeface="Times New Roman"/>
            </a:endParaRPr>
          </a:p>
          <a:p>
            <a:pPr algn="ctr" marR="30480">
              <a:lnSpc>
                <a:spcPct val="100000"/>
              </a:lnSpc>
              <a:spcBef>
                <a:spcPts val="325"/>
              </a:spcBef>
            </a:pPr>
            <a:r>
              <a:rPr dirty="0" sz="1400" i="1">
                <a:latin typeface="Times New Roman"/>
                <a:cs typeface="Times New Roman"/>
              </a:rPr>
              <a:t>By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John</a:t>
            </a:r>
            <a:r>
              <a:rPr dirty="0" sz="1400" spc="-5" i="1">
                <a:latin typeface="Times New Roman"/>
                <a:cs typeface="Times New Roman"/>
              </a:rPr>
              <a:t> </a:t>
            </a:r>
            <a:r>
              <a:rPr dirty="0" sz="1400" spc="-20" i="1">
                <a:latin typeface="Times New Roman"/>
                <a:cs typeface="Times New Roman"/>
              </a:rPr>
              <a:t>Toth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90"/>
              </a:lnSpc>
            </a:pPr>
            <a:r>
              <a:rPr dirty="0" spc="-25"/>
              <a:t>12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444500" y="7645145"/>
            <a:ext cx="3369310" cy="161099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just" marL="12700" marR="5080" indent="457200">
              <a:lnSpc>
                <a:spcPct val="95900"/>
              </a:lnSpc>
              <a:spcBef>
                <a:spcPts val="160"/>
              </a:spcBef>
            </a:pPr>
            <a:r>
              <a:rPr dirty="0" sz="1200" spc="-5">
                <a:latin typeface="Times New Roman"/>
                <a:cs typeface="Times New Roman"/>
              </a:rPr>
              <a:t>W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8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h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ve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</a:t>
            </a:r>
            <a:r>
              <a:rPr dirty="0" sz="1200" spc="-5">
                <a:latin typeface="Times New Roman"/>
                <a:cs typeface="Times New Roman"/>
              </a:rPr>
              <a:t>ce</a:t>
            </a:r>
            <a:r>
              <a:rPr dirty="0" sz="1200">
                <a:latin typeface="Times New Roman"/>
                <a:cs typeface="Times New Roman"/>
              </a:rPr>
              <a:t>ived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num</a:t>
            </a:r>
            <a:r>
              <a:rPr dirty="0" sz="1200" spc="10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checks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-7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JCAA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memb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rship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om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the: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Seaside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Heights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Fishing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Club, the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Fish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Hawks,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Surf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Kings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Fishing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Club,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ea</a:t>
            </a:r>
            <a:r>
              <a:rPr dirty="0" sz="1200" spc="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h Buggy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Fishing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Club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(NJBBA)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nd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Hudson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River </a:t>
            </a:r>
            <a:r>
              <a:rPr dirty="0" sz="1200" spc="-10">
                <a:latin typeface="Times New Roman"/>
                <a:cs typeface="Times New Roman"/>
              </a:rPr>
              <a:t>F</a:t>
            </a:r>
            <a:r>
              <a:rPr dirty="0" sz="1200">
                <a:latin typeface="Times New Roman"/>
                <a:cs typeface="Times New Roman"/>
              </a:rPr>
              <a:t>ishe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me</a:t>
            </a:r>
            <a:r>
              <a:rPr dirty="0" sz="1200" spc="5">
                <a:latin typeface="Times New Roman"/>
                <a:cs typeface="Times New Roman"/>
              </a:rPr>
              <a:t>n</a:t>
            </a:r>
            <a:r>
              <a:rPr dirty="0" sz="1200">
                <a:latin typeface="Times New Roman"/>
                <a:cs typeface="Times New Roman"/>
              </a:rPr>
              <a:t>’s</a:t>
            </a:r>
            <a:r>
              <a:rPr dirty="0" sz="1200" spc="2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Assoc</a:t>
            </a:r>
            <a:r>
              <a:rPr dirty="0" sz="1200">
                <a:latin typeface="Times New Roman"/>
                <a:cs typeface="Times New Roman"/>
              </a:rPr>
              <a:t>iation</a:t>
            </a:r>
            <a:r>
              <a:rPr dirty="0" sz="1200" spc="2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</a:t>
            </a:r>
            <a:r>
              <a:rPr dirty="0" sz="1200" spc="-10">
                <a:latin typeface="Times New Roman"/>
                <a:cs typeface="Times New Roman"/>
              </a:rPr>
              <a:t>H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F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)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y</a:t>
            </a:r>
            <a:r>
              <a:rPr dirty="0" sz="1200" spc="235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H</a:t>
            </a:r>
            <a:r>
              <a:rPr dirty="0" sz="1200" spc="-5">
                <a:latin typeface="Times New Roman"/>
                <a:cs typeface="Times New Roman"/>
              </a:rPr>
              <a:t>ea</a:t>
            </a:r>
            <a:r>
              <a:rPr dirty="0" sz="1200">
                <a:latin typeface="Times New Roman"/>
                <a:cs typeface="Times New Roman"/>
              </a:rPr>
              <a:t>d</a:t>
            </a:r>
            <a:r>
              <a:rPr dirty="0" sz="1200" spc="2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</a:t>
            </a:r>
            <a:r>
              <a:rPr dirty="0" sz="1200" spc="10">
                <a:latin typeface="Times New Roman"/>
                <a:cs typeface="Times New Roman"/>
              </a:rPr>
              <a:t>h</a:t>
            </a:r>
            <a:r>
              <a:rPr dirty="0" sz="1200">
                <a:latin typeface="Times New Roman"/>
                <a:cs typeface="Times New Roman"/>
              </a:rPr>
              <a:t>or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 spc="-5">
                <a:latin typeface="Times New Roman"/>
                <a:cs typeface="Times New Roman"/>
              </a:rPr>
              <a:t>s, D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la</a:t>
            </a:r>
            <a:r>
              <a:rPr dirty="0" sz="1200" spc="-5">
                <a:latin typeface="Times New Roman"/>
                <a:cs typeface="Times New Roman"/>
              </a:rPr>
              <a:t>w</a:t>
            </a:r>
            <a:r>
              <a:rPr dirty="0" sz="1200" spc="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re</a:t>
            </a:r>
            <a:r>
              <a:rPr dirty="0" sz="1200" spc="8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Riv</a:t>
            </a:r>
            <a:r>
              <a:rPr dirty="0" sz="1200" spc="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8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Sh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d</a:t>
            </a:r>
            <a:r>
              <a:rPr dirty="0" sz="1200" spc="894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</a:t>
            </a:r>
            <a:r>
              <a:rPr dirty="0" sz="1200">
                <a:latin typeface="Times New Roman"/>
                <a:cs typeface="Times New Roman"/>
              </a:rPr>
              <a:t>ishe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me</a:t>
            </a:r>
            <a:r>
              <a:rPr dirty="0" sz="1200" spc="5">
                <a:latin typeface="Times New Roman"/>
                <a:cs typeface="Times New Roman"/>
              </a:rPr>
              <a:t>n</a:t>
            </a:r>
            <a:r>
              <a:rPr dirty="0" sz="1200">
                <a:latin typeface="Times New Roman"/>
                <a:cs typeface="Times New Roman"/>
              </a:rPr>
              <a:t>’s</a:t>
            </a:r>
            <a:r>
              <a:rPr dirty="0" sz="1200" spc="88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Assoc</a:t>
            </a:r>
            <a:r>
              <a:rPr dirty="0" sz="1200" spc="10">
                <a:latin typeface="Times New Roman"/>
                <a:cs typeface="Times New Roman"/>
              </a:rPr>
              <a:t>i</a:t>
            </a:r>
            <a:r>
              <a:rPr dirty="0" sz="1200" spc="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tion, </a:t>
            </a:r>
            <a:r>
              <a:rPr dirty="0" sz="1200" spc="-10">
                <a:latin typeface="Times New Roman"/>
                <a:cs typeface="Times New Roman"/>
              </a:rPr>
              <a:t>Newark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Bait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&amp;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Fly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Casting</a:t>
            </a:r>
            <a:r>
              <a:rPr dirty="0" sz="1200" spc="7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Club,</a:t>
            </a:r>
            <a:r>
              <a:rPr dirty="0" sz="1200" spc="7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rkl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y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Striper</a:t>
            </a:r>
            <a:r>
              <a:rPr dirty="0" sz="1200">
                <a:latin typeface="Times New Roman"/>
                <a:cs typeface="Times New Roman"/>
              </a:rPr>
              <a:t> Club,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NJ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Shark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Anglers</a:t>
            </a:r>
            <a:r>
              <a:rPr dirty="0" sz="1200">
                <a:latin typeface="Times New Roman"/>
                <a:cs typeface="Times New Roman"/>
              </a:rPr>
              <a:t> Club,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Hi-</a:t>
            </a:r>
            <a:r>
              <a:rPr dirty="0" sz="1200" spc="-10">
                <a:latin typeface="Times New Roman"/>
                <a:cs typeface="Times New Roman"/>
              </a:rPr>
              <a:t>Mar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Striper</a:t>
            </a:r>
            <a:r>
              <a:rPr dirty="0" sz="1200">
                <a:latin typeface="Times New Roman"/>
                <a:cs typeface="Times New Roman"/>
              </a:rPr>
              <a:t> Club with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$500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Sponsorship,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Saltwater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Anglers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rg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131690" y="609092"/>
            <a:ext cx="3369945" cy="476631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just" marL="12700" marR="5080">
              <a:lnSpc>
                <a:spcPct val="95900"/>
              </a:lnSpc>
              <a:spcBef>
                <a:spcPts val="160"/>
              </a:spcBef>
            </a:pPr>
            <a:r>
              <a:rPr dirty="0" sz="1200">
                <a:latin typeface="Times New Roman"/>
                <a:cs typeface="Times New Roman"/>
              </a:rPr>
              <a:t>County,</a:t>
            </a:r>
            <a:r>
              <a:rPr dirty="0" sz="1200" spc="-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Bradley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Beach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Surf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Casters,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Barrington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Rod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 spc="-50">
                <a:latin typeface="Times New Roman"/>
                <a:cs typeface="Times New Roman"/>
              </a:rPr>
              <a:t>&amp; </a:t>
            </a:r>
            <a:r>
              <a:rPr dirty="0" sz="1200">
                <a:latin typeface="Times New Roman"/>
                <a:cs typeface="Times New Roman"/>
              </a:rPr>
              <a:t>Gun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Club,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Jersey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Coast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Shark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Anglers,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Forked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River </a:t>
            </a:r>
            <a:r>
              <a:rPr dirty="0" sz="1200">
                <a:latin typeface="Times New Roman"/>
                <a:cs typeface="Times New Roman"/>
              </a:rPr>
              <a:t>Tuna</a:t>
            </a:r>
            <a:r>
              <a:rPr dirty="0" sz="1200" spc="3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Club,</a:t>
            </a:r>
            <a:r>
              <a:rPr dirty="0" sz="1200" spc="3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Manasquan</a:t>
            </a:r>
            <a:r>
              <a:rPr dirty="0" sz="1200" spc="3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Fishing</a:t>
            </a:r>
            <a:r>
              <a:rPr dirty="0" sz="1200" spc="3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Club</a:t>
            </a:r>
            <a:r>
              <a:rPr dirty="0" sz="1200" spc="3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3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34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$250 </a:t>
            </a:r>
            <a:r>
              <a:rPr dirty="0" sz="1200" spc="-10">
                <a:latin typeface="Times New Roman"/>
                <a:cs typeface="Times New Roman"/>
              </a:rPr>
              <a:t>Sponsorship,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and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Sandy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Hook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Bay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Anglers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$500 </a:t>
            </a:r>
            <a:r>
              <a:rPr dirty="0" sz="1200">
                <a:latin typeface="Times New Roman"/>
                <a:cs typeface="Times New Roman"/>
              </a:rPr>
              <a:t>Sponsorship,</a:t>
            </a:r>
            <a:r>
              <a:rPr dirty="0" sz="1200" spc="14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4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Bayhead</a:t>
            </a:r>
            <a:r>
              <a:rPr dirty="0" sz="1200" spc="14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Shore</a:t>
            </a:r>
            <a:r>
              <a:rPr dirty="0" sz="1200" spc="14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Flyrodders,</a:t>
            </a:r>
            <a:r>
              <a:rPr dirty="0" sz="1200" spc="150">
                <a:latin typeface="Times New Roman"/>
                <a:cs typeface="Times New Roman"/>
              </a:rPr>
              <a:t>  </a:t>
            </a:r>
            <a:r>
              <a:rPr dirty="0" sz="1200" spc="-25">
                <a:latin typeface="Times New Roman"/>
                <a:cs typeface="Times New Roman"/>
              </a:rPr>
              <a:t>the </a:t>
            </a:r>
            <a:r>
              <a:rPr dirty="0" sz="1200">
                <a:latin typeface="Times New Roman"/>
                <a:cs typeface="Times New Roman"/>
              </a:rPr>
              <a:t>Sunrise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Rod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&amp;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Gun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Club,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Village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Harbor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Fishing </a:t>
            </a:r>
            <a:r>
              <a:rPr dirty="0" sz="1200">
                <a:latin typeface="Times New Roman"/>
                <a:cs typeface="Times New Roman"/>
              </a:rPr>
              <a:t>Club,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Beach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Haven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Marlin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&amp;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Tuna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Club,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Staten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Island </a:t>
            </a:r>
            <a:r>
              <a:rPr dirty="0" sz="1200">
                <a:latin typeface="Times New Roman"/>
                <a:cs typeface="Times New Roman"/>
              </a:rPr>
              <a:t>Fishing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Club,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Ocean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City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Marlin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&amp;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Tuna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Club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Schuyler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Tuna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&amp;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Fishing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Club</a:t>
            </a:r>
            <a:endParaRPr sz="1200">
              <a:latin typeface="Times New Roman"/>
              <a:cs typeface="Times New Roman"/>
            </a:endParaRPr>
          </a:p>
          <a:p>
            <a:pPr algn="just" marL="12700" marR="8890" indent="457200">
              <a:lnSpc>
                <a:spcPct val="95900"/>
              </a:lnSpc>
            </a:pPr>
            <a:r>
              <a:rPr dirty="0" sz="1200">
                <a:latin typeface="Times New Roman"/>
                <a:cs typeface="Times New Roman"/>
              </a:rPr>
              <a:t>Please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let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know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if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have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missed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your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club </a:t>
            </a: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dues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payment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or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if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need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make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correction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your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club’s </a:t>
            </a:r>
            <a:r>
              <a:rPr dirty="0" sz="1200" spc="-10">
                <a:latin typeface="Times New Roman"/>
                <a:cs typeface="Times New Roman"/>
              </a:rPr>
              <a:t>payment.</a:t>
            </a:r>
            <a:endParaRPr sz="1200">
              <a:latin typeface="Times New Roman"/>
              <a:cs typeface="Times New Roman"/>
            </a:endParaRPr>
          </a:p>
          <a:p>
            <a:pPr algn="just" marL="12700" marR="5715" indent="457200">
              <a:lnSpc>
                <a:spcPts val="1380"/>
              </a:lnSpc>
              <a:spcBef>
                <a:spcPts val="35"/>
              </a:spcBef>
            </a:pPr>
            <a:r>
              <a:rPr dirty="0" sz="1200">
                <a:latin typeface="Times New Roman"/>
                <a:cs typeface="Times New Roman"/>
              </a:rPr>
              <a:t>Both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Mark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&amp;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visited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Surf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Kings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Fishing </a:t>
            </a:r>
            <a:r>
              <a:rPr dirty="0" sz="1200">
                <a:latin typeface="Times New Roman"/>
                <a:cs typeface="Times New Roman"/>
              </a:rPr>
              <a:t>Club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their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Sea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Girt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Lighthouse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meeting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location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to </a:t>
            </a:r>
            <a:r>
              <a:rPr dirty="0" sz="1200">
                <a:latin typeface="Times New Roman"/>
                <a:cs typeface="Times New Roman"/>
              </a:rPr>
              <a:t>give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them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our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JCAA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PowerPoint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presentation.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Irwin </a:t>
            </a:r>
            <a:r>
              <a:rPr dirty="0" sz="1200">
                <a:latin typeface="Times New Roman"/>
                <a:cs typeface="Times New Roman"/>
              </a:rPr>
              <a:t>Weinerman,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Arthur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Phillips,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Tom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MacMahon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their members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made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us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feel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home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and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we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so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much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enjoyed </a:t>
            </a:r>
            <a:r>
              <a:rPr dirty="0" sz="1200">
                <a:latin typeface="Times New Roman"/>
                <a:cs typeface="Times New Roman"/>
              </a:rPr>
              <a:t>our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visit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-10">
                <a:latin typeface="Times New Roman"/>
                <a:cs typeface="Times New Roman"/>
              </a:rPr>
              <a:t> them!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45720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Our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JCAA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presentation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can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customized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fit </a:t>
            </a:r>
            <a:r>
              <a:rPr dirty="0" sz="1200">
                <a:latin typeface="Times New Roman"/>
                <a:cs typeface="Times New Roman"/>
              </a:rPr>
              <a:t>into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your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club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meeting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schedule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either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by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in-person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or </a:t>
            </a:r>
            <a:r>
              <a:rPr dirty="0" sz="1200">
                <a:latin typeface="Times New Roman"/>
                <a:cs typeface="Times New Roman"/>
              </a:rPr>
              <a:t>by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ZOOM.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have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done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it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about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20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minutes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or </a:t>
            </a:r>
            <a:r>
              <a:rPr dirty="0" sz="1200">
                <a:latin typeface="Times New Roman"/>
                <a:cs typeface="Times New Roman"/>
              </a:rPr>
              <a:t>about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45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minutes.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cover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lot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ground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starting</a:t>
            </a:r>
            <a:endParaRPr sz="1200">
              <a:latin typeface="Times New Roman"/>
              <a:cs typeface="Times New Roman"/>
            </a:endParaRPr>
          </a:p>
          <a:p>
            <a:pPr algn="just" marL="12700" marR="5715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beginning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JCAA,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what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JCCA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has </a:t>
            </a:r>
            <a:r>
              <a:rPr dirty="0" sz="1200">
                <a:latin typeface="Times New Roman"/>
                <a:cs typeface="Times New Roman"/>
              </a:rPr>
              <a:t>accomplished,</a:t>
            </a:r>
            <a:r>
              <a:rPr dirty="0" sz="1200" spc="25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what</a:t>
            </a:r>
            <a:r>
              <a:rPr dirty="0" sz="1200" spc="2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it</a:t>
            </a:r>
            <a:r>
              <a:rPr dirty="0" sz="1200" spc="2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working</a:t>
            </a:r>
            <a:r>
              <a:rPr dirty="0" sz="1200" spc="2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25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today</a:t>
            </a:r>
            <a:r>
              <a:rPr dirty="0" sz="1200" spc="2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254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the </a:t>
            </a:r>
            <a:r>
              <a:rPr dirty="0" sz="1200">
                <a:latin typeface="Times New Roman"/>
                <a:cs typeface="Times New Roman"/>
              </a:rPr>
              <a:t>fishing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challenges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all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us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anglers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face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future.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also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take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questions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provide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answers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them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to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best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our</a:t>
            </a:r>
            <a:r>
              <a:rPr dirty="0" sz="1200" spc="-10">
                <a:latin typeface="Times New Roman"/>
                <a:cs typeface="Times New Roman"/>
              </a:rPr>
              <a:t> ability.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589145" y="5342001"/>
            <a:ext cx="29102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9415" algn="l"/>
                <a:tab pos="1148715" algn="l"/>
                <a:tab pos="1587500" algn="l"/>
                <a:tab pos="2186305" algn="l"/>
              </a:tabLst>
            </a:pPr>
            <a:r>
              <a:rPr dirty="0" sz="1200" spc="-25">
                <a:latin typeface="Times New Roman"/>
                <a:cs typeface="Times New Roman"/>
              </a:rPr>
              <a:t>To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10">
                <a:latin typeface="Times New Roman"/>
                <a:cs typeface="Times New Roman"/>
              </a:rPr>
              <a:t>schedule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20">
                <a:latin typeface="Times New Roman"/>
                <a:cs typeface="Times New Roman"/>
              </a:rPr>
              <a:t>this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20">
                <a:latin typeface="Times New Roman"/>
                <a:cs typeface="Times New Roman"/>
              </a:rPr>
              <a:t>JCAA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10">
                <a:latin typeface="Times New Roman"/>
                <a:cs typeface="Times New Roman"/>
              </a:rPr>
              <a:t>PowerPoint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131690" y="5517260"/>
            <a:ext cx="33667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presentation,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need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know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date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when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your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club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131690" y="5692521"/>
            <a:ext cx="3369310" cy="266255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r" marL="12700" marR="5080">
              <a:lnSpc>
                <a:spcPct val="95900"/>
              </a:lnSpc>
              <a:spcBef>
                <a:spcPts val="160"/>
              </a:spcBef>
            </a:pPr>
            <a:r>
              <a:rPr dirty="0" sz="1200">
                <a:latin typeface="Times New Roman"/>
                <a:cs typeface="Times New Roman"/>
              </a:rPr>
              <a:t>has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its</a:t>
            </a:r>
            <a:r>
              <a:rPr dirty="0" sz="1200" spc="3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meeting,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time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3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it,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address</a:t>
            </a:r>
            <a:r>
              <a:rPr dirty="0" sz="1200" spc="3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the </a:t>
            </a:r>
            <a:r>
              <a:rPr dirty="0" sz="1200">
                <a:latin typeface="Times New Roman"/>
                <a:cs typeface="Times New Roman"/>
              </a:rPr>
              <a:t>meeting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location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contact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person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arrange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your </a:t>
            </a:r>
            <a:r>
              <a:rPr dirty="0" sz="1200">
                <a:latin typeface="Times New Roman"/>
                <a:cs typeface="Times New Roman"/>
              </a:rPr>
              <a:t>meeting</a:t>
            </a:r>
            <a:r>
              <a:rPr dirty="0" sz="1200" spc="3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3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me.</a:t>
            </a:r>
            <a:r>
              <a:rPr dirty="0" sz="1200" spc="3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have</a:t>
            </a:r>
            <a:r>
              <a:rPr dirty="0" sz="1200" spc="3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been</a:t>
            </a:r>
            <a:r>
              <a:rPr dirty="0" sz="1200" spc="3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contacting</a:t>
            </a:r>
            <a:r>
              <a:rPr dirty="0" sz="1200" spc="3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clubs</a:t>
            </a:r>
            <a:r>
              <a:rPr dirty="0" sz="1200" spc="35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to </a:t>
            </a:r>
            <a:r>
              <a:rPr dirty="0" sz="1200">
                <a:latin typeface="Times New Roman"/>
                <a:cs typeface="Times New Roman"/>
              </a:rPr>
              <a:t>schedule</a:t>
            </a:r>
            <a:r>
              <a:rPr dirty="0" sz="1200" spc="3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this</a:t>
            </a:r>
            <a:r>
              <a:rPr dirty="0" sz="1200" spc="3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PowerPoint</a:t>
            </a:r>
            <a:r>
              <a:rPr dirty="0" sz="1200" spc="3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presentation</a:t>
            </a:r>
            <a:r>
              <a:rPr dirty="0" sz="1200" spc="3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3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31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would </a:t>
            </a:r>
            <a:r>
              <a:rPr dirty="0" sz="1200">
                <a:latin typeface="Times New Roman"/>
                <a:cs typeface="Times New Roman"/>
              </a:rPr>
              <a:t>appreciate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your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getting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back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your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earliest convenience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so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can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arrange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our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meeting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you.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457200">
              <a:lnSpc>
                <a:spcPts val="1380"/>
              </a:lnSpc>
              <a:spcBef>
                <a:spcPts val="35"/>
              </a:spcBef>
            </a:pPr>
            <a:r>
              <a:rPr dirty="0" sz="1200">
                <a:latin typeface="Times New Roman"/>
                <a:cs typeface="Times New Roman"/>
              </a:rPr>
              <a:t>Also,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would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like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1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have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updated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emails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of </a:t>
            </a:r>
            <a:r>
              <a:rPr dirty="0" sz="1200">
                <a:latin typeface="Times New Roman"/>
                <a:cs typeface="Times New Roman"/>
              </a:rPr>
              <a:t>your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club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representatives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so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can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send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you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the </a:t>
            </a:r>
            <a:r>
              <a:rPr dirty="0" sz="1200">
                <a:latin typeface="Times New Roman"/>
                <a:cs typeface="Times New Roman"/>
              </a:rPr>
              <a:t>agendas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our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general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membership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meeting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also </a:t>
            </a:r>
            <a:r>
              <a:rPr dirty="0" sz="1200">
                <a:latin typeface="Times New Roman"/>
                <a:cs typeface="Times New Roman"/>
              </a:rPr>
              <a:t>contact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you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important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issues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quickly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come </a:t>
            </a:r>
            <a:r>
              <a:rPr dirty="0" sz="1200">
                <a:latin typeface="Times New Roman"/>
                <a:cs typeface="Times New Roman"/>
              </a:rPr>
              <a:t>up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about our </a:t>
            </a:r>
            <a:r>
              <a:rPr dirty="0" sz="1200" spc="-10">
                <a:latin typeface="Times New Roman"/>
                <a:cs typeface="Times New Roman"/>
              </a:rPr>
              <a:t>fisheries.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45720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Our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next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JCAA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General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Membership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meeting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May</a:t>
            </a:r>
            <a:r>
              <a:rPr dirty="0" sz="1200" spc="-6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30th</a:t>
            </a:r>
            <a:r>
              <a:rPr dirty="0" sz="1200">
                <a:latin typeface="Times New Roman"/>
                <a:cs typeface="Times New Roman"/>
              </a:rPr>
              <a:t>,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it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will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done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both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in-</a:t>
            </a:r>
            <a:r>
              <a:rPr dirty="0" sz="1200" spc="-10">
                <a:latin typeface="Times New Roman"/>
                <a:cs typeface="Times New Roman"/>
              </a:rPr>
              <a:t>person </a:t>
            </a:r>
            <a:r>
              <a:rPr dirty="0" sz="1200">
                <a:latin typeface="Times New Roman"/>
                <a:cs typeface="Times New Roman"/>
              </a:rPr>
              <a:t>meeting</a:t>
            </a:r>
            <a:r>
              <a:rPr dirty="0" sz="1200" spc="3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3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also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by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ZOOM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Shark</a:t>
            </a:r>
            <a:r>
              <a:rPr dirty="0" sz="1200" spc="3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Anglers</a:t>
            </a:r>
            <a:endParaRPr sz="1200">
              <a:latin typeface="Times New Roman"/>
              <a:cs typeface="Times New Roman"/>
            </a:endParaRPr>
          </a:p>
          <a:p>
            <a:pPr algn="just" marL="12700">
              <a:lnSpc>
                <a:spcPts val="1345"/>
              </a:lnSpc>
            </a:pPr>
            <a:r>
              <a:rPr dirty="0" sz="1200">
                <a:latin typeface="Times New Roman"/>
                <a:cs typeface="Times New Roman"/>
              </a:rPr>
              <a:t>building in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Herbertsville</a:t>
            </a:r>
            <a:r>
              <a:rPr dirty="0" sz="1200">
                <a:latin typeface="Times New Roman"/>
                <a:cs typeface="Times New Roman"/>
              </a:rPr>
              <a:t> starting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7:30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p.m.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131690" y="8597900"/>
            <a:ext cx="3368675" cy="38354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</a:pPr>
            <a:r>
              <a:rPr dirty="0" sz="1200" i="1">
                <a:latin typeface="Times New Roman"/>
                <a:cs typeface="Times New Roman"/>
              </a:rPr>
              <a:t>I</a:t>
            </a:r>
            <a:r>
              <a:rPr dirty="0" sz="1200" spc="-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can</a:t>
            </a:r>
            <a:r>
              <a:rPr dirty="0" sz="1200" spc="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be contacted</a:t>
            </a:r>
            <a:r>
              <a:rPr dirty="0" sz="1200" spc="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at</a:t>
            </a:r>
            <a:r>
              <a:rPr dirty="0" sz="1200" spc="10" i="1">
                <a:latin typeface="Times New Roman"/>
                <a:cs typeface="Times New Roman"/>
              </a:rPr>
              <a:t> </a:t>
            </a:r>
            <a:r>
              <a:rPr dirty="0" u="sng" sz="12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9"/>
              </a:rPr>
              <a:t>tothjohn@verizon.net</a:t>
            </a:r>
            <a:r>
              <a:rPr dirty="0" sz="1200" spc="20" i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or</a:t>
            </a:r>
            <a:r>
              <a:rPr dirty="0" sz="1200" spc="1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at</a:t>
            </a:r>
            <a:r>
              <a:rPr dirty="0" sz="1200" spc="10" i="1">
                <a:latin typeface="Times New Roman"/>
                <a:cs typeface="Times New Roman"/>
              </a:rPr>
              <a:t> </a:t>
            </a:r>
            <a:r>
              <a:rPr dirty="0" sz="1200" spc="-10" i="1">
                <a:latin typeface="Times New Roman"/>
                <a:cs typeface="Times New Roman"/>
              </a:rPr>
              <a:t>(732)</a:t>
            </a:r>
            <a:r>
              <a:rPr dirty="0" sz="1200" spc="-10" i="1">
                <a:latin typeface="Times New Roman"/>
                <a:cs typeface="Times New Roman"/>
              </a:rPr>
              <a:t> 656-</a:t>
            </a:r>
            <a:r>
              <a:rPr dirty="0" sz="1200" i="1">
                <a:latin typeface="Times New Roman"/>
                <a:cs typeface="Times New Roman"/>
              </a:rPr>
              <a:t>0139</a:t>
            </a:r>
            <a:r>
              <a:rPr dirty="0" sz="1200" spc="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if</a:t>
            </a:r>
            <a:r>
              <a:rPr dirty="0" sz="1200" spc="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you</a:t>
            </a:r>
            <a:r>
              <a:rPr dirty="0" sz="1200" spc="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have</a:t>
            </a:r>
            <a:r>
              <a:rPr dirty="0" sz="1200" spc="-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any</a:t>
            </a:r>
            <a:r>
              <a:rPr dirty="0" sz="1200" spc="15" i="1">
                <a:latin typeface="Times New Roman"/>
                <a:cs typeface="Times New Roman"/>
              </a:rPr>
              <a:t> </a:t>
            </a:r>
            <a:r>
              <a:rPr dirty="0" sz="1200" spc="-10" i="1">
                <a:latin typeface="Times New Roman"/>
                <a:cs typeface="Times New Roman"/>
              </a:rPr>
              <a:t>questions.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18516" y="722375"/>
            <a:ext cx="3703954" cy="840105"/>
          </a:xfrm>
          <a:custGeom>
            <a:avLst/>
            <a:gdLst/>
            <a:ahLst/>
            <a:cxnLst/>
            <a:rect l="l" t="t" r="r" b="b"/>
            <a:pathLst>
              <a:path w="3703954" h="840105">
                <a:moveTo>
                  <a:pt x="3703955" y="82245"/>
                </a:moveTo>
                <a:lnTo>
                  <a:pt x="3621659" y="82245"/>
                </a:lnTo>
                <a:lnTo>
                  <a:pt x="3621659" y="27432"/>
                </a:lnTo>
                <a:lnTo>
                  <a:pt x="3621659" y="0"/>
                </a:lnTo>
                <a:lnTo>
                  <a:pt x="3594227" y="0"/>
                </a:lnTo>
                <a:lnTo>
                  <a:pt x="3594227" y="27432"/>
                </a:lnTo>
                <a:lnTo>
                  <a:pt x="3594227" y="82245"/>
                </a:lnTo>
                <a:lnTo>
                  <a:pt x="3594227" y="382778"/>
                </a:lnTo>
                <a:lnTo>
                  <a:pt x="3594227" y="675386"/>
                </a:lnTo>
                <a:lnTo>
                  <a:pt x="3594227" y="730250"/>
                </a:lnTo>
                <a:lnTo>
                  <a:pt x="3539363" y="730250"/>
                </a:lnTo>
                <a:lnTo>
                  <a:pt x="82296" y="730250"/>
                </a:lnTo>
                <a:lnTo>
                  <a:pt x="27432" y="730250"/>
                </a:lnTo>
                <a:lnTo>
                  <a:pt x="27432" y="675386"/>
                </a:lnTo>
                <a:lnTo>
                  <a:pt x="27432" y="382778"/>
                </a:lnTo>
                <a:lnTo>
                  <a:pt x="27432" y="82296"/>
                </a:lnTo>
                <a:lnTo>
                  <a:pt x="27432" y="27432"/>
                </a:lnTo>
                <a:lnTo>
                  <a:pt x="82296" y="27432"/>
                </a:lnTo>
                <a:lnTo>
                  <a:pt x="3539363" y="27432"/>
                </a:lnTo>
                <a:lnTo>
                  <a:pt x="3594227" y="27432"/>
                </a:lnTo>
                <a:lnTo>
                  <a:pt x="3594227" y="0"/>
                </a:lnTo>
                <a:lnTo>
                  <a:pt x="3539363" y="0"/>
                </a:lnTo>
                <a:lnTo>
                  <a:pt x="82296" y="0"/>
                </a:lnTo>
                <a:lnTo>
                  <a:pt x="27432" y="0"/>
                </a:lnTo>
                <a:lnTo>
                  <a:pt x="0" y="0"/>
                </a:lnTo>
                <a:lnTo>
                  <a:pt x="0" y="27432"/>
                </a:lnTo>
                <a:lnTo>
                  <a:pt x="0" y="757682"/>
                </a:lnTo>
                <a:lnTo>
                  <a:pt x="27432" y="757682"/>
                </a:lnTo>
                <a:lnTo>
                  <a:pt x="82296" y="757682"/>
                </a:lnTo>
                <a:lnTo>
                  <a:pt x="82296" y="839978"/>
                </a:lnTo>
                <a:lnTo>
                  <a:pt x="3539363" y="839978"/>
                </a:lnTo>
                <a:lnTo>
                  <a:pt x="3621659" y="839978"/>
                </a:lnTo>
                <a:lnTo>
                  <a:pt x="3703942" y="839978"/>
                </a:lnTo>
                <a:lnTo>
                  <a:pt x="3703955" y="675386"/>
                </a:lnTo>
                <a:lnTo>
                  <a:pt x="3703955" y="382778"/>
                </a:lnTo>
                <a:lnTo>
                  <a:pt x="3703955" y="822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387095" y="790955"/>
            <a:ext cx="3484879" cy="621030"/>
          </a:xfrm>
          <a:prstGeom prst="rect">
            <a:avLst/>
          </a:prstGeom>
          <a:ln w="27432">
            <a:solidFill>
              <a:srgbClr val="000000"/>
            </a:solidFill>
          </a:ln>
        </p:spPr>
        <p:txBody>
          <a:bodyPr wrap="square" lIns="0" tIns="3683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dirty="0" sz="1800" b="1">
                <a:latin typeface="Times New Roman"/>
                <a:cs typeface="Times New Roman"/>
              </a:rPr>
              <a:t>Youth</a:t>
            </a:r>
            <a:r>
              <a:rPr dirty="0" sz="1800" spc="-7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Education</a:t>
            </a:r>
            <a:r>
              <a:rPr dirty="0" sz="1800" spc="-65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Report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dirty="0" sz="1400" i="1">
                <a:latin typeface="Times New Roman"/>
                <a:cs typeface="Times New Roman"/>
              </a:rPr>
              <a:t>By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Greg </a:t>
            </a:r>
            <a:r>
              <a:rPr dirty="0" sz="1400" spc="-10" i="1">
                <a:latin typeface="Times New Roman"/>
                <a:cs typeface="Times New Roman"/>
              </a:rPr>
              <a:t>Kucharewski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44500" y="1554225"/>
            <a:ext cx="3369945" cy="1130300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204470">
              <a:lnSpc>
                <a:spcPct val="100000"/>
              </a:lnSpc>
              <a:spcBef>
                <a:spcPts val="760"/>
              </a:spcBef>
            </a:pPr>
            <a:r>
              <a:rPr dirty="0" sz="1200" b="1">
                <a:latin typeface="Times New Roman"/>
                <a:cs typeface="Times New Roman"/>
              </a:rPr>
              <a:t>HOFNOD</a:t>
            </a:r>
            <a:r>
              <a:rPr dirty="0" sz="1200" spc="-3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YOUTH</a:t>
            </a:r>
            <a:r>
              <a:rPr dirty="0" sz="1200" spc="-3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FISHING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CHALLENGE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4200"/>
              </a:lnSpc>
              <a:spcBef>
                <a:spcPts val="600"/>
              </a:spcBef>
            </a:pP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8th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Annual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Hooked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Fishing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Not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Drugs </a:t>
            </a:r>
            <a:r>
              <a:rPr dirty="0" sz="1200">
                <a:latin typeface="Times New Roman"/>
                <a:cs typeface="Times New Roman"/>
              </a:rPr>
              <a:t>Youth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Fishing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Challenge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will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held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weekend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June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3-</a:t>
            </a:r>
            <a:r>
              <a:rPr dirty="0" sz="1200">
                <a:latin typeface="Times New Roman"/>
                <a:cs typeface="Times New Roman"/>
              </a:rPr>
              <a:t>4.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Find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details</a:t>
            </a:r>
            <a:r>
              <a:rPr dirty="0" u="sng" sz="1200" spc="-6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dirty="0" u="sng" sz="12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here</a:t>
            </a:r>
            <a:r>
              <a:rPr dirty="0" sz="1200" spc="-1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NJ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DEP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site.</a:t>
            </a:r>
            <a:r>
              <a:rPr dirty="0" sz="1200" spc="245">
                <a:latin typeface="Times New Roman"/>
                <a:cs typeface="Times New Roman"/>
              </a:rPr>
              <a:t>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Click</a:t>
            </a:r>
            <a:r>
              <a:rPr dirty="0" sz="1200" spc="-1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here</a:t>
            </a:r>
            <a:r>
              <a:rPr dirty="0" sz="1200" spc="-25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registration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form.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825365" y="624331"/>
            <a:ext cx="1981835" cy="39941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332105" marR="5080" indent="-320040">
              <a:lnSpc>
                <a:spcPct val="104299"/>
              </a:lnSpc>
              <a:spcBef>
                <a:spcPts val="35"/>
              </a:spcBef>
            </a:pPr>
            <a:r>
              <a:rPr dirty="0" sz="1200" b="1">
                <a:latin typeface="Times New Roman"/>
                <a:cs typeface="Times New Roman"/>
              </a:rPr>
              <a:t>NJSGC’s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“JERSEY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SHORE” </a:t>
            </a:r>
            <a:r>
              <a:rPr dirty="0" sz="1200" b="1">
                <a:latin typeface="Times New Roman"/>
                <a:cs typeface="Times New Roman"/>
              </a:rPr>
              <a:t>PHOTO </a:t>
            </a:r>
            <a:r>
              <a:rPr dirty="0" sz="1200" spc="-10" b="1">
                <a:latin typeface="Times New Roman"/>
                <a:cs typeface="Times New Roman"/>
              </a:rPr>
              <a:t>CONTEST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86884" y="1089660"/>
            <a:ext cx="3057524" cy="1134109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4131690" y="2215642"/>
            <a:ext cx="3370579" cy="1732914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algn="just" marL="12700" marR="5080">
              <a:lnSpc>
                <a:spcPct val="104200"/>
              </a:lnSpc>
              <a:spcBef>
                <a:spcPts val="40"/>
              </a:spcBef>
            </a:pPr>
            <a:r>
              <a:rPr dirty="0" sz="1200">
                <a:latin typeface="Times New Roman"/>
                <a:cs typeface="Times New Roman"/>
              </a:rPr>
              <a:t>This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great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opportunity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youngsters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experience </a:t>
            </a:r>
            <a:r>
              <a:rPr dirty="0" sz="1200">
                <a:latin typeface="Times New Roman"/>
                <a:cs typeface="Times New Roman"/>
              </a:rPr>
              <a:t>photographing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beautiful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Jersey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Shore.</a:t>
            </a:r>
            <a:r>
              <a:rPr dirty="0" sz="1200" spc="3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If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you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have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photo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captures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some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New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Jersey’s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beaches </a:t>
            </a:r>
            <a:r>
              <a:rPr dirty="0" sz="1200">
                <a:latin typeface="Times New Roman"/>
                <a:cs typeface="Times New Roman"/>
              </a:rPr>
              <a:t>enter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it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NJSGC’s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revamped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“Favorite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Beaches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35">
                <a:latin typeface="Times New Roman"/>
                <a:cs typeface="Times New Roman"/>
              </a:rPr>
              <a:t>of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Jersey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Shore”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photo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contest!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Ultimately,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top </a:t>
            </a:r>
            <a:r>
              <a:rPr dirty="0" sz="1200">
                <a:latin typeface="Times New Roman"/>
                <a:cs typeface="Times New Roman"/>
              </a:rPr>
              <a:t>twelve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photos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will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used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create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New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Jersey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Sea </a:t>
            </a:r>
            <a:r>
              <a:rPr dirty="0" sz="1200">
                <a:latin typeface="Times New Roman"/>
                <a:cs typeface="Times New Roman"/>
              </a:rPr>
              <a:t>Grant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Consortium’s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annual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desktop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calendars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-7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2023. </a:t>
            </a:r>
            <a:r>
              <a:rPr dirty="0" u="sng" sz="12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Click</a:t>
            </a:r>
            <a:r>
              <a:rPr dirty="0" u="sng" sz="1200" spc="18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  </a:t>
            </a:r>
            <a:r>
              <a:rPr dirty="0" u="sng" sz="12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here</a:t>
            </a:r>
            <a:r>
              <a:rPr dirty="0" sz="1200" spc="180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18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rules</a:t>
            </a:r>
            <a:r>
              <a:rPr dirty="0" sz="1200" spc="18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18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how</a:t>
            </a:r>
            <a:r>
              <a:rPr dirty="0" sz="1200" spc="18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18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submit</a:t>
            </a:r>
            <a:r>
              <a:rPr dirty="0" sz="1200" spc="185">
                <a:latin typeface="Times New Roman"/>
                <a:cs typeface="Times New Roman"/>
              </a:rPr>
              <a:t>  </a:t>
            </a:r>
            <a:r>
              <a:rPr dirty="0" sz="1200" spc="-20">
                <a:latin typeface="Times New Roman"/>
                <a:cs typeface="Times New Roman"/>
              </a:rPr>
              <a:t>your </a:t>
            </a:r>
            <a:r>
              <a:rPr dirty="0" sz="1200" spc="-10">
                <a:latin typeface="Times New Roman"/>
                <a:cs typeface="Times New Roman"/>
              </a:rPr>
              <a:t>photograph.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131690" y="4082922"/>
            <a:ext cx="3369945" cy="417195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algn="ctr" marL="637540" marR="632460">
              <a:lnSpc>
                <a:spcPct val="104200"/>
              </a:lnSpc>
              <a:spcBef>
                <a:spcPts val="40"/>
              </a:spcBef>
            </a:pPr>
            <a:r>
              <a:rPr dirty="0" sz="1200" b="1">
                <a:latin typeface="Times New Roman"/>
                <a:cs typeface="Times New Roman"/>
              </a:rPr>
              <a:t>IGFA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&amp;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RCE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PROVIDE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spc="-20" b="1">
                <a:latin typeface="Times New Roman"/>
                <a:cs typeface="Times New Roman"/>
              </a:rPr>
              <a:t>FREE </a:t>
            </a:r>
            <a:r>
              <a:rPr dirty="0" sz="1200" b="1">
                <a:latin typeface="Times New Roman"/>
                <a:cs typeface="Times New Roman"/>
              </a:rPr>
              <a:t>“REEL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INTO</a:t>
            </a:r>
            <a:r>
              <a:rPr dirty="0" sz="1200" spc="-5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FISHING”</a:t>
            </a:r>
            <a:endParaRPr sz="1200">
              <a:latin typeface="Times New Roman"/>
              <a:cs typeface="Times New Roman"/>
            </a:endParaRPr>
          </a:p>
          <a:p>
            <a:pPr algn="just" marL="12700" marR="5715">
              <a:lnSpc>
                <a:spcPct val="104200"/>
              </a:lnSpc>
              <a:spcBef>
                <a:spcPts val="600"/>
              </a:spcBef>
            </a:pPr>
            <a:r>
              <a:rPr dirty="0" sz="1200">
                <a:latin typeface="Times New Roman"/>
                <a:cs typeface="Times New Roman"/>
              </a:rPr>
              <a:t>This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terrific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opportunity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youngsters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learn </a:t>
            </a:r>
            <a:r>
              <a:rPr dirty="0" sz="1200">
                <a:latin typeface="Times New Roman"/>
                <a:cs typeface="Times New Roman"/>
              </a:rPr>
              <a:t>about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fishing.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youth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fishing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program,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"Reel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Into </a:t>
            </a:r>
            <a:r>
              <a:rPr dirty="0" sz="1200">
                <a:latin typeface="Times New Roman"/>
                <a:cs typeface="Times New Roman"/>
              </a:rPr>
              <a:t>Fishing!",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hosted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by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Rutgers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Cooperative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Extension </a:t>
            </a:r>
            <a:r>
              <a:rPr dirty="0" sz="1200">
                <a:latin typeface="Times New Roman"/>
                <a:cs typeface="Times New Roman"/>
              </a:rPr>
              <a:t>(RCE)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 partnership with the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International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Game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Fish </a:t>
            </a:r>
            <a:r>
              <a:rPr dirty="0" sz="1200">
                <a:latin typeface="Times New Roman"/>
                <a:cs typeface="Times New Roman"/>
              </a:rPr>
              <a:t>Association</a:t>
            </a:r>
            <a:r>
              <a:rPr dirty="0" sz="1200" spc="3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(IGFA)</a:t>
            </a:r>
            <a:r>
              <a:rPr dirty="0" sz="1200" spc="3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3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August</a:t>
            </a:r>
            <a:r>
              <a:rPr dirty="0" sz="1200" spc="3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16-18.</a:t>
            </a:r>
            <a:r>
              <a:rPr dirty="0" sz="1200" spc="3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Learn</a:t>
            </a:r>
            <a:r>
              <a:rPr dirty="0" sz="1200" spc="35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more </a:t>
            </a:r>
            <a:r>
              <a:rPr dirty="0" sz="1200">
                <a:latin typeface="Times New Roman"/>
                <a:cs typeface="Times New Roman"/>
              </a:rPr>
              <a:t>about</a:t>
            </a:r>
            <a:r>
              <a:rPr dirty="0" sz="1200" spc="3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this</a:t>
            </a:r>
            <a:r>
              <a:rPr dirty="0" sz="1200" spc="3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exciting</a:t>
            </a:r>
            <a:r>
              <a:rPr dirty="0" sz="1200" spc="3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free</a:t>
            </a:r>
            <a:r>
              <a:rPr dirty="0" sz="1200" spc="3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program.</a:t>
            </a:r>
            <a:r>
              <a:rPr dirty="0" sz="1200" spc="3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Contact:</a:t>
            </a:r>
            <a:r>
              <a:rPr dirty="0" sz="1200" spc="3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Douglas </a:t>
            </a:r>
            <a:r>
              <a:rPr dirty="0" sz="1200">
                <a:latin typeface="Times New Roman"/>
                <a:cs typeface="Times New Roman"/>
              </a:rPr>
              <a:t>Zemeckis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(County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Agent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III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Assistant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Professor)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at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6"/>
              </a:rPr>
              <a:t>zemeckis@njaes.rutgers.edu</a:t>
            </a:r>
            <a:r>
              <a:rPr dirty="0" sz="1200" spc="-1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200" b="1">
                <a:latin typeface="Times New Roman"/>
                <a:cs typeface="Times New Roman"/>
              </a:rPr>
              <a:t>REGISTER</a:t>
            </a:r>
            <a:r>
              <a:rPr dirty="0" sz="1200" spc="-3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FOR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OPERATION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HOOK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 spc="-25" b="1">
                <a:latin typeface="Times New Roman"/>
                <a:cs typeface="Times New Roman"/>
              </a:rPr>
              <a:t>IT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5800"/>
              </a:lnSpc>
              <a:spcBef>
                <a:spcPts val="600"/>
              </a:spcBef>
            </a:pPr>
            <a:r>
              <a:rPr dirty="0" sz="1200">
                <a:latin typeface="Times New Roman"/>
                <a:cs typeface="Times New Roman"/>
              </a:rPr>
              <a:t>Last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year,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22,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Operation</a:t>
            </a:r>
            <a:r>
              <a:rPr dirty="0" sz="1200" spc="1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Hook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It,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provided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392 </a:t>
            </a:r>
            <a:r>
              <a:rPr dirty="0" sz="1200">
                <a:latin typeface="Times New Roman"/>
                <a:cs typeface="Times New Roman"/>
              </a:rPr>
              <a:t>Veterans</a:t>
            </a:r>
            <a:r>
              <a:rPr dirty="0" sz="1200" spc="19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18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9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opportunity</a:t>
            </a:r>
            <a:r>
              <a:rPr dirty="0" sz="1200" spc="18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19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participate</a:t>
            </a:r>
            <a:r>
              <a:rPr dirty="0" sz="1200" spc="180">
                <a:latin typeface="Times New Roman"/>
                <a:cs typeface="Times New Roman"/>
              </a:rPr>
              <a:t>  </a:t>
            </a:r>
            <a:r>
              <a:rPr dirty="0" sz="1200" spc="-25">
                <a:latin typeface="Times New Roman"/>
                <a:cs typeface="Times New Roman"/>
              </a:rPr>
              <a:t>in </a:t>
            </a:r>
            <a:r>
              <a:rPr dirty="0" sz="1200">
                <a:latin typeface="Times New Roman"/>
                <a:cs typeface="Times New Roman"/>
              </a:rPr>
              <a:t>Operation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Hook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It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1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FREE.</a:t>
            </a:r>
            <a:r>
              <a:rPr dirty="0" sz="1200" spc="17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Veterans</a:t>
            </a:r>
            <a:r>
              <a:rPr dirty="0" sz="1200" spc="1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fished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from </a:t>
            </a:r>
            <a:r>
              <a:rPr dirty="0" sz="1200">
                <a:latin typeface="Times New Roman"/>
                <a:cs typeface="Times New Roman"/>
              </a:rPr>
              <a:t>shore,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jetty,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pier,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private/party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boats.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During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the </a:t>
            </a:r>
            <a:r>
              <a:rPr dirty="0" sz="1200">
                <a:latin typeface="Times New Roman"/>
                <a:cs typeface="Times New Roman"/>
              </a:rPr>
              <a:t>2023,</a:t>
            </a:r>
            <a:r>
              <a:rPr dirty="0" sz="1200" spc="2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fishing</a:t>
            </a:r>
            <a:r>
              <a:rPr dirty="0" sz="1200" spc="3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season</a:t>
            </a:r>
            <a:r>
              <a:rPr dirty="0" sz="1200" spc="3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boaters</a:t>
            </a:r>
            <a:r>
              <a:rPr dirty="0" sz="1200" spc="3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&amp;</a:t>
            </a:r>
            <a:r>
              <a:rPr dirty="0" sz="1200" spc="3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captains</a:t>
            </a:r>
            <a:r>
              <a:rPr dirty="0" sz="1200" spc="3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will</a:t>
            </a:r>
            <a:r>
              <a:rPr dirty="0" sz="1200" spc="30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again </a:t>
            </a:r>
            <a:r>
              <a:rPr dirty="0" sz="1200">
                <a:latin typeface="Times New Roman"/>
                <a:cs typeface="Times New Roman"/>
              </a:rPr>
              <a:t>support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our heroes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offer more free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boat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trips.</a:t>
            </a:r>
            <a:r>
              <a:rPr dirty="0" sz="1200" spc="31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Eric </a:t>
            </a:r>
            <a:r>
              <a:rPr dirty="0" sz="1200">
                <a:latin typeface="Times New Roman"/>
                <a:cs typeface="Times New Roman"/>
              </a:rPr>
              <a:t>Chamberlain</a:t>
            </a:r>
            <a:r>
              <a:rPr dirty="0" sz="1200" spc="12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12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Kevin</a:t>
            </a:r>
            <a:r>
              <a:rPr dirty="0" sz="1200" spc="12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Nolan,</a:t>
            </a:r>
            <a:r>
              <a:rPr dirty="0" sz="1200" spc="12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12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Paul</a:t>
            </a:r>
            <a:r>
              <a:rPr dirty="0" sz="1200" spc="120">
                <a:latin typeface="Times New Roman"/>
                <a:cs typeface="Times New Roman"/>
              </a:rPr>
              <a:t>  </a:t>
            </a:r>
            <a:r>
              <a:rPr dirty="0" sz="1200" spc="-10">
                <a:latin typeface="Times New Roman"/>
                <a:cs typeface="Times New Roman"/>
              </a:rPr>
              <a:t>Hewitt </a:t>
            </a:r>
            <a:r>
              <a:rPr dirty="0" sz="1200">
                <a:latin typeface="Times New Roman"/>
                <a:cs typeface="Times New Roman"/>
              </a:rPr>
              <a:t>encourage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our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veterans</a:t>
            </a:r>
            <a:r>
              <a:rPr dirty="0" sz="1200" spc="2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register</a:t>
            </a:r>
            <a:r>
              <a:rPr dirty="0" sz="1200" spc="2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update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their </a:t>
            </a:r>
            <a:r>
              <a:rPr dirty="0" sz="1200">
                <a:latin typeface="Times New Roman"/>
                <a:cs typeface="Times New Roman"/>
              </a:rPr>
              <a:t>information.</a:t>
            </a:r>
            <a:r>
              <a:rPr dirty="0" sz="1200" spc="285"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"/>
              </a:rPr>
              <a:t>Click</a:t>
            </a:r>
            <a:r>
              <a:rPr dirty="0" u="sng" sz="12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"/>
              </a:rPr>
              <a:t> </a:t>
            </a:r>
            <a:r>
              <a:rPr dirty="0" u="sng" sz="12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"/>
              </a:rPr>
              <a:t>here</a:t>
            </a:r>
            <a:r>
              <a:rPr dirty="0" u="sng" sz="12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info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Operation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Hook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It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registration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link.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73075" y="2880931"/>
            <a:ext cx="3244850" cy="2955925"/>
            <a:chOff x="473075" y="2880931"/>
            <a:chExt cx="3244850" cy="2955925"/>
          </a:xfrm>
        </p:grpSpPr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5300" y="2903220"/>
              <a:ext cx="3200400" cy="2911475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484187" y="2892044"/>
              <a:ext cx="3222625" cy="2933700"/>
            </a:xfrm>
            <a:custGeom>
              <a:avLst/>
              <a:gdLst/>
              <a:ahLst/>
              <a:cxnLst/>
              <a:rect l="l" t="t" r="r" b="b"/>
              <a:pathLst>
                <a:path w="3222625" h="2933700">
                  <a:moveTo>
                    <a:pt x="0" y="2933700"/>
                  </a:moveTo>
                  <a:lnTo>
                    <a:pt x="3222625" y="2933700"/>
                  </a:lnTo>
                  <a:lnTo>
                    <a:pt x="3222625" y="0"/>
                  </a:lnTo>
                  <a:lnTo>
                    <a:pt x="0" y="0"/>
                  </a:lnTo>
                  <a:lnTo>
                    <a:pt x="0" y="2933700"/>
                  </a:lnTo>
                  <a:close/>
                </a:path>
              </a:pathLst>
            </a:custGeom>
            <a:ln w="222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200" y="6206363"/>
            <a:ext cx="3342766" cy="2347595"/>
          </a:xfrm>
          <a:prstGeom prst="rect">
            <a:avLst/>
          </a:prstGeom>
        </p:spPr>
      </p:pic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90"/>
              </a:lnSpc>
            </a:pPr>
            <a:r>
              <a:rPr dirty="0" spc="-25"/>
              <a:t>13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81000" y="5189601"/>
            <a:ext cx="7131684" cy="1961514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699770">
              <a:lnSpc>
                <a:spcPct val="100000"/>
              </a:lnSpc>
              <a:spcBef>
                <a:spcPts val="760"/>
              </a:spcBef>
            </a:pPr>
            <a:r>
              <a:rPr dirty="0" sz="1200" b="1">
                <a:latin typeface="Times New Roman"/>
                <a:cs typeface="Times New Roman"/>
              </a:rPr>
              <a:t>NBFCC</a:t>
            </a:r>
            <a:r>
              <a:rPr dirty="0" sz="1200" spc="-35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MI-</a:t>
            </a:r>
            <a:r>
              <a:rPr dirty="0" sz="1200" b="1">
                <a:latin typeface="Times New Roman"/>
                <a:cs typeface="Times New Roman"/>
              </a:rPr>
              <a:t>JO</a:t>
            </a:r>
            <a:r>
              <a:rPr dirty="0" sz="1200" spc="-3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FISHING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 spc="-20" b="1">
                <a:latin typeface="Times New Roman"/>
                <a:cs typeface="Times New Roman"/>
              </a:rPr>
              <a:t>TRIP</a:t>
            </a:r>
            <a:endParaRPr sz="1200">
              <a:latin typeface="Times New Roman"/>
              <a:cs typeface="Times New Roman"/>
            </a:endParaRPr>
          </a:p>
          <a:p>
            <a:pPr algn="just" marL="76200" marR="3703954">
              <a:lnSpc>
                <a:spcPct val="104200"/>
              </a:lnSpc>
              <a:spcBef>
                <a:spcPts val="600"/>
              </a:spcBef>
            </a:pP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Friday,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June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</a:t>
            </a:r>
            <a:r>
              <a:rPr dirty="0" baseline="31250" sz="1200">
                <a:latin typeface="Times New Roman"/>
                <a:cs typeface="Times New Roman"/>
              </a:rPr>
              <a:t>nd</a:t>
            </a:r>
            <a:r>
              <a:rPr dirty="0" sz="1200">
                <a:latin typeface="Times New Roman"/>
                <a:cs typeface="Times New Roman"/>
              </a:rPr>
              <a:t>,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Newark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Bait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and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Fly-</a:t>
            </a:r>
            <a:r>
              <a:rPr dirty="0" sz="1200">
                <a:latin typeface="Times New Roman"/>
                <a:cs typeface="Times New Roman"/>
              </a:rPr>
              <a:t>Casting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Club </a:t>
            </a:r>
            <a:r>
              <a:rPr dirty="0" sz="1200">
                <a:latin typeface="Times New Roman"/>
                <a:cs typeface="Times New Roman"/>
              </a:rPr>
              <a:t>has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teamed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up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22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will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have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charter </a:t>
            </a:r>
            <a:r>
              <a:rPr dirty="0" sz="1200">
                <a:latin typeface="Times New Roman"/>
                <a:cs typeface="Times New Roman"/>
              </a:rPr>
              <a:t>fishing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trip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Mi-</a:t>
            </a:r>
            <a:r>
              <a:rPr dirty="0" sz="1200">
                <a:latin typeface="Times New Roman"/>
                <a:cs typeface="Times New Roman"/>
              </a:rPr>
              <a:t>Jo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out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Atlantic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Highlands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for </a:t>
            </a:r>
            <a:r>
              <a:rPr dirty="0" sz="1200">
                <a:latin typeface="Times New Roman"/>
                <a:cs typeface="Times New Roman"/>
              </a:rPr>
              <a:t>veterans/disabled</a:t>
            </a:r>
            <a:r>
              <a:rPr dirty="0" sz="1200" spc="48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veterans.</a:t>
            </a:r>
            <a:r>
              <a:rPr dirty="0" sz="1200" spc="49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As</a:t>
            </a:r>
            <a:r>
              <a:rPr dirty="0" sz="1200" spc="4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4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4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past,</a:t>
            </a:r>
            <a:r>
              <a:rPr dirty="0" sz="1200" spc="48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Play </a:t>
            </a:r>
            <a:r>
              <a:rPr dirty="0" sz="1200" spc="-10">
                <a:latin typeface="Times New Roman"/>
                <a:cs typeface="Times New Roman"/>
              </a:rPr>
              <a:t>HOOK-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will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supply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rod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reel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prizes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event.</a:t>
            </a:r>
            <a:endParaRPr sz="1200">
              <a:latin typeface="Times New Roman"/>
              <a:cs typeface="Times New Roman"/>
            </a:endParaRPr>
          </a:p>
          <a:p>
            <a:pPr algn="just" marL="3763010" marR="17780">
              <a:lnSpc>
                <a:spcPct val="104200"/>
              </a:lnSpc>
              <a:spcBef>
                <a:spcPts val="540"/>
              </a:spcBef>
            </a:pPr>
            <a:r>
              <a:rPr dirty="0" sz="1200">
                <a:latin typeface="Times New Roman"/>
                <a:cs typeface="Times New Roman"/>
              </a:rPr>
              <a:t>Please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visit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JCAA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Website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updates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don’t </a:t>
            </a:r>
            <a:r>
              <a:rPr dirty="0" sz="1200">
                <a:latin typeface="Times New Roman"/>
                <a:cs typeface="Times New Roman"/>
              </a:rPr>
              <a:t>forget</a:t>
            </a:r>
            <a:r>
              <a:rPr dirty="0" sz="1200" spc="4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4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register</a:t>
            </a:r>
            <a:r>
              <a:rPr dirty="0" sz="1200" spc="4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45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free</a:t>
            </a:r>
            <a:r>
              <a:rPr dirty="0" sz="1200" spc="4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4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470"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NJ</a:t>
            </a:r>
            <a:r>
              <a:rPr dirty="0" sz="1200" spc="465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dirty="0" sz="1200" spc="-1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Saltwater</a:t>
            </a:r>
            <a:r>
              <a:rPr dirty="0" sz="1200" spc="-1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Recreational</a:t>
            </a:r>
            <a:r>
              <a:rPr dirty="0" sz="1200" spc="-25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dirty="0" sz="120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Registry</a:t>
            </a:r>
            <a:r>
              <a:rPr dirty="0" sz="1200" spc="-3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dirty="0" sz="1200" spc="-1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Program</a:t>
            </a:r>
            <a:r>
              <a:rPr dirty="0" sz="1200" spc="-1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131690" y="609092"/>
            <a:ext cx="3368675" cy="1961514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just" marL="12700" marR="5080" indent="495300">
              <a:lnSpc>
                <a:spcPct val="95800"/>
              </a:lnSpc>
              <a:spcBef>
                <a:spcPts val="160"/>
              </a:spcBef>
            </a:pPr>
            <a:r>
              <a:rPr dirty="0" sz="1200">
                <a:latin typeface="Times New Roman"/>
                <a:cs typeface="Times New Roman"/>
              </a:rPr>
              <a:t>JCAA</a:t>
            </a:r>
            <a:r>
              <a:rPr dirty="0" sz="1200" spc="2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Veteran</a:t>
            </a:r>
            <a:r>
              <a:rPr dirty="0" sz="1200" spc="2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Outreach,</a:t>
            </a:r>
            <a:r>
              <a:rPr dirty="0" sz="1200" spc="2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Play</a:t>
            </a:r>
            <a:r>
              <a:rPr dirty="0" sz="1200" spc="254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HOOK-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24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Go </a:t>
            </a:r>
            <a:r>
              <a:rPr dirty="0" sz="1200">
                <a:latin typeface="Times New Roman"/>
                <a:cs typeface="Times New Roman"/>
              </a:rPr>
              <a:t>Fishing</a:t>
            </a:r>
            <a:r>
              <a:rPr dirty="0" sz="1200" spc="4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will</a:t>
            </a:r>
            <a:r>
              <a:rPr dirty="0" sz="1200" spc="45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assist</a:t>
            </a:r>
            <a:r>
              <a:rPr dirty="0" sz="1200" spc="45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upcoming</a:t>
            </a:r>
            <a:r>
              <a:rPr dirty="0" sz="1200" spc="4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fishing</a:t>
            </a:r>
            <a:r>
              <a:rPr dirty="0" sz="1200" spc="4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programs</a:t>
            </a:r>
            <a:r>
              <a:rPr dirty="0" sz="1200" spc="459">
                <a:latin typeface="Times New Roman"/>
                <a:cs typeface="Times New Roman"/>
              </a:rPr>
              <a:t> </a:t>
            </a:r>
            <a:r>
              <a:rPr dirty="0" sz="1200" spc="-35">
                <a:latin typeface="Times New Roman"/>
                <a:cs typeface="Times New Roman"/>
              </a:rPr>
              <a:t>to </a:t>
            </a:r>
            <a:r>
              <a:rPr dirty="0" sz="1200">
                <a:latin typeface="Times New Roman"/>
                <a:cs typeface="Times New Roman"/>
              </a:rPr>
              <a:t>promote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saltwater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fishing.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thank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our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friend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Roy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H.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all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custom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rods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reels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he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provides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our </a:t>
            </a:r>
            <a:r>
              <a:rPr dirty="0" sz="1200">
                <a:latin typeface="Times New Roman"/>
                <a:cs typeface="Times New Roman"/>
              </a:rPr>
              <a:t>veterans.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This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year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our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selection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committee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will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decide </a:t>
            </a:r>
            <a:r>
              <a:rPr dirty="0" sz="1200">
                <a:latin typeface="Times New Roman"/>
                <a:cs typeface="Times New Roman"/>
              </a:rPr>
              <a:t>who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will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receive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custom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Vietnam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Service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Ribbon </a:t>
            </a:r>
            <a:r>
              <a:rPr dirty="0" sz="1200">
                <a:latin typeface="Times New Roman"/>
                <a:cs typeface="Times New Roman"/>
              </a:rPr>
              <a:t>rod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reel.</a:t>
            </a:r>
            <a:r>
              <a:rPr dirty="0" sz="1200" spc="4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Bob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Hopkins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was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recipient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last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year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2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his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dedication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youth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fishing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Camp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Happy </a:t>
            </a:r>
            <a:r>
              <a:rPr dirty="0" sz="1200">
                <a:latin typeface="Times New Roman"/>
                <a:cs typeface="Times New Roman"/>
              </a:rPr>
              <a:t>Times.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also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thank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Sean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Moley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Peter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Locke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for </a:t>
            </a:r>
            <a:r>
              <a:rPr dirty="0" sz="1200">
                <a:latin typeface="Times New Roman"/>
                <a:cs typeface="Times New Roman"/>
              </a:rPr>
              <a:t>their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contribution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fishing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equipment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2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terminal </a:t>
            </a:r>
            <a:r>
              <a:rPr dirty="0" sz="1200">
                <a:latin typeface="Times New Roman"/>
                <a:cs typeface="Times New Roman"/>
              </a:rPr>
              <a:t>tackle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will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utilized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NWSE.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93712" y="645159"/>
            <a:ext cx="3263900" cy="4465955"/>
            <a:chOff x="493712" y="645159"/>
            <a:chExt cx="3263900" cy="44659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9112" y="670559"/>
              <a:ext cx="3213100" cy="4415028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506412" y="657859"/>
              <a:ext cx="3238500" cy="4440555"/>
            </a:xfrm>
            <a:custGeom>
              <a:avLst/>
              <a:gdLst/>
              <a:ahLst/>
              <a:cxnLst/>
              <a:rect l="l" t="t" r="r" b="b"/>
              <a:pathLst>
                <a:path w="3238500" h="4440555">
                  <a:moveTo>
                    <a:pt x="0" y="4440428"/>
                  </a:moveTo>
                  <a:lnTo>
                    <a:pt x="3238500" y="4440428"/>
                  </a:lnTo>
                  <a:lnTo>
                    <a:pt x="3238500" y="0"/>
                  </a:lnTo>
                  <a:lnTo>
                    <a:pt x="0" y="0"/>
                  </a:lnTo>
                  <a:lnTo>
                    <a:pt x="0" y="4440428"/>
                  </a:lnTo>
                  <a:close/>
                </a:path>
              </a:pathLst>
            </a:custGeom>
            <a:ln w="25399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5937" y="6690347"/>
            <a:ext cx="3225038" cy="2395220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4156075" y="2748026"/>
            <a:ext cx="3383279" cy="3627754"/>
            <a:chOff x="4156075" y="2748026"/>
            <a:chExt cx="3383279" cy="3627754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81475" y="2773426"/>
              <a:ext cx="3231495" cy="3576954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4168775" y="2760726"/>
              <a:ext cx="3357879" cy="3602354"/>
            </a:xfrm>
            <a:custGeom>
              <a:avLst/>
              <a:gdLst/>
              <a:ahLst/>
              <a:cxnLst/>
              <a:rect l="l" t="t" r="r" b="b"/>
              <a:pathLst>
                <a:path w="3357879" h="3602354">
                  <a:moveTo>
                    <a:pt x="0" y="3602354"/>
                  </a:moveTo>
                  <a:lnTo>
                    <a:pt x="3357879" y="3602354"/>
                  </a:lnTo>
                  <a:lnTo>
                    <a:pt x="3357879" y="0"/>
                  </a:lnTo>
                  <a:lnTo>
                    <a:pt x="0" y="0"/>
                  </a:lnTo>
                  <a:lnTo>
                    <a:pt x="0" y="3602354"/>
                  </a:lnTo>
                  <a:close/>
                </a:path>
              </a:pathLst>
            </a:custGeom>
            <a:ln w="254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90"/>
              </a:lnSpc>
            </a:pPr>
            <a:r>
              <a:rPr dirty="0" spc="-25"/>
              <a:t>14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90"/>
              </a:lnSpc>
            </a:pPr>
            <a:r>
              <a:rPr dirty="0" spc="-25"/>
              <a:t>15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3815" rIns="0" bIns="0" rtlCol="0" vert="horz">
            <a:spAutoFit/>
          </a:bodyPr>
          <a:lstStyle/>
          <a:p>
            <a:pPr marL="763905" marR="5080" indent="-751840">
              <a:lnSpc>
                <a:spcPts val="3440"/>
              </a:lnSpc>
              <a:spcBef>
                <a:spcPts val="345"/>
              </a:spcBef>
            </a:pPr>
            <a:r>
              <a:rPr dirty="0"/>
              <a:t>Please</a:t>
            </a:r>
            <a:r>
              <a:rPr dirty="0" spc="-105"/>
              <a:t> </a:t>
            </a:r>
            <a:r>
              <a:rPr dirty="0"/>
              <a:t>Support</a:t>
            </a:r>
            <a:r>
              <a:rPr dirty="0" spc="-90"/>
              <a:t> </a:t>
            </a:r>
            <a:r>
              <a:rPr dirty="0" spc="-25"/>
              <a:t>our </a:t>
            </a:r>
            <a:r>
              <a:rPr dirty="0" spc="-10"/>
              <a:t>Sponsors!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44500" y="1682242"/>
            <a:ext cx="3340735" cy="729678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604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Times New Roman"/>
                <a:cs typeface="Times New Roman"/>
              </a:rPr>
              <a:t>2022</a:t>
            </a:r>
            <a:r>
              <a:rPr dirty="0" sz="2000" spc="-1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Sponsors</a:t>
            </a:r>
            <a:r>
              <a:rPr dirty="0" sz="2000" spc="-10" b="1">
                <a:latin typeface="Times New Roman"/>
                <a:cs typeface="Times New Roman"/>
              </a:rPr>
              <a:t> </a:t>
            </a:r>
            <a:r>
              <a:rPr dirty="0" sz="2000" spc="-20" b="1">
                <a:latin typeface="Times New Roman"/>
                <a:cs typeface="Times New Roman"/>
              </a:rPr>
              <a:t>List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60"/>
              </a:spcBef>
            </a:pPr>
            <a:r>
              <a:rPr dirty="0" sz="1600" b="1">
                <a:solidFill>
                  <a:srgbClr val="006600"/>
                </a:solidFill>
                <a:latin typeface="Times New Roman"/>
                <a:cs typeface="Times New Roman"/>
              </a:rPr>
              <a:t>Grand</a:t>
            </a:r>
            <a:r>
              <a:rPr dirty="0" sz="1600" spc="-45" b="1">
                <a:solidFill>
                  <a:srgbClr val="0066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6600"/>
                </a:solidFill>
                <a:latin typeface="Times New Roman"/>
                <a:cs typeface="Times New Roman"/>
              </a:rPr>
              <a:t>Prize</a:t>
            </a:r>
            <a:r>
              <a:rPr dirty="0" sz="1600" spc="-40" b="1">
                <a:solidFill>
                  <a:srgbClr val="006600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006600"/>
                </a:solidFill>
                <a:latin typeface="Times New Roman"/>
                <a:cs typeface="Times New Roman"/>
              </a:rPr>
              <a:t>Sponsors</a:t>
            </a:r>
            <a:endParaRPr sz="1600">
              <a:latin typeface="Times New Roman"/>
              <a:cs typeface="Times New Roman"/>
            </a:endParaRPr>
          </a:p>
          <a:p>
            <a:pPr marL="241300" marR="1235075" indent="-170815">
              <a:lnSpc>
                <a:spcPts val="1610"/>
              </a:lnSpc>
              <a:spcBef>
                <a:spcPts val="960"/>
              </a:spcBef>
              <a:buFont typeface="Symbol"/>
              <a:buChar char=""/>
              <a:tabLst>
                <a:tab pos="241300" algn="l"/>
              </a:tabLst>
            </a:pPr>
            <a:r>
              <a:rPr dirty="0" sz="1400" b="1">
                <a:solidFill>
                  <a:srgbClr val="006600"/>
                </a:solidFill>
                <a:latin typeface="Times New Roman"/>
                <a:cs typeface="Times New Roman"/>
              </a:rPr>
              <a:t>Starcraft</a:t>
            </a:r>
            <a:r>
              <a:rPr dirty="0" sz="1400" spc="-25" b="1">
                <a:solidFill>
                  <a:srgbClr val="0066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6600"/>
                </a:solidFill>
                <a:latin typeface="Times New Roman"/>
                <a:cs typeface="Times New Roman"/>
              </a:rPr>
              <a:t>Marine</a:t>
            </a:r>
            <a:r>
              <a:rPr dirty="0" sz="1400" spc="-20" b="1">
                <a:solidFill>
                  <a:srgbClr val="006600"/>
                </a:solidFill>
                <a:latin typeface="Times New Roman"/>
                <a:cs typeface="Times New Roman"/>
              </a:rPr>
              <a:t> </a:t>
            </a:r>
            <a:r>
              <a:rPr dirty="0" sz="1400" spc="-50">
                <a:solidFill>
                  <a:srgbClr val="006600"/>
                </a:solidFill>
                <a:latin typeface="Times New Roman"/>
                <a:cs typeface="Times New Roman"/>
              </a:rPr>
              <a:t>– </a:t>
            </a:r>
            <a:r>
              <a:rPr dirty="0" sz="1400" spc="-10">
                <a:solidFill>
                  <a:srgbClr val="006600"/>
                </a:solidFill>
                <a:latin typeface="Times New Roman"/>
                <a:cs typeface="Times New Roman"/>
                <a:hlinkClick r:id="rId2"/>
              </a:rPr>
              <a:t>www.starcraftmarine.com</a:t>
            </a:r>
            <a:endParaRPr sz="1400">
              <a:latin typeface="Times New Roman"/>
              <a:cs typeface="Times New Roman"/>
            </a:endParaRPr>
          </a:p>
          <a:p>
            <a:pPr marL="241300" indent="-170815">
              <a:lnSpc>
                <a:spcPct val="100000"/>
              </a:lnSpc>
              <a:spcBef>
                <a:spcPts val="185"/>
              </a:spcBef>
              <a:buFont typeface="Symbol"/>
              <a:buChar char=""/>
              <a:tabLst>
                <a:tab pos="241300" algn="l"/>
              </a:tabLst>
            </a:pPr>
            <a:r>
              <a:rPr dirty="0" sz="1400" b="1">
                <a:solidFill>
                  <a:srgbClr val="006600"/>
                </a:solidFill>
                <a:latin typeface="Times New Roman"/>
                <a:cs typeface="Times New Roman"/>
              </a:rPr>
              <a:t>Yamaha</a:t>
            </a:r>
            <a:r>
              <a:rPr dirty="0" sz="1400" spc="-10" b="1">
                <a:solidFill>
                  <a:srgbClr val="0066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6600"/>
                </a:solidFill>
                <a:latin typeface="Times New Roman"/>
                <a:cs typeface="Times New Roman"/>
              </a:rPr>
              <a:t>-</a:t>
            </a:r>
            <a:r>
              <a:rPr dirty="0" sz="1400" spc="-20">
                <a:solidFill>
                  <a:srgbClr val="006600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006600"/>
                </a:solidFill>
                <a:latin typeface="Times New Roman"/>
                <a:cs typeface="Times New Roman"/>
                <a:hlinkClick r:id="rId3"/>
              </a:rPr>
              <a:t>www.yamahaoutboards.com</a:t>
            </a:r>
            <a:endParaRPr sz="1400">
              <a:latin typeface="Times New Roman"/>
              <a:cs typeface="Times New Roman"/>
            </a:endParaRPr>
          </a:p>
          <a:p>
            <a:pPr marL="241300" marR="1127125" indent="-170815">
              <a:lnSpc>
                <a:spcPts val="1610"/>
              </a:lnSpc>
              <a:spcBef>
                <a:spcPts val="340"/>
              </a:spcBef>
              <a:buFont typeface="Symbol"/>
              <a:buChar char=""/>
              <a:tabLst>
                <a:tab pos="241300" algn="l"/>
              </a:tabLst>
            </a:pPr>
            <a:r>
              <a:rPr dirty="0" sz="1400" b="1">
                <a:solidFill>
                  <a:srgbClr val="006600"/>
                </a:solidFill>
                <a:latin typeface="Times New Roman"/>
                <a:cs typeface="Times New Roman"/>
              </a:rPr>
              <a:t>Yacht</a:t>
            </a:r>
            <a:r>
              <a:rPr dirty="0" sz="1400" spc="-20" b="1">
                <a:solidFill>
                  <a:srgbClr val="0066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6600"/>
                </a:solidFill>
                <a:latin typeface="Times New Roman"/>
                <a:cs typeface="Times New Roman"/>
              </a:rPr>
              <a:t>Club</a:t>
            </a:r>
            <a:r>
              <a:rPr dirty="0" sz="1400" spc="-25" b="1">
                <a:solidFill>
                  <a:srgbClr val="0066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6600"/>
                </a:solidFill>
                <a:latin typeface="Times New Roman"/>
                <a:cs typeface="Times New Roman"/>
              </a:rPr>
              <a:t>Trailers</a:t>
            </a:r>
            <a:r>
              <a:rPr dirty="0" sz="1400" spc="-20" b="1">
                <a:solidFill>
                  <a:srgbClr val="006600"/>
                </a:solidFill>
                <a:latin typeface="Times New Roman"/>
                <a:cs typeface="Times New Roman"/>
              </a:rPr>
              <a:t> </a:t>
            </a:r>
            <a:r>
              <a:rPr dirty="0" sz="1400" spc="-50">
                <a:solidFill>
                  <a:srgbClr val="006600"/>
                </a:solidFill>
                <a:latin typeface="Times New Roman"/>
                <a:cs typeface="Times New Roman"/>
              </a:rPr>
              <a:t>- </a:t>
            </a:r>
            <a:r>
              <a:rPr dirty="0" sz="1400" spc="-10">
                <a:solidFill>
                  <a:srgbClr val="006600"/>
                </a:solidFill>
                <a:latin typeface="Times New Roman"/>
                <a:cs typeface="Times New Roman"/>
                <a:hlinkClick r:id="rId4"/>
              </a:rPr>
              <a:t>www.yachtclubtrailers.com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Symbol"/>
              <a:buChar char=""/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 b="1">
                <a:solidFill>
                  <a:srgbClr val="CC9900"/>
                </a:solidFill>
                <a:latin typeface="Times New Roman"/>
                <a:cs typeface="Times New Roman"/>
              </a:rPr>
              <a:t>Gold</a:t>
            </a:r>
            <a:r>
              <a:rPr dirty="0" sz="1600" spc="-55" b="1">
                <a:solidFill>
                  <a:srgbClr val="CC99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CC9900"/>
                </a:solidFill>
                <a:latin typeface="Times New Roman"/>
                <a:cs typeface="Times New Roman"/>
              </a:rPr>
              <a:t>Sponsors</a:t>
            </a:r>
            <a:r>
              <a:rPr dirty="0" sz="1600" spc="-50" b="1">
                <a:solidFill>
                  <a:srgbClr val="CC9900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CC9900"/>
                </a:solidFill>
                <a:latin typeface="Times New Roman"/>
                <a:cs typeface="Times New Roman"/>
              </a:rPr>
              <a:t>($1000+)</a:t>
            </a:r>
            <a:endParaRPr sz="1600">
              <a:latin typeface="Times New Roman"/>
              <a:cs typeface="Times New Roman"/>
            </a:endParaRPr>
          </a:p>
          <a:p>
            <a:pPr marL="241300" indent="-170815">
              <a:lnSpc>
                <a:spcPct val="100000"/>
              </a:lnSpc>
              <a:spcBef>
                <a:spcPts val="840"/>
              </a:spcBef>
              <a:buFont typeface="Symbol"/>
              <a:buChar char=""/>
              <a:tabLst>
                <a:tab pos="241300" algn="l"/>
              </a:tabLst>
            </a:pPr>
            <a:r>
              <a:rPr dirty="0" sz="1400" b="1">
                <a:solidFill>
                  <a:srgbClr val="CC9900"/>
                </a:solidFill>
                <a:latin typeface="Times New Roman"/>
                <a:cs typeface="Times New Roman"/>
              </a:rPr>
              <a:t>Engel</a:t>
            </a:r>
            <a:r>
              <a:rPr dirty="0" sz="1400" spc="-15" b="1">
                <a:solidFill>
                  <a:srgbClr val="CC99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CC9900"/>
                </a:solidFill>
                <a:latin typeface="Times New Roman"/>
                <a:cs typeface="Times New Roman"/>
              </a:rPr>
              <a:t>Coolers</a:t>
            </a:r>
            <a:r>
              <a:rPr dirty="0" sz="1400" spc="-15" b="1">
                <a:solidFill>
                  <a:srgbClr val="CC99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CC9900"/>
                </a:solidFill>
                <a:latin typeface="Times New Roman"/>
                <a:cs typeface="Times New Roman"/>
              </a:rPr>
              <a:t>–</a:t>
            </a:r>
            <a:r>
              <a:rPr dirty="0" sz="1400" spc="-15">
                <a:solidFill>
                  <a:srgbClr val="CC9900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CC9900"/>
                </a:solidFill>
                <a:latin typeface="Times New Roman"/>
                <a:cs typeface="Times New Roman"/>
                <a:hlinkClick r:id="rId5"/>
              </a:rPr>
              <a:t>www.engelcoolers.com</a:t>
            </a:r>
            <a:endParaRPr sz="1400">
              <a:latin typeface="Times New Roman"/>
              <a:cs typeface="Times New Roman"/>
            </a:endParaRPr>
          </a:p>
          <a:p>
            <a:pPr marL="241300" marR="907415" indent="-170815">
              <a:lnSpc>
                <a:spcPts val="1610"/>
              </a:lnSpc>
              <a:spcBef>
                <a:spcPts val="350"/>
              </a:spcBef>
              <a:buFont typeface="Symbol"/>
              <a:buChar char=""/>
              <a:tabLst>
                <a:tab pos="241300" algn="l"/>
              </a:tabLst>
            </a:pPr>
            <a:r>
              <a:rPr dirty="0" sz="1400" b="1">
                <a:solidFill>
                  <a:srgbClr val="CC9900"/>
                </a:solidFill>
                <a:latin typeface="Times New Roman"/>
                <a:cs typeface="Times New Roman"/>
              </a:rPr>
              <a:t>Fisherman’s</a:t>
            </a:r>
            <a:r>
              <a:rPr dirty="0" sz="1400" spc="-55" b="1">
                <a:solidFill>
                  <a:srgbClr val="CC99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CC9900"/>
                </a:solidFill>
                <a:latin typeface="Times New Roman"/>
                <a:cs typeface="Times New Roman"/>
              </a:rPr>
              <a:t>Headquarters</a:t>
            </a:r>
            <a:r>
              <a:rPr dirty="0" sz="1400" spc="-50" b="1">
                <a:solidFill>
                  <a:srgbClr val="CC9900"/>
                </a:solidFill>
                <a:latin typeface="Times New Roman"/>
                <a:cs typeface="Times New Roman"/>
              </a:rPr>
              <a:t> </a:t>
            </a:r>
            <a:r>
              <a:rPr dirty="0" sz="1400" spc="-50">
                <a:solidFill>
                  <a:srgbClr val="CC9900"/>
                </a:solidFill>
                <a:latin typeface="Times New Roman"/>
                <a:cs typeface="Times New Roman"/>
              </a:rPr>
              <a:t>– </a:t>
            </a:r>
            <a:r>
              <a:rPr dirty="0" sz="1400" spc="-10">
                <a:solidFill>
                  <a:srgbClr val="CC9900"/>
                </a:solidFill>
                <a:latin typeface="Times New Roman"/>
                <a:cs typeface="Times New Roman"/>
                <a:hlinkClick r:id="rId6"/>
              </a:rPr>
              <a:t>fishermansheadquarters.com</a:t>
            </a:r>
            <a:endParaRPr sz="1400">
              <a:latin typeface="Times New Roman"/>
              <a:cs typeface="Times New Roman"/>
            </a:endParaRPr>
          </a:p>
          <a:p>
            <a:pPr marL="241300" marR="1079500" indent="-170815">
              <a:lnSpc>
                <a:spcPts val="1610"/>
              </a:lnSpc>
              <a:spcBef>
                <a:spcPts val="310"/>
              </a:spcBef>
              <a:buFont typeface="Symbol"/>
              <a:buChar char=""/>
              <a:tabLst>
                <a:tab pos="241300" algn="l"/>
              </a:tabLst>
            </a:pPr>
            <a:r>
              <a:rPr dirty="0" sz="1400" b="1">
                <a:solidFill>
                  <a:srgbClr val="CC9900"/>
                </a:solidFill>
                <a:latin typeface="Times New Roman"/>
                <a:cs typeface="Times New Roman"/>
              </a:rPr>
              <a:t>Jersey</a:t>
            </a:r>
            <a:r>
              <a:rPr dirty="0" sz="1400" spc="-25" b="1">
                <a:solidFill>
                  <a:srgbClr val="CC99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CC9900"/>
                </a:solidFill>
                <a:latin typeface="Times New Roman"/>
                <a:cs typeface="Times New Roman"/>
              </a:rPr>
              <a:t>Nutz</a:t>
            </a:r>
            <a:r>
              <a:rPr dirty="0" sz="1400" spc="-15" b="1">
                <a:solidFill>
                  <a:srgbClr val="CC99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CC9900"/>
                </a:solidFill>
                <a:latin typeface="Times New Roman"/>
                <a:cs typeface="Times New Roman"/>
              </a:rPr>
              <a:t>Sportfishing</a:t>
            </a:r>
            <a:r>
              <a:rPr dirty="0" sz="1400" spc="-15" b="1">
                <a:solidFill>
                  <a:srgbClr val="CC9900"/>
                </a:solidFill>
                <a:latin typeface="Times New Roman"/>
                <a:cs typeface="Times New Roman"/>
              </a:rPr>
              <a:t> </a:t>
            </a:r>
            <a:r>
              <a:rPr dirty="0" sz="1400" spc="-50">
                <a:solidFill>
                  <a:srgbClr val="CC9900"/>
                </a:solidFill>
                <a:latin typeface="Times New Roman"/>
                <a:cs typeface="Times New Roman"/>
              </a:rPr>
              <a:t>– </a:t>
            </a:r>
            <a:r>
              <a:rPr dirty="0" sz="1400" spc="-10">
                <a:solidFill>
                  <a:srgbClr val="CC9900"/>
                </a:solidFill>
                <a:latin typeface="Times New Roman"/>
                <a:cs typeface="Times New Roman"/>
                <a:hlinkClick r:id="rId7"/>
              </a:rPr>
              <a:t>jerseynutzsportfishing.com</a:t>
            </a:r>
            <a:endParaRPr sz="1400">
              <a:latin typeface="Times New Roman"/>
              <a:cs typeface="Times New Roman"/>
            </a:endParaRPr>
          </a:p>
          <a:p>
            <a:pPr marL="241300" marR="818515" indent="-170815">
              <a:lnSpc>
                <a:spcPts val="1610"/>
              </a:lnSpc>
              <a:spcBef>
                <a:spcPts val="295"/>
              </a:spcBef>
              <a:buFont typeface="Symbol"/>
              <a:buChar char=""/>
              <a:tabLst>
                <a:tab pos="241300" algn="l"/>
              </a:tabLst>
            </a:pPr>
            <a:r>
              <a:rPr dirty="0" sz="1400" b="1">
                <a:solidFill>
                  <a:srgbClr val="CC9900"/>
                </a:solidFill>
                <a:latin typeface="Times New Roman"/>
                <a:cs typeface="Times New Roman"/>
              </a:rPr>
              <a:t>Liberty</a:t>
            </a:r>
            <a:r>
              <a:rPr dirty="0" sz="1400" spc="-40" b="1">
                <a:solidFill>
                  <a:srgbClr val="CC99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CC9900"/>
                </a:solidFill>
                <a:latin typeface="Times New Roman"/>
                <a:cs typeface="Times New Roman"/>
              </a:rPr>
              <a:t>Landing</a:t>
            </a:r>
            <a:r>
              <a:rPr dirty="0" sz="1400" spc="-20" b="1">
                <a:solidFill>
                  <a:srgbClr val="CC99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CC9900"/>
                </a:solidFill>
                <a:latin typeface="Times New Roman"/>
                <a:cs typeface="Times New Roman"/>
              </a:rPr>
              <a:t>Marina</a:t>
            </a:r>
            <a:r>
              <a:rPr dirty="0" sz="1400" spc="-20" b="1">
                <a:solidFill>
                  <a:srgbClr val="CC9900"/>
                </a:solidFill>
                <a:latin typeface="Times New Roman"/>
                <a:cs typeface="Times New Roman"/>
              </a:rPr>
              <a:t> </a:t>
            </a:r>
            <a:r>
              <a:rPr dirty="0" sz="1400" spc="-50">
                <a:solidFill>
                  <a:srgbClr val="CC9900"/>
                </a:solidFill>
                <a:latin typeface="Times New Roman"/>
                <a:cs typeface="Times New Roman"/>
              </a:rPr>
              <a:t>– </a:t>
            </a:r>
            <a:r>
              <a:rPr dirty="0" sz="1400" spc="-10">
                <a:solidFill>
                  <a:srgbClr val="CC9900"/>
                </a:solidFill>
                <a:latin typeface="Times New Roman"/>
                <a:cs typeface="Times New Roman"/>
                <a:hlinkClick r:id="rId8"/>
              </a:rPr>
              <a:t>www.libertylandingmarina.com</a:t>
            </a:r>
            <a:endParaRPr sz="1400">
              <a:latin typeface="Times New Roman"/>
              <a:cs typeface="Times New Roman"/>
            </a:endParaRPr>
          </a:p>
          <a:p>
            <a:pPr marL="241300" indent="-170815">
              <a:lnSpc>
                <a:spcPct val="100000"/>
              </a:lnSpc>
              <a:spcBef>
                <a:spcPts val="185"/>
              </a:spcBef>
              <a:buFont typeface="Symbol"/>
              <a:buChar char=""/>
              <a:tabLst>
                <a:tab pos="241300" algn="l"/>
              </a:tabLst>
            </a:pPr>
            <a:r>
              <a:rPr dirty="0" sz="1400" b="1">
                <a:solidFill>
                  <a:srgbClr val="CC9900"/>
                </a:solidFill>
                <a:latin typeface="Times New Roman"/>
                <a:cs typeface="Times New Roman"/>
              </a:rPr>
              <a:t>Pure</a:t>
            </a:r>
            <a:r>
              <a:rPr dirty="0" sz="1400" spc="-25" b="1">
                <a:solidFill>
                  <a:srgbClr val="CC99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CC9900"/>
                </a:solidFill>
                <a:latin typeface="Times New Roman"/>
                <a:cs typeface="Times New Roman"/>
              </a:rPr>
              <a:t>Fishing</a:t>
            </a:r>
            <a:r>
              <a:rPr dirty="0" sz="1400" spc="-10" b="1">
                <a:solidFill>
                  <a:srgbClr val="CC99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CC9900"/>
                </a:solidFill>
                <a:latin typeface="Times New Roman"/>
                <a:cs typeface="Times New Roman"/>
              </a:rPr>
              <a:t>–</a:t>
            </a:r>
            <a:r>
              <a:rPr dirty="0" sz="1400" spc="-15">
                <a:solidFill>
                  <a:srgbClr val="CC9900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CC9900"/>
                </a:solidFill>
                <a:latin typeface="Times New Roman"/>
                <a:cs typeface="Times New Roman"/>
                <a:hlinkClick r:id="rId9"/>
              </a:rPr>
              <a:t>www.purefishing.com</a:t>
            </a:r>
            <a:endParaRPr sz="1400">
              <a:latin typeface="Times New Roman"/>
              <a:cs typeface="Times New Roman"/>
            </a:endParaRPr>
          </a:p>
          <a:p>
            <a:pPr marL="241300" indent="-170815">
              <a:lnSpc>
                <a:spcPct val="100000"/>
              </a:lnSpc>
              <a:spcBef>
                <a:spcPts val="229"/>
              </a:spcBef>
              <a:buFont typeface="Symbol"/>
              <a:buChar char=""/>
              <a:tabLst>
                <a:tab pos="241300" algn="l"/>
              </a:tabLst>
            </a:pPr>
            <a:r>
              <a:rPr dirty="0" sz="1400" b="1">
                <a:solidFill>
                  <a:srgbClr val="CC9900"/>
                </a:solidFill>
                <a:latin typeface="Times New Roman"/>
                <a:cs typeface="Times New Roman"/>
              </a:rPr>
              <a:t>Sea</a:t>
            </a:r>
            <a:r>
              <a:rPr dirty="0" sz="1400" spc="-15" b="1">
                <a:solidFill>
                  <a:srgbClr val="CC99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CC9900"/>
                </a:solidFill>
                <a:latin typeface="Times New Roman"/>
                <a:cs typeface="Times New Roman"/>
              </a:rPr>
              <a:t>Owl</a:t>
            </a:r>
            <a:r>
              <a:rPr dirty="0" sz="1400" spc="-10" b="1">
                <a:solidFill>
                  <a:srgbClr val="CC99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CC9900"/>
                </a:solidFill>
                <a:latin typeface="Times New Roman"/>
                <a:cs typeface="Times New Roman"/>
              </a:rPr>
              <a:t>Sportfishing</a:t>
            </a:r>
            <a:r>
              <a:rPr dirty="0" sz="1400" spc="-5" b="1">
                <a:solidFill>
                  <a:srgbClr val="CC99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CC9900"/>
                </a:solidFill>
                <a:latin typeface="Times New Roman"/>
                <a:cs typeface="Times New Roman"/>
              </a:rPr>
              <a:t>–</a:t>
            </a:r>
            <a:r>
              <a:rPr dirty="0" sz="1400" spc="-15">
                <a:solidFill>
                  <a:srgbClr val="CC99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CC9900"/>
                </a:solidFill>
                <a:latin typeface="Times New Roman"/>
                <a:cs typeface="Times New Roman"/>
              </a:rPr>
              <a:t>(see</a:t>
            </a:r>
            <a:r>
              <a:rPr dirty="0" sz="1400" spc="-30">
                <a:solidFill>
                  <a:srgbClr val="CC99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CC9900"/>
                </a:solidFill>
                <a:latin typeface="Times New Roman"/>
                <a:cs typeface="Times New Roman"/>
              </a:rPr>
              <a:t>on</a:t>
            </a:r>
            <a:r>
              <a:rPr dirty="0" sz="1400" spc="-10">
                <a:solidFill>
                  <a:srgbClr val="CC9900"/>
                </a:solidFill>
                <a:latin typeface="Times New Roman"/>
                <a:cs typeface="Times New Roman"/>
              </a:rPr>
              <a:t> </a:t>
            </a:r>
            <a:r>
              <a:rPr dirty="0" sz="1400" spc="-25">
                <a:solidFill>
                  <a:srgbClr val="CC9900"/>
                </a:solidFill>
                <a:latin typeface="Times New Roman"/>
                <a:cs typeface="Times New Roman"/>
              </a:rPr>
              <a:t>FB)</a:t>
            </a:r>
            <a:endParaRPr sz="1400">
              <a:latin typeface="Times New Roman"/>
              <a:cs typeface="Times New Roman"/>
            </a:endParaRPr>
          </a:p>
          <a:p>
            <a:pPr marL="241300" marR="5080" indent="-170815">
              <a:lnSpc>
                <a:spcPts val="1610"/>
              </a:lnSpc>
              <a:spcBef>
                <a:spcPts val="355"/>
              </a:spcBef>
              <a:buFont typeface="Symbol"/>
              <a:buChar char=""/>
              <a:tabLst>
                <a:tab pos="241300" algn="l"/>
              </a:tabLst>
            </a:pPr>
            <a:r>
              <a:rPr dirty="0" sz="1400" b="1">
                <a:solidFill>
                  <a:srgbClr val="CC9900"/>
                </a:solidFill>
                <a:latin typeface="Times New Roman"/>
                <a:cs typeface="Times New Roman"/>
              </a:rPr>
              <a:t>South</a:t>
            </a:r>
            <a:r>
              <a:rPr dirty="0" sz="1400" spc="-20" b="1">
                <a:solidFill>
                  <a:srgbClr val="CC99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CC9900"/>
                </a:solidFill>
                <a:latin typeface="Times New Roman"/>
                <a:cs typeface="Times New Roman"/>
              </a:rPr>
              <a:t>Harbor</a:t>
            </a:r>
            <a:r>
              <a:rPr dirty="0" sz="1400" spc="-15" b="1">
                <a:solidFill>
                  <a:srgbClr val="CC99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CC9900"/>
                </a:solidFill>
                <a:latin typeface="Times New Roman"/>
                <a:cs typeface="Times New Roman"/>
              </a:rPr>
              <a:t>Marina</a:t>
            </a:r>
            <a:r>
              <a:rPr dirty="0" sz="1400" spc="-10" b="1">
                <a:solidFill>
                  <a:srgbClr val="CC99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CC9900"/>
                </a:solidFill>
                <a:latin typeface="Times New Roman"/>
                <a:cs typeface="Times New Roman"/>
              </a:rPr>
              <a:t>–</a:t>
            </a:r>
            <a:r>
              <a:rPr dirty="0" sz="1400" spc="-25">
                <a:solidFill>
                  <a:srgbClr val="CC99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CC9900"/>
                </a:solidFill>
                <a:latin typeface="Times New Roman"/>
                <a:cs typeface="Times New Roman"/>
              </a:rPr>
              <a:t>116</a:t>
            </a:r>
            <a:r>
              <a:rPr dirty="0" sz="1400" spc="-30">
                <a:solidFill>
                  <a:srgbClr val="CC99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CC9900"/>
                </a:solidFill>
                <a:latin typeface="Times New Roman"/>
                <a:cs typeface="Times New Roman"/>
              </a:rPr>
              <a:t>Oregon</a:t>
            </a:r>
            <a:r>
              <a:rPr dirty="0" sz="1400" spc="-30">
                <a:solidFill>
                  <a:srgbClr val="CC9900"/>
                </a:solidFill>
                <a:latin typeface="Times New Roman"/>
                <a:cs typeface="Times New Roman"/>
              </a:rPr>
              <a:t> </a:t>
            </a:r>
            <a:r>
              <a:rPr dirty="0" sz="1400" spc="-20">
                <a:solidFill>
                  <a:srgbClr val="CC9900"/>
                </a:solidFill>
                <a:latin typeface="Times New Roman"/>
                <a:cs typeface="Times New Roman"/>
              </a:rPr>
              <a:t>Ave, </a:t>
            </a:r>
            <a:r>
              <a:rPr dirty="0" sz="1400">
                <a:solidFill>
                  <a:srgbClr val="CC9900"/>
                </a:solidFill>
                <a:latin typeface="Times New Roman"/>
                <a:cs typeface="Times New Roman"/>
              </a:rPr>
              <a:t>Waretown,</a:t>
            </a:r>
            <a:r>
              <a:rPr dirty="0" sz="1400" spc="-40">
                <a:solidFill>
                  <a:srgbClr val="CC99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CC9900"/>
                </a:solidFill>
                <a:latin typeface="Times New Roman"/>
                <a:cs typeface="Times New Roman"/>
              </a:rPr>
              <a:t>NY</a:t>
            </a:r>
            <a:r>
              <a:rPr dirty="0" sz="1400" spc="-10">
                <a:solidFill>
                  <a:srgbClr val="CC99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CC9900"/>
                </a:solidFill>
                <a:latin typeface="Times New Roman"/>
                <a:cs typeface="Times New Roman"/>
              </a:rPr>
              <a:t>(609)</a:t>
            </a:r>
            <a:r>
              <a:rPr dirty="0" sz="1400" spc="-30">
                <a:solidFill>
                  <a:srgbClr val="CC99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CC9900"/>
                </a:solidFill>
                <a:latin typeface="Times New Roman"/>
                <a:cs typeface="Times New Roman"/>
              </a:rPr>
              <a:t>693-</a:t>
            </a:r>
            <a:r>
              <a:rPr dirty="0" sz="1400" spc="-20">
                <a:solidFill>
                  <a:srgbClr val="CC9900"/>
                </a:solidFill>
                <a:latin typeface="Times New Roman"/>
                <a:cs typeface="Times New Roman"/>
              </a:rPr>
              <a:t>3658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Symbol"/>
              <a:buChar char=""/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 b="1">
                <a:solidFill>
                  <a:srgbClr val="777777"/>
                </a:solidFill>
                <a:latin typeface="Times New Roman"/>
                <a:cs typeface="Times New Roman"/>
              </a:rPr>
              <a:t>Silver</a:t>
            </a:r>
            <a:r>
              <a:rPr dirty="0" sz="1600" spc="-55" b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777777"/>
                </a:solidFill>
                <a:latin typeface="Times New Roman"/>
                <a:cs typeface="Times New Roman"/>
              </a:rPr>
              <a:t>Sponsors</a:t>
            </a:r>
            <a:r>
              <a:rPr dirty="0" sz="1600" spc="-45" b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1600" spc="-10">
                <a:solidFill>
                  <a:srgbClr val="777777"/>
                </a:solidFill>
                <a:latin typeface="Times New Roman"/>
                <a:cs typeface="Times New Roman"/>
              </a:rPr>
              <a:t>($</a:t>
            </a:r>
            <a:r>
              <a:rPr dirty="0" sz="1600" spc="-10" b="1">
                <a:solidFill>
                  <a:srgbClr val="777777"/>
                </a:solidFill>
                <a:latin typeface="Times New Roman"/>
                <a:cs typeface="Times New Roman"/>
              </a:rPr>
              <a:t>500</a:t>
            </a:r>
            <a:r>
              <a:rPr dirty="0" sz="1600" spc="-10">
                <a:solidFill>
                  <a:srgbClr val="777777"/>
                </a:solidFill>
                <a:latin typeface="Times New Roman"/>
                <a:cs typeface="Times New Roman"/>
              </a:rPr>
              <a:t>+)</a:t>
            </a:r>
            <a:endParaRPr sz="1600">
              <a:latin typeface="Times New Roman"/>
              <a:cs typeface="Times New Roman"/>
            </a:endParaRPr>
          </a:p>
          <a:p>
            <a:pPr marL="241300" marR="328295" indent="-170815">
              <a:lnSpc>
                <a:spcPts val="1610"/>
              </a:lnSpc>
              <a:spcBef>
                <a:spcPts val="944"/>
              </a:spcBef>
              <a:buFont typeface="Symbol"/>
              <a:buChar char=""/>
              <a:tabLst>
                <a:tab pos="241300" algn="l"/>
              </a:tabLst>
            </a:pPr>
            <a:r>
              <a:rPr dirty="0" sz="1400" b="1">
                <a:solidFill>
                  <a:srgbClr val="777777"/>
                </a:solidFill>
                <a:latin typeface="Times New Roman"/>
                <a:cs typeface="Times New Roman"/>
              </a:rPr>
              <a:t>Aqua</a:t>
            </a:r>
            <a:r>
              <a:rPr dirty="0" sz="1400" spc="-20" b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777777"/>
                </a:solidFill>
                <a:latin typeface="Times New Roman"/>
                <a:cs typeface="Times New Roman"/>
              </a:rPr>
              <a:t>Traction</a:t>
            </a:r>
            <a:r>
              <a:rPr dirty="0" sz="1400" spc="-25" b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777777"/>
                </a:solidFill>
                <a:latin typeface="Times New Roman"/>
                <a:cs typeface="Times New Roman"/>
              </a:rPr>
              <a:t>of</a:t>
            </a:r>
            <a:r>
              <a:rPr dirty="0" sz="1400" spc="-10" b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777777"/>
                </a:solidFill>
                <a:latin typeface="Times New Roman"/>
                <a:cs typeface="Times New Roman"/>
              </a:rPr>
              <a:t>the</a:t>
            </a:r>
            <a:r>
              <a:rPr dirty="0" sz="1400" spc="-10" b="1">
                <a:solidFill>
                  <a:srgbClr val="777777"/>
                </a:solidFill>
                <a:latin typeface="Times New Roman"/>
                <a:cs typeface="Times New Roman"/>
              </a:rPr>
              <a:t> Mid-</a:t>
            </a:r>
            <a:r>
              <a:rPr dirty="0" sz="1400" b="1">
                <a:solidFill>
                  <a:srgbClr val="777777"/>
                </a:solidFill>
                <a:latin typeface="Times New Roman"/>
                <a:cs typeface="Times New Roman"/>
              </a:rPr>
              <a:t>Atlantic</a:t>
            </a:r>
            <a:r>
              <a:rPr dirty="0" sz="1400" spc="-10" b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1400" spc="-50">
                <a:solidFill>
                  <a:srgbClr val="777777"/>
                </a:solidFill>
                <a:latin typeface="Times New Roman"/>
                <a:cs typeface="Times New Roman"/>
              </a:rPr>
              <a:t>– </a:t>
            </a:r>
            <a:r>
              <a:rPr dirty="0" sz="1400" spc="-10">
                <a:solidFill>
                  <a:srgbClr val="777777"/>
                </a:solidFill>
                <a:latin typeface="Times New Roman"/>
                <a:cs typeface="Times New Roman"/>
                <a:hlinkClick r:id="rId10"/>
              </a:rPr>
              <a:t>www.aquatractionmidatl.com</a:t>
            </a:r>
            <a:endParaRPr sz="1400">
              <a:latin typeface="Times New Roman"/>
              <a:cs typeface="Times New Roman"/>
            </a:endParaRPr>
          </a:p>
          <a:p>
            <a:pPr marL="241300" indent="-170815">
              <a:lnSpc>
                <a:spcPct val="100000"/>
              </a:lnSpc>
              <a:spcBef>
                <a:spcPts val="185"/>
              </a:spcBef>
              <a:buFont typeface="Symbol"/>
              <a:buChar char=""/>
              <a:tabLst>
                <a:tab pos="241300" algn="l"/>
              </a:tabLst>
            </a:pPr>
            <a:r>
              <a:rPr dirty="0" sz="1400" b="1">
                <a:solidFill>
                  <a:srgbClr val="777777"/>
                </a:solidFill>
                <a:latin typeface="Times New Roman"/>
                <a:cs typeface="Times New Roman"/>
              </a:rPr>
              <a:t>Playing</a:t>
            </a:r>
            <a:r>
              <a:rPr dirty="0" sz="1400" spc="-20" b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777777"/>
                </a:solidFill>
                <a:latin typeface="Times New Roman"/>
                <a:cs typeface="Times New Roman"/>
              </a:rPr>
              <a:t>Hooky</a:t>
            </a:r>
            <a:r>
              <a:rPr dirty="0" sz="1400" spc="-20" b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777777"/>
                </a:solidFill>
                <a:latin typeface="Times New Roman"/>
                <a:cs typeface="Times New Roman"/>
              </a:rPr>
              <a:t>–</a:t>
            </a:r>
            <a:r>
              <a:rPr dirty="0" sz="1400" spc="-2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777777"/>
                </a:solidFill>
                <a:latin typeface="Times New Roman"/>
                <a:cs typeface="Times New Roman"/>
                <a:hlinkClick r:id="rId11"/>
              </a:rPr>
              <a:t>www.playinghooky.com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Symbol"/>
              <a:buChar char=""/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 b="1">
                <a:solidFill>
                  <a:srgbClr val="C15B07"/>
                </a:solidFill>
                <a:latin typeface="Times New Roman"/>
                <a:cs typeface="Times New Roman"/>
              </a:rPr>
              <a:t>Bronze</a:t>
            </a:r>
            <a:r>
              <a:rPr dirty="0" sz="1600" spc="-55" b="1">
                <a:solidFill>
                  <a:srgbClr val="C15B07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C15B07"/>
                </a:solidFill>
                <a:latin typeface="Times New Roman"/>
                <a:cs typeface="Times New Roman"/>
              </a:rPr>
              <a:t>Sponsors</a:t>
            </a:r>
            <a:r>
              <a:rPr dirty="0" sz="1600" spc="-40" b="1">
                <a:solidFill>
                  <a:srgbClr val="C15B07"/>
                </a:solidFill>
                <a:latin typeface="Times New Roman"/>
                <a:cs typeface="Times New Roman"/>
              </a:rPr>
              <a:t> </a:t>
            </a:r>
            <a:r>
              <a:rPr dirty="0" sz="1600" spc="-10">
                <a:solidFill>
                  <a:srgbClr val="C15B07"/>
                </a:solidFill>
                <a:latin typeface="Times New Roman"/>
                <a:cs typeface="Times New Roman"/>
              </a:rPr>
              <a:t>($</a:t>
            </a:r>
            <a:r>
              <a:rPr dirty="0" sz="1600" spc="-10" b="1">
                <a:solidFill>
                  <a:srgbClr val="C15B07"/>
                </a:solidFill>
                <a:latin typeface="Times New Roman"/>
                <a:cs typeface="Times New Roman"/>
              </a:rPr>
              <a:t>200</a:t>
            </a:r>
            <a:r>
              <a:rPr dirty="0" sz="1600" spc="-10">
                <a:solidFill>
                  <a:srgbClr val="C15B07"/>
                </a:solidFill>
                <a:latin typeface="Times New Roman"/>
                <a:cs typeface="Times New Roman"/>
              </a:rPr>
              <a:t>+)</a:t>
            </a:r>
            <a:endParaRPr sz="1600">
              <a:latin typeface="Times New Roman"/>
              <a:cs typeface="Times New Roman"/>
            </a:endParaRPr>
          </a:p>
          <a:p>
            <a:pPr marL="241300" marR="859155" indent="-170815">
              <a:lnSpc>
                <a:spcPts val="1610"/>
              </a:lnSpc>
              <a:spcBef>
                <a:spcPts val="960"/>
              </a:spcBef>
              <a:buFont typeface="Symbol"/>
              <a:buChar char=""/>
              <a:tabLst>
                <a:tab pos="241300" algn="l"/>
              </a:tabLst>
            </a:pPr>
            <a:r>
              <a:rPr dirty="0" sz="1400" b="1">
                <a:solidFill>
                  <a:srgbClr val="C15B07"/>
                </a:solidFill>
                <a:latin typeface="Times New Roman"/>
                <a:cs typeface="Times New Roman"/>
              </a:rPr>
              <a:t>Creekside</a:t>
            </a:r>
            <a:r>
              <a:rPr dirty="0" sz="1400" spc="-40" b="1">
                <a:solidFill>
                  <a:srgbClr val="C15B07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C15B07"/>
                </a:solidFill>
                <a:latin typeface="Times New Roman"/>
                <a:cs typeface="Times New Roman"/>
              </a:rPr>
              <a:t>Outfitters</a:t>
            </a:r>
            <a:r>
              <a:rPr dirty="0" sz="1400" spc="-30" b="1">
                <a:solidFill>
                  <a:srgbClr val="C15B07"/>
                </a:solidFill>
                <a:latin typeface="Times New Roman"/>
                <a:cs typeface="Times New Roman"/>
              </a:rPr>
              <a:t> </a:t>
            </a:r>
            <a:r>
              <a:rPr dirty="0" sz="1400" spc="-50">
                <a:solidFill>
                  <a:srgbClr val="C15B07"/>
                </a:solidFill>
                <a:latin typeface="Times New Roman"/>
                <a:cs typeface="Times New Roman"/>
              </a:rPr>
              <a:t>– </a:t>
            </a:r>
            <a:r>
              <a:rPr dirty="0" sz="1400" spc="-10">
                <a:solidFill>
                  <a:srgbClr val="C15B07"/>
                </a:solidFill>
                <a:latin typeface="Times New Roman"/>
                <a:cs typeface="Times New Roman"/>
                <a:hlinkClick r:id="rId12"/>
              </a:rPr>
              <a:t>www.creeksideoutfittersnj.com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189603" y="621284"/>
            <a:ext cx="3271520" cy="202755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83515" marR="966469" indent="-171450">
              <a:lnSpc>
                <a:spcPts val="1610"/>
              </a:lnSpc>
              <a:spcBef>
                <a:spcPts val="215"/>
              </a:spcBef>
              <a:buClr>
                <a:srgbClr val="974705"/>
              </a:buClr>
              <a:buFont typeface="Symbol"/>
              <a:buChar char=""/>
              <a:tabLst>
                <a:tab pos="184150" algn="l"/>
              </a:tabLst>
            </a:pPr>
            <a:r>
              <a:rPr dirty="0" sz="1400" b="1">
                <a:solidFill>
                  <a:srgbClr val="C15B07"/>
                </a:solidFill>
                <a:latin typeface="Times New Roman"/>
                <a:cs typeface="Times New Roman"/>
              </a:rPr>
              <a:t>Imperium</a:t>
            </a:r>
            <a:r>
              <a:rPr dirty="0" sz="1400" spc="-35" b="1">
                <a:solidFill>
                  <a:srgbClr val="C15B07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C15B07"/>
                </a:solidFill>
                <a:latin typeface="Times New Roman"/>
                <a:cs typeface="Times New Roman"/>
              </a:rPr>
              <a:t>Outfitters</a:t>
            </a:r>
            <a:r>
              <a:rPr dirty="0" sz="1400" spc="-20" b="1">
                <a:solidFill>
                  <a:srgbClr val="C15B07"/>
                </a:solidFill>
                <a:latin typeface="Times New Roman"/>
                <a:cs typeface="Times New Roman"/>
              </a:rPr>
              <a:t> </a:t>
            </a:r>
            <a:r>
              <a:rPr dirty="0" sz="1400" spc="-50">
                <a:solidFill>
                  <a:srgbClr val="C15B07"/>
                </a:solidFill>
                <a:latin typeface="Times New Roman"/>
                <a:cs typeface="Times New Roman"/>
              </a:rPr>
              <a:t>– </a:t>
            </a:r>
            <a:r>
              <a:rPr dirty="0" sz="1400" spc="-10">
                <a:solidFill>
                  <a:srgbClr val="C15B07"/>
                </a:solidFill>
                <a:latin typeface="Times New Roman"/>
                <a:cs typeface="Times New Roman"/>
                <a:hlinkClick r:id="rId13"/>
              </a:rPr>
              <a:t>www.imperiumoutfitters.com</a:t>
            </a:r>
            <a:endParaRPr sz="1400">
              <a:latin typeface="Times New Roman"/>
              <a:cs typeface="Times New Roman"/>
            </a:endParaRPr>
          </a:p>
          <a:p>
            <a:pPr marL="183515" marR="111125" indent="-171450">
              <a:lnSpc>
                <a:spcPts val="1610"/>
              </a:lnSpc>
              <a:spcBef>
                <a:spcPts val="295"/>
              </a:spcBef>
              <a:buFont typeface="Symbol"/>
              <a:buChar char=""/>
              <a:tabLst>
                <a:tab pos="184150" algn="l"/>
              </a:tabLst>
            </a:pPr>
            <a:r>
              <a:rPr dirty="0" sz="1400" b="1">
                <a:solidFill>
                  <a:srgbClr val="C15B07"/>
                </a:solidFill>
                <a:latin typeface="Times New Roman"/>
                <a:cs typeface="Times New Roman"/>
              </a:rPr>
              <a:t>Jersey</a:t>
            </a:r>
            <a:r>
              <a:rPr dirty="0" sz="1400" spc="-20" b="1">
                <a:solidFill>
                  <a:srgbClr val="C15B07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C15B07"/>
                </a:solidFill>
                <a:latin typeface="Times New Roman"/>
                <a:cs typeface="Times New Roman"/>
              </a:rPr>
              <a:t>Coast</a:t>
            </a:r>
            <a:r>
              <a:rPr dirty="0" sz="1400" spc="-20" b="1">
                <a:solidFill>
                  <a:srgbClr val="C15B07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C15B07"/>
                </a:solidFill>
                <a:latin typeface="Times New Roman"/>
                <a:cs typeface="Times New Roman"/>
              </a:rPr>
              <a:t>Shark</a:t>
            </a:r>
            <a:r>
              <a:rPr dirty="0" sz="1400" spc="-25" b="1">
                <a:solidFill>
                  <a:srgbClr val="C15B07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C15B07"/>
                </a:solidFill>
                <a:latin typeface="Times New Roman"/>
                <a:cs typeface="Times New Roman"/>
              </a:rPr>
              <a:t>Anglers</a:t>
            </a:r>
            <a:r>
              <a:rPr dirty="0" sz="1400" spc="-15" b="1">
                <a:solidFill>
                  <a:srgbClr val="C15B07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C15B07"/>
                </a:solidFill>
                <a:latin typeface="Times New Roman"/>
                <a:cs typeface="Times New Roman"/>
              </a:rPr>
              <a:t>–</a:t>
            </a:r>
            <a:r>
              <a:rPr dirty="0" sz="1400" spc="-15">
                <a:solidFill>
                  <a:srgbClr val="C15B07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C15B07"/>
                </a:solidFill>
                <a:latin typeface="Times New Roman"/>
                <a:cs typeface="Times New Roman"/>
              </a:rPr>
              <a:t>Brick,</a:t>
            </a:r>
            <a:r>
              <a:rPr dirty="0" sz="1400" spc="-30">
                <a:solidFill>
                  <a:srgbClr val="C15B07"/>
                </a:solidFill>
                <a:latin typeface="Times New Roman"/>
                <a:cs typeface="Times New Roman"/>
              </a:rPr>
              <a:t> </a:t>
            </a:r>
            <a:r>
              <a:rPr dirty="0" sz="1400" spc="-25">
                <a:solidFill>
                  <a:srgbClr val="C15B07"/>
                </a:solidFill>
                <a:latin typeface="Times New Roman"/>
                <a:cs typeface="Times New Roman"/>
              </a:rPr>
              <a:t>NJ </a:t>
            </a:r>
            <a:r>
              <a:rPr dirty="0" sz="1400">
                <a:solidFill>
                  <a:srgbClr val="C15B07"/>
                </a:solidFill>
                <a:latin typeface="Times New Roman"/>
                <a:cs typeface="Times New Roman"/>
              </a:rPr>
              <a:t>(see</a:t>
            </a:r>
            <a:r>
              <a:rPr dirty="0" sz="1400" spc="-15">
                <a:solidFill>
                  <a:srgbClr val="C15B07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C15B07"/>
                </a:solidFill>
                <a:latin typeface="Times New Roman"/>
                <a:cs typeface="Times New Roman"/>
              </a:rPr>
              <a:t>on</a:t>
            </a:r>
            <a:r>
              <a:rPr dirty="0" sz="1400" spc="5">
                <a:solidFill>
                  <a:srgbClr val="C15B07"/>
                </a:solidFill>
                <a:latin typeface="Times New Roman"/>
                <a:cs typeface="Times New Roman"/>
              </a:rPr>
              <a:t> </a:t>
            </a:r>
            <a:r>
              <a:rPr dirty="0" sz="1400" spc="-25">
                <a:solidFill>
                  <a:srgbClr val="C15B07"/>
                </a:solidFill>
                <a:latin typeface="Times New Roman"/>
                <a:cs typeface="Times New Roman"/>
              </a:rPr>
              <a:t>FB)</a:t>
            </a:r>
            <a:endParaRPr sz="1400">
              <a:latin typeface="Times New Roman"/>
              <a:cs typeface="Times New Roman"/>
            </a:endParaRPr>
          </a:p>
          <a:p>
            <a:pPr marL="183515" marR="1085215" indent="-171450">
              <a:lnSpc>
                <a:spcPts val="1610"/>
              </a:lnSpc>
              <a:spcBef>
                <a:spcPts val="300"/>
              </a:spcBef>
              <a:buFont typeface="Symbol"/>
              <a:buChar char=""/>
              <a:tabLst>
                <a:tab pos="184150" algn="l"/>
              </a:tabLst>
            </a:pPr>
            <a:r>
              <a:rPr dirty="0" sz="1400" b="1">
                <a:solidFill>
                  <a:srgbClr val="C15B07"/>
                </a:solidFill>
                <a:latin typeface="Times New Roman"/>
                <a:cs typeface="Times New Roman"/>
              </a:rPr>
              <a:t>Key</a:t>
            </a:r>
            <a:r>
              <a:rPr dirty="0" sz="1400" spc="-20" b="1">
                <a:solidFill>
                  <a:srgbClr val="C15B07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C15B07"/>
                </a:solidFill>
                <a:latin typeface="Times New Roman"/>
                <a:cs typeface="Times New Roman"/>
              </a:rPr>
              <a:t>Harbor</a:t>
            </a:r>
            <a:r>
              <a:rPr dirty="0" sz="1400" spc="-20" b="1">
                <a:solidFill>
                  <a:srgbClr val="C15B07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C15B07"/>
                </a:solidFill>
                <a:latin typeface="Times New Roman"/>
                <a:cs typeface="Times New Roman"/>
              </a:rPr>
              <a:t>Marina</a:t>
            </a:r>
            <a:r>
              <a:rPr dirty="0" sz="1400" spc="-15" b="1">
                <a:solidFill>
                  <a:srgbClr val="C15B07"/>
                </a:solidFill>
                <a:latin typeface="Times New Roman"/>
                <a:cs typeface="Times New Roman"/>
              </a:rPr>
              <a:t> </a:t>
            </a:r>
            <a:r>
              <a:rPr dirty="0" sz="1400" spc="-50">
                <a:solidFill>
                  <a:srgbClr val="C15B07"/>
                </a:solidFill>
                <a:latin typeface="Times New Roman"/>
                <a:cs typeface="Times New Roman"/>
              </a:rPr>
              <a:t>– </a:t>
            </a:r>
            <a:r>
              <a:rPr dirty="0" sz="1400" spc="-10">
                <a:solidFill>
                  <a:srgbClr val="C15B07"/>
                </a:solidFill>
                <a:latin typeface="Times New Roman"/>
                <a:cs typeface="Times New Roman"/>
                <a:hlinkClick r:id="rId14"/>
              </a:rPr>
              <a:t>www.keyharbormarine.com</a:t>
            </a:r>
            <a:endParaRPr sz="1400">
              <a:latin typeface="Times New Roman"/>
              <a:cs typeface="Times New Roman"/>
            </a:endParaRPr>
          </a:p>
          <a:p>
            <a:pPr marL="183515" indent="-171450">
              <a:lnSpc>
                <a:spcPct val="100000"/>
              </a:lnSpc>
              <a:spcBef>
                <a:spcPts val="180"/>
              </a:spcBef>
              <a:buFont typeface="Symbol"/>
              <a:buChar char=""/>
              <a:tabLst>
                <a:tab pos="184150" algn="l"/>
              </a:tabLst>
            </a:pPr>
            <a:r>
              <a:rPr dirty="0" sz="1400" b="1">
                <a:solidFill>
                  <a:srgbClr val="C15B07"/>
                </a:solidFill>
                <a:latin typeface="Times New Roman"/>
                <a:cs typeface="Times New Roman"/>
              </a:rPr>
              <a:t>Tony</a:t>
            </a:r>
            <a:r>
              <a:rPr dirty="0" sz="1400" spc="-20" b="1">
                <a:solidFill>
                  <a:srgbClr val="C15B07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C15B07"/>
                </a:solidFill>
                <a:latin typeface="Times New Roman"/>
                <a:cs typeface="Times New Roman"/>
              </a:rPr>
              <a:t>Maja</a:t>
            </a:r>
            <a:r>
              <a:rPr dirty="0" sz="1400" spc="-5" b="1">
                <a:solidFill>
                  <a:srgbClr val="C15B07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C15B07"/>
                </a:solidFill>
                <a:latin typeface="Times New Roman"/>
                <a:cs typeface="Times New Roman"/>
              </a:rPr>
              <a:t>–</a:t>
            </a:r>
            <a:r>
              <a:rPr dirty="0" sz="1400" spc="-15">
                <a:solidFill>
                  <a:srgbClr val="C15B07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C15B07"/>
                </a:solidFill>
                <a:latin typeface="Times New Roman"/>
                <a:cs typeface="Times New Roman"/>
                <a:hlinkClick r:id="rId15"/>
              </a:rPr>
              <a:t>www.tonymajaproducts.com</a:t>
            </a:r>
            <a:endParaRPr sz="1400">
              <a:latin typeface="Times New Roman"/>
              <a:cs typeface="Times New Roman"/>
            </a:endParaRPr>
          </a:p>
          <a:p>
            <a:pPr marL="183515" marR="1113790" indent="-171450">
              <a:lnSpc>
                <a:spcPts val="1610"/>
              </a:lnSpc>
              <a:spcBef>
                <a:spcPts val="355"/>
              </a:spcBef>
              <a:buFont typeface="Symbol"/>
              <a:buChar char=""/>
              <a:tabLst>
                <a:tab pos="184150" algn="l"/>
              </a:tabLst>
            </a:pPr>
            <a:r>
              <a:rPr dirty="0" sz="1400" b="1">
                <a:solidFill>
                  <a:srgbClr val="C15B07"/>
                </a:solidFill>
                <a:latin typeface="Times New Roman"/>
                <a:cs typeface="Times New Roman"/>
              </a:rPr>
              <a:t>Viking</a:t>
            </a:r>
            <a:r>
              <a:rPr dirty="0" sz="1400" spc="-25" b="1">
                <a:solidFill>
                  <a:srgbClr val="C15B07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C15B07"/>
                </a:solidFill>
                <a:latin typeface="Times New Roman"/>
                <a:cs typeface="Times New Roman"/>
              </a:rPr>
              <a:t>Eyewear</a:t>
            </a:r>
            <a:r>
              <a:rPr dirty="0" sz="1400" spc="-25" b="1">
                <a:solidFill>
                  <a:srgbClr val="C15B07"/>
                </a:solidFill>
                <a:latin typeface="Times New Roman"/>
                <a:cs typeface="Times New Roman"/>
              </a:rPr>
              <a:t> </a:t>
            </a:r>
            <a:r>
              <a:rPr dirty="0" sz="1400" spc="-50">
                <a:solidFill>
                  <a:srgbClr val="C15B07"/>
                </a:solidFill>
                <a:latin typeface="Times New Roman"/>
                <a:cs typeface="Times New Roman"/>
              </a:rPr>
              <a:t>– </a:t>
            </a:r>
            <a:r>
              <a:rPr dirty="0" sz="1400" spc="-10">
                <a:solidFill>
                  <a:srgbClr val="C15B07"/>
                </a:solidFill>
                <a:latin typeface="Times New Roman"/>
                <a:cs typeface="Times New Roman"/>
                <a:hlinkClick r:id="rId16"/>
              </a:rPr>
              <a:t>vikingeyewear@gmail.com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28575" rIns="0" bIns="0" rtlCol="0" vert="horz">
            <a:spAutoFit/>
          </a:bodyPr>
          <a:lstStyle/>
          <a:p>
            <a:pPr marL="12700" marR="190500">
              <a:lnSpc>
                <a:spcPts val="1839"/>
              </a:lnSpc>
              <a:spcBef>
                <a:spcPts val="225"/>
              </a:spcBef>
            </a:pPr>
            <a:r>
              <a:rPr dirty="0"/>
              <a:t>Raffle,</a:t>
            </a:r>
            <a:r>
              <a:rPr dirty="0" spc="-40"/>
              <a:t> </a:t>
            </a:r>
            <a:r>
              <a:rPr dirty="0"/>
              <a:t>Door</a:t>
            </a:r>
            <a:r>
              <a:rPr dirty="0" spc="-40"/>
              <a:t> </a:t>
            </a:r>
            <a:r>
              <a:rPr dirty="0"/>
              <a:t>Prize</a:t>
            </a:r>
            <a:r>
              <a:rPr dirty="0" spc="-40"/>
              <a:t> </a:t>
            </a:r>
            <a:r>
              <a:rPr dirty="0"/>
              <a:t>and</a:t>
            </a:r>
            <a:r>
              <a:rPr dirty="0" spc="-25"/>
              <a:t> </a:t>
            </a:r>
            <a:r>
              <a:rPr dirty="0"/>
              <a:t>Gift</a:t>
            </a:r>
            <a:r>
              <a:rPr dirty="0" spc="-35"/>
              <a:t> </a:t>
            </a:r>
            <a:r>
              <a:rPr dirty="0" spc="-10"/>
              <a:t>Auction Sponsors</a:t>
            </a:r>
          </a:p>
          <a:p>
            <a:pPr marL="305435" marR="738505" indent="-173990">
              <a:lnSpc>
                <a:spcPts val="1610"/>
              </a:lnSpc>
              <a:spcBef>
                <a:spcPts val="894"/>
              </a:spcBef>
              <a:buFont typeface="Symbol"/>
              <a:buChar char=""/>
              <a:tabLst>
                <a:tab pos="299720" algn="l"/>
              </a:tabLst>
            </a:pPr>
            <a:r>
              <a:rPr dirty="0" sz="1400"/>
              <a:t>Atlantic</a:t>
            </a:r>
            <a:r>
              <a:rPr dirty="0" sz="1400" spc="-25"/>
              <a:t> </a:t>
            </a:r>
            <a:r>
              <a:rPr dirty="0" sz="1400"/>
              <a:t>B&amp;T</a:t>
            </a:r>
            <a:r>
              <a:rPr dirty="0" sz="1400" spc="-25"/>
              <a:t> </a:t>
            </a:r>
            <a:r>
              <a:rPr dirty="0" sz="1400" spc="-50" b="0">
                <a:latin typeface="Times New Roman"/>
                <a:cs typeface="Times New Roman"/>
              </a:rPr>
              <a:t>– </a:t>
            </a:r>
            <a:r>
              <a:rPr dirty="0" sz="1400" spc="-10" b="0">
                <a:latin typeface="Times New Roman"/>
                <a:cs typeface="Times New Roman"/>
                <a:hlinkClick r:id="rId17"/>
              </a:rPr>
              <a:t>www.atlanticbaitandtackle.com</a:t>
            </a:r>
            <a:endParaRPr sz="1400">
              <a:latin typeface="Times New Roman"/>
              <a:cs typeface="Times New Roman"/>
            </a:endParaRPr>
          </a:p>
          <a:p>
            <a:pPr marL="305435" marR="110489" indent="-173990">
              <a:lnSpc>
                <a:spcPts val="1610"/>
              </a:lnSpc>
              <a:spcBef>
                <a:spcPts val="305"/>
              </a:spcBef>
              <a:buFont typeface="Symbol"/>
              <a:buChar char=""/>
              <a:tabLst>
                <a:tab pos="299720" algn="l"/>
              </a:tabLst>
            </a:pPr>
            <a:r>
              <a:rPr dirty="0" sz="1400"/>
              <a:t>Avon</a:t>
            </a:r>
            <a:r>
              <a:rPr dirty="0" sz="1400" spc="-40"/>
              <a:t> </a:t>
            </a:r>
            <a:r>
              <a:rPr dirty="0" sz="1400"/>
              <a:t>Products</a:t>
            </a:r>
            <a:r>
              <a:rPr dirty="0" sz="1400" spc="-10"/>
              <a:t> </a:t>
            </a:r>
            <a:r>
              <a:rPr dirty="0" sz="1400" b="0">
                <a:latin typeface="Times New Roman"/>
                <a:cs typeface="Times New Roman"/>
              </a:rPr>
              <a:t>–</a:t>
            </a:r>
            <a:r>
              <a:rPr dirty="0" sz="1400" spc="-20" b="0">
                <a:latin typeface="Times New Roman"/>
                <a:cs typeface="Times New Roman"/>
              </a:rPr>
              <a:t> </a:t>
            </a:r>
            <a:r>
              <a:rPr dirty="0" sz="1400" b="0">
                <a:latin typeface="Times New Roman"/>
                <a:cs typeface="Times New Roman"/>
              </a:rPr>
              <a:t>Carol</a:t>
            </a:r>
            <a:r>
              <a:rPr dirty="0" sz="1400" spc="-15" b="0">
                <a:latin typeface="Times New Roman"/>
                <a:cs typeface="Times New Roman"/>
              </a:rPr>
              <a:t> </a:t>
            </a:r>
            <a:r>
              <a:rPr dirty="0" sz="1400" b="0">
                <a:latin typeface="Times New Roman"/>
                <a:cs typeface="Times New Roman"/>
              </a:rPr>
              <a:t>Ridgeway,</a:t>
            </a:r>
            <a:r>
              <a:rPr dirty="0" sz="1400" spc="-25" b="0">
                <a:latin typeface="Times New Roman"/>
                <a:cs typeface="Times New Roman"/>
              </a:rPr>
              <a:t> </a:t>
            </a:r>
            <a:r>
              <a:rPr dirty="0" sz="1400" spc="-20" b="0">
                <a:latin typeface="Times New Roman"/>
                <a:cs typeface="Times New Roman"/>
              </a:rPr>
              <a:t>609- </a:t>
            </a:r>
            <a:r>
              <a:rPr dirty="0" sz="1400" spc="-10" b="0">
                <a:latin typeface="Times New Roman"/>
                <a:cs typeface="Times New Roman"/>
              </a:rPr>
              <a:t>607-</a:t>
            </a:r>
            <a:r>
              <a:rPr dirty="0" sz="1400" spc="-20" b="0">
                <a:latin typeface="Times New Roman"/>
                <a:cs typeface="Times New Roman"/>
              </a:rPr>
              <a:t>9702</a:t>
            </a:r>
            <a:endParaRPr sz="1400">
              <a:latin typeface="Times New Roman"/>
              <a:cs typeface="Times New Roman"/>
            </a:endParaRPr>
          </a:p>
          <a:p>
            <a:pPr marL="299085" indent="-168275">
              <a:lnSpc>
                <a:spcPct val="100000"/>
              </a:lnSpc>
              <a:spcBef>
                <a:spcPts val="185"/>
              </a:spcBef>
              <a:buFont typeface="Symbol"/>
              <a:buChar char=""/>
              <a:tabLst>
                <a:tab pos="299720" algn="l"/>
              </a:tabLst>
            </a:pPr>
            <a:r>
              <a:rPr dirty="0" sz="1400"/>
              <a:t>Bait</a:t>
            </a:r>
            <a:r>
              <a:rPr dirty="0" sz="1400" spc="-15"/>
              <a:t> </a:t>
            </a:r>
            <a:r>
              <a:rPr dirty="0" sz="1400"/>
              <a:t>Mule</a:t>
            </a:r>
            <a:r>
              <a:rPr dirty="0" sz="1400" spc="-10"/>
              <a:t> </a:t>
            </a:r>
            <a:r>
              <a:rPr dirty="0" sz="1400"/>
              <a:t>Gulp</a:t>
            </a:r>
            <a:r>
              <a:rPr dirty="0" sz="1400" spc="-30"/>
              <a:t> </a:t>
            </a:r>
            <a:r>
              <a:rPr dirty="0" sz="1400"/>
              <a:t>Containers</a:t>
            </a:r>
            <a:r>
              <a:rPr dirty="0" sz="1400" spc="5"/>
              <a:t> </a:t>
            </a:r>
            <a:r>
              <a:rPr dirty="0" sz="1400" b="0">
                <a:latin typeface="Times New Roman"/>
                <a:cs typeface="Times New Roman"/>
              </a:rPr>
              <a:t>–</a:t>
            </a:r>
            <a:r>
              <a:rPr dirty="0" sz="1400" spc="-15" b="0">
                <a:latin typeface="Times New Roman"/>
                <a:cs typeface="Times New Roman"/>
              </a:rPr>
              <a:t> </a:t>
            </a:r>
            <a:r>
              <a:rPr dirty="0" sz="1400" b="0">
                <a:latin typeface="Times New Roman"/>
                <a:cs typeface="Times New Roman"/>
              </a:rPr>
              <a:t>See</a:t>
            </a:r>
            <a:r>
              <a:rPr dirty="0" sz="1400" spc="-25" b="0">
                <a:latin typeface="Times New Roman"/>
                <a:cs typeface="Times New Roman"/>
              </a:rPr>
              <a:t> </a:t>
            </a:r>
            <a:r>
              <a:rPr dirty="0" sz="1400" b="0">
                <a:latin typeface="Times New Roman"/>
                <a:cs typeface="Times New Roman"/>
              </a:rPr>
              <a:t>on</a:t>
            </a:r>
            <a:r>
              <a:rPr dirty="0" sz="1400" spc="-5" b="0">
                <a:latin typeface="Times New Roman"/>
                <a:cs typeface="Times New Roman"/>
              </a:rPr>
              <a:t> </a:t>
            </a:r>
            <a:r>
              <a:rPr dirty="0" sz="1400" spc="-25" b="0">
                <a:latin typeface="Times New Roman"/>
                <a:cs typeface="Times New Roman"/>
              </a:rPr>
              <a:t>FB</a:t>
            </a:r>
            <a:endParaRPr sz="1400">
              <a:latin typeface="Times New Roman"/>
              <a:cs typeface="Times New Roman"/>
            </a:endParaRPr>
          </a:p>
          <a:p>
            <a:pPr marL="305435" marR="1034415" indent="-173990">
              <a:lnSpc>
                <a:spcPts val="1610"/>
              </a:lnSpc>
              <a:spcBef>
                <a:spcPts val="345"/>
              </a:spcBef>
              <a:buFont typeface="Symbol"/>
              <a:buChar char=""/>
              <a:tabLst>
                <a:tab pos="299720" algn="l"/>
              </a:tabLst>
            </a:pPr>
            <a:r>
              <a:rPr dirty="0" sz="1400"/>
              <a:t>Battery</a:t>
            </a:r>
            <a:r>
              <a:rPr dirty="0" sz="1400" spc="-15"/>
              <a:t> </a:t>
            </a:r>
            <a:r>
              <a:rPr dirty="0" sz="1400"/>
              <a:t>Square</a:t>
            </a:r>
            <a:r>
              <a:rPr dirty="0" sz="1400" spc="-20"/>
              <a:t> </a:t>
            </a:r>
            <a:r>
              <a:rPr dirty="0" sz="1400" spc="-50" b="0">
                <a:latin typeface="Times New Roman"/>
                <a:cs typeface="Times New Roman"/>
              </a:rPr>
              <a:t>– </a:t>
            </a:r>
            <a:r>
              <a:rPr dirty="0" sz="1400" spc="-10" b="0">
                <a:latin typeface="Times New Roman"/>
                <a:cs typeface="Times New Roman"/>
                <a:hlinkClick r:id="rId18"/>
              </a:rPr>
              <a:t>www.thebatterysquare.com</a:t>
            </a:r>
            <a:endParaRPr sz="1400">
              <a:latin typeface="Times New Roman"/>
              <a:cs typeface="Times New Roman"/>
            </a:endParaRPr>
          </a:p>
          <a:p>
            <a:pPr marL="305435" marR="730250" indent="-173990">
              <a:lnSpc>
                <a:spcPts val="1610"/>
              </a:lnSpc>
              <a:spcBef>
                <a:spcPts val="305"/>
              </a:spcBef>
              <a:buFont typeface="Symbol"/>
              <a:buChar char=""/>
              <a:tabLst>
                <a:tab pos="299720" algn="l"/>
              </a:tabLst>
            </a:pPr>
            <a:r>
              <a:rPr dirty="0" sz="1400"/>
              <a:t>Beach</a:t>
            </a:r>
            <a:r>
              <a:rPr dirty="0" sz="1400" spc="-20"/>
              <a:t> </a:t>
            </a:r>
            <a:r>
              <a:rPr dirty="0" sz="1400"/>
              <a:t>Haven</a:t>
            </a:r>
            <a:r>
              <a:rPr dirty="0" sz="1400" spc="-35"/>
              <a:t> </a:t>
            </a:r>
            <a:r>
              <a:rPr dirty="0" sz="1400"/>
              <a:t>Charter</a:t>
            </a:r>
            <a:r>
              <a:rPr dirty="0" sz="1400" spc="-15"/>
              <a:t> </a:t>
            </a:r>
            <a:r>
              <a:rPr dirty="0" sz="1400" spc="-10"/>
              <a:t>Fishing </a:t>
            </a:r>
            <a:r>
              <a:rPr dirty="0" sz="1400"/>
              <a:t>Association</a:t>
            </a:r>
            <a:r>
              <a:rPr dirty="0" sz="1400" spc="-30"/>
              <a:t> </a:t>
            </a:r>
            <a:r>
              <a:rPr dirty="0" sz="1400" b="0">
                <a:latin typeface="Times New Roman"/>
                <a:cs typeface="Times New Roman"/>
              </a:rPr>
              <a:t>–</a:t>
            </a:r>
            <a:r>
              <a:rPr dirty="0" sz="1400" spc="-35" b="0">
                <a:latin typeface="Times New Roman"/>
                <a:cs typeface="Times New Roman"/>
              </a:rPr>
              <a:t> </a:t>
            </a:r>
            <a:r>
              <a:rPr dirty="0" sz="1400" spc="-10" b="0">
                <a:latin typeface="Times New Roman"/>
                <a:cs typeface="Times New Roman"/>
                <a:hlinkClick r:id="rId19"/>
              </a:rPr>
              <a:t>www.bhcfa.net</a:t>
            </a:r>
            <a:endParaRPr sz="1400">
              <a:latin typeface="Times New Roman"/>
              <a:cs typeface="Times New Roman"/>
            </a:endParaRPr>
          </a:p>
          <a:p>
            <a:pPr marL="305435" marR="128905" indent="-173990">
              <a:lnSpc>
                <a:spcPts val="1610"/>
              </a:lnSpc>
              <a:spcBef>
                <a:spcPts val="295"/>
              </a:spcBef>
              <a:buFont typeface="Symbol"/>
              <a:buChar char=""/>
              <a:tabLst>
                <a:tab pos="299720" algn="l"/>
              </a:tabLst>
            </a:pPr>
            <a:r>
              <a:rPr dirty="0" sz="1400"/>
              <a:t>Betty</a:t>
            </a:r>
            <a:r>
              <a:rPr dirty="0" sz="1400" spc="-5"/>
              <a:t> </a:t>
            </a:r>
            <a:r>
              <a:rPr dirty="0" sz="1400"/>
              <a:t>and</a:t>
            </a:r>
            <a:r>
              <a:rPr dirty="0" sz="1400" spc="-15"/>
              <a:t> </a:t>
            </a:r>
            <a:r>
              <a:rPr dirty="0" sz="1400"/>
              <a:t>Nick’s</a:t>
            </a:r>
            <a:r>
              <a:rPr dirty="0" sz="1400" spc="10"/>
              <a:t> </a:t>
            </a:r>
            <a:r>
              <a:rPr dirty="0" sz="1400"/>
              <a:t>B&amp;T </a:t>
            </a:r>
            <a:r>
              <a:rPr dirty="0" sz="1400" b="0">
                <a:latin typeface="Times New Roman"/>
                <a:cs typeface="Times New Roman"/>
              </a:rPr>
              <a:t>–</a:t>
            </a:r>
            <a:r>
              <a:rPr dirty="0" sz="1400" spc="-5" b="0">
                <a:latin typeface="Times New Roman"/>
                <a:cs typeface="Times New Roman"/>
              </a:rPr>
              <a:t> </a:t>
            </a:r>
            <a:r>
              <a:rPr dirty="0" sz="1400" spc="-10" b="0">
                <a:latin typeface="Times New Roman"/>
                <a:cs typeface="Times New Roman"/>
              </a:rPr>
              <a:t>www.betty-</a:t>
            </a:r>
            <a:r>
              <a:rPr dirty="0" sz="1400" spc="-25" b="0">
                <a:latin typeface="Times New Roman"/>
                <a:cs typeface="Times New Roman"/>
              </a:rPr>
              <a:t>n- </a:t>
            </a:r>
            <a:r>
              <a:rPr dirty="0" sz="1400" spc="-10" b="0">
                <a:latin typeface="Times New Roman"/>
                <a:cs typeface="Times New Roman"/>
              </a:rPr>
              <a:t>nicks.com</a:t>
            </a:r>
            <a:endParaRPr sz="1400">
              <a:latin typeface="Times New Roman"/>
              <a:cs typeface="Times New Roman"/>
            </a:endParaRPr>
          </a:p>
          <a:p>
            <a:pPr marL="305435" marR="402590" indent="-173990">
              <a:lnSpc>
                <a:spcPts val="1610"/>
              </a:lnSpc>
              <a:spcBef>
                <a:spcPts val="295"/>
              </a:spcBef>
              <a:buFont typeface="Symbol"/>
              <a:buChar char=""/>
              <a:tabLst>
                <a:tab pos="299720" algn="l"/>
              </a:tabLst>
            </a:pPr>
            <a:r>
              <a:rPr dirty="0" sz="1400"/>
              <a:t>Bob</a:t>
            </a:r>
            <a:r>
              <a:rPr dirty="0" sz="1400" spc="-25"/>
              <a:t> </a:t>
            </a:r>
            <a:r>
              <a:rPr dirty="0" sz="1400"/>
              <a:t>Campi</a:t>
            </a:r>
            <a:r>
              <a:rPr dirty="0" sz="1400" spc="-5"/>
              <a:t> </a:t>
            </a:r>
            <a:r>
              <a:rPr dirty="0" sz="1400"/>
              <a:t>Plugs</a:t>
            </a:r>
            <a:r>
              <a:rPr dirty="0" sz="1400" spc="-10"/>
              <a:t> </a:t>
            </a:r>
            <a:r>
              <a:rPr dirty="0" sz="1400" b="0">
                <a:latin typeface="Times New Roman"/>
                <a:cs typeface="Times New Roman"/>
              </a:rPr>
              <a:t>–</a:t>
            </a:r>
            <a:r>
              <a:rPr dirty="0" sz="1400" spc="-20" b="0">
                <a:latin typeface="Times New Roman"/>
                <a:cs typeface="Times New Roman"/>
              </a:rPr>
              <a:t> </a:t>
            </a:r>
            <a:r>
              <a:rPr dirty="0" sz="1400" b="0">
                <a:latin typeface="Times New Roman"/>
                <a:cs typeface="Times New Roman"/>
              </a:rPr>
              <a:t>see</a:t>
            </a:r>
            <a:r>
              <a:rPr dirty="0" sz="1400" spc="-10" b="0">
                <a:latin typeface="Times New Roman"/>
                <a:cs typeface="Times New Roman"/>
              </a:rPr>
              <a:t> </a:t>
            </a:r>
            <a:r>
              <a:rPr dirty="0" sz="1400" b="0">
                <a:latin typeface="Times New Roman"/>
                <a:cs typeface="Times New Roman"/>
              </a:rPr>
              <a:t>at</a:t>
            </a:r>
            <a:r>
              <a:rPr dirty="0" sz="1400" spc="-5" b="0">
                <a:latin typeface="Times New Roman"/>
                <a:cs typeface="Times New Roman"/>
              </a:rPr>
              <a:t> </a:t>
            </a:r>
            <a:r>
              <a:rPr dirty="0" sz="1400" b="0">
                <a:latin typeface="Times New Roman"/>
                <a:cs typeface="Times New Roman"/>
              </a:rPr>
              <a:t>BSC</a:t>
            </a:r>
            <a:r>
              <a:rPr dirty="0" sz="1400" spc="-10" b="0">
                <a:latin typeface="Times New Roman"/>
                <a:cs typeface="Times New Roman"/>
              </a:rPr>
              <a:t> </a:t>
            </a:r>
            <a:r>
              <a:rPr dirty="0" sz="1400" spc="-20" b="0">
                <a:latin typeface="Times New Roman"/>
                <a:cs typeface="Times New Roman"/>
              </a:rPr>
              <a:t>flea </a:t>
            </a:r>
            <a:r>
              <a:rPr dirty="0" sz="1400" spc="-10" b="0">
                <a:latin typeface="Times New Roman"/>
                <a:cs typeface="Times New Roman"/>
              </a:rPr>
              <a:t>market</a:t>
            </a:r>
            <a:endParaRPr sz="1400">
              <a:latin typeface="Times New Roman"/>
              <a:cs typeface="Times New Roman"/>
            </a:endParaRPr>
          </a:p>
          <a:p>
            <a:pPr marL="305435" marR="1122680" indent="-173990">
              <a:lnSpc>
                <a:spcPts val="1610"/>
              </a:lnSpc>
              <a:spcBef>
                <a:spcPts val="315"/>
              </a:spcBef>
              <a:buFont typeface="Symbol"/>
              <a:buChar char=""/>
              <a:tabLst>
                <a:tab pos="299720" algn="l"/>
              </a:tabLst>
            </a:pPr>
            <a:r>
              <a:rPr dirty="0" sz="1400"/>
              <a:t>Bob’s</a:t>
            </a:r>
            <a:r>
              <a:rPr dirty="0" sz="1400" spc="-15"/>
              <a:t> </a:t>
            </a:r>
            <a:r>
              <a:rPr dirty="0" sz="1400"/>
              <a:t>Bay</a:t>
            </a:r>
            <a:r>
              <a:rPr dirty="0" sz="1400" spc="-30"/>
              <a:t> </a:t>
            </a:r>
            <a:r>
              <a:rPr dirty="0" sz="1400"/>
              <a:t>Marina</a:t>
            </a:r>
            <a:r>
              <a:rPr dirty="0" sz="1400" spc="-5"/>
              <a:t> </a:t>
            </a:r>
            <a:r>
              <a:rPr dirty="0" sz="1400" spc="-50" b="0">
                <a:latin typeface="Times New Roman"/>
                <a:cs typeface="Times New Roman"/>
              </a:rPr>
              <a:t>– </a:t>
            </a:r>
            <a:r>
              <a:rPr dirty="0" sz="1400" spc="-10" b="0">
                <a:latin typeface="Times New Roman"/>
                <a:cs typeface="Times New Roman"/>
                <a:hlinkClick r:id="rId20"/>
              </a:rPr>
              <a:t>www.bobsbaymarina.com</a:t>
            </a:r>
            <a:endParaRPr sz="1400">
              <a:latin typeface="Times New Roman"/>
              <a:cs typeface="Times New Roman"/>
            </a:endParaRPr>
          </a:p>
          <a:p>
            <a:pPr marL="305435" marR="130810" indent="-173990">
              <a:lnSpc>
                <a:spcPts val="1610"/>
              </a:lnSpc>
              <a:spcBef>
                <a:spcPts val="295"/>
              </a:spcBef>
              <a:buFont typeface="Symbol"/>
              <a:buChar char=""/>
              <a:tabLst>
                <a:tab pos="299720" algn="l"/>
              </a:tabLst>
            </a:pPr>
            <a:r>
              <a:rPr dirty="0" sz="1400"/>
              <a:t>Bob’s</a:t>
            </a:r>
            <a:r>
              <a:rPr dirty="0" sz="1400" spc="-10"/>
              <a:t> </a:t>
            </a:r>
            <a:r>
              <a:rPr dirty="0" sz="1400"/>
              <a:t>Square</a:t>
            </a:r>
            <a:r>
              <a:rPr dirty="0" sz="1400" spc="-30"/>
              <a:t> </a:t>
            </a:r>
            <a:r>
              <a:rPr dirty="0" sz="1400"/>
              <a:t>Deal</a:t>
            </a:r>
            <a:r>
              <a:rPr dirty="0" sz="1400" spc="-20"/>
              <a:t> </a:t>
            </a:r>
            <a:r>
              <a:rPr dirty="0" sz="1400"/>
              <a:t>Hardware</a:t>
            </a:r>
            <a:r>
              <a:rPr dirty="0" sz="1400" spc="-15"/>
              <a:t> </a:t>
            </a:r>
            <a:r>
              <a:rPr dirty="0" sz="1400" b="0">
                <a:latin typeface="Times New Roman"/>
                <a:cs typeface="Times New Roman"/>
              </a:rPr>
              <a:t>–</a:t>
            </a:r>
            <a:r>
              <a:rPr dirty="0" sz="1400" spc="-10" b="0">
                <a:latin typeface="Times New Roman"/>
                <a:cs typeface="Times New Roman"/>
              </a:rPr>
              <a:t> </a:t>
            </a:r>
            <a:r>
              <a:rPr dirty="0" sz="1400" b="0">
                <a:latin typeface="Times New Roman"/>
                <a:cs typeface="Times New Roman"/>
              </a:rPr>
              <a:t>see</a:t>
            </a:r>
            <a:r>
              <a:rPr dirty="0" sz="1400" spc="-25" b="0">
                <a:latin typeface="Times New Roman"/>
                <a:cs typeface="Times New Roman"/>
              </a:rPr>
              <a:t> on FB</a:t>
            </a:r>
            <a:endParaRPr sz="1400">
              <a:latin typeface="Times New Roman"/>
              <a:cs typeface="Times New Roman"/>
            </a:endParaRPr>
          </a:p>
          <a:p>
            <a:pPr marL="299085" indent="-168275">
              <a:lnSpc>
                <a:spcPct val="100000"/>
              </a:lnSpc>
              <a:spcBef>
                <a:spcPts val="185"/>
              </a:spcBef>
              <a:buFont typeface="Symbol"/>
              <a:buChar char=""/>
              <a:tabLst>
                <a:tab pos="299720" algn="l"/>
              </a:tabLst>
            </a:pPr>
            <a:r>
              <a:rPr dirty="0" sz="1400"/>
              <a:t>Captain</a:t>
            </a:r>
            <a:r>
              <a:rPr dirty="0" sz="1400" spc="-20"/>
              <a:t> </a:t>
            </a:r>
            <a:r>
              <a:rPr dirty="0" sz="1400"/>
              <a:t>Bill’s</a:t>
            </a:r>
            <a:r>
              <a:rPr dirty="0" sz="1400" spc="-15"/>
              <a:t> </a:t>
            </a:r>
            <a:r>
              <a:rPr dirty="0" sz="1400"/>
              <a:t>Landing</a:t>
            </a:r>
            <a:r>
              <a:rPr dirty="0" sz="1400" spc="-5"/>
              <a:t> </a:t>
            </a:r>
            <a:r>
              <a:rPr dirty="0" sz="1400" b="0">
                <a:latin typeface="Times New Roman"/>
                <a:cs typeface="Times New Roman"/>
              </a:rPr>
              <a:t>–</a:t>
            </a:r>
            <a:r>
              <a:rPr dirty="0" sz="1400" spc="-30" b="0">
                <a:latin typeface="Times New Roman"/>
                <a:cs typeface="Times New Roman"/>
              </a:rPr>
              <a:t> </a:t>
            </a:r>
            <a:r>
              <a:rPr dirty="0" sz="1400" b="0">
                <a:latin typeface="Times New Roman"/>
                <a:cs typeface="Times New Roman"/>
              </a:rPr>
              <a:t>see</a:t>
            </a:r>
            <a:r>
              <a:rPr dirty="0" sz="1400" spc="-30" b="0">
                <a:latin typeface="Times New Roman"/>
                <a:cs typeface="Times New Roman"/>
              </a:rPr>
              <a:t> </a:t>
            </a:r>
            <a:r>
              <a:rPr dirty="0" sz="1400" b="0">
                <a:latin typeface="Times New Roman"/>
                <a:cs typeface="Times New Roman"/>
              </a:rPr>
              <a:t>on</a:t>
            </a:r>
            <a:r>
              <a:rPr dirty="0" sz="1400" spc="-10" b="0">
                <a:latin typeface="Times New Roman"/>
                <a:cs typeface="Times New Roman"/>
              </a:rPr>
              <a:t> </a:t>
            </a:r>
            <a:r>
              <a:rPr dirty="0" sz="1400" spc="-25" b="0">
                <a:latin typeface="Times New Roman"/>
                <a:cs typeface="Times New Roman"/>
              </a:rPr>
              <a:t>FB</a:t>
            </a:r>
            <a:endParaRPr sz="1400">
              <a:latin typeface="Times New Roman"/>
              <a:cs typeface="Times New Roman"/>
            </a:endParaRPr>
          </a:p>
          <a:p>
            <a:pPr marL="305435" indent="-174625">
              <a:lnSpc>
                <a:spcPct val="100000"/>
              </a:lnSpc>
              <a:spcBef>
                <a:spcPts val="225"/>
              </a:spcBef>
              <a:buFont typeface="Symbol"/>
              <a:buChar char=""/>
              <a:tabLst>
                <a:tab pos="306070" algn="l"/>
              </a:tabLst>
            </a:pPr>
            <a:r>
              <a:rPr dirty="0" sz="1400"/>
              <a:t>Captain’s</a:t>
            </a:r>
            <a:r>
              <a:rPr dirty="0" sz="1400" spc="-20"/>
              <a:t> </a:t>
            </a:r>
            <a:r>
              <a:rPr dirty="0" sz="1400"/>
              <a:t>Inn</a:t>
            </a:r>
            <a:r>
              <a:rPr dirty="0" sz="1400" spc="-25"/>
              <a:t> </a:t>
            </a:r>
            <a:r>
              <a:rPr dirty="0" sz="1400" b="0">
                <a:latin typeface="Times New Roman"/>
                <a:cs typeface="Times New Roman"/>
              </a:rPr>
              <a:t>–</a:t>
            </a:r>
            <a:r>
              <a:rPr dirty="0" sz="1400" spc="-20" b="0">
                <a:latin typeface="Times New Roman"/>
                <a:cs typeface="Times New Roman"/>
              </a:rPr>
              <a:t> </a:t>
            </a:r>
            <a:r>
              <a:rPr dirty="0" sz="1400" spc="-10" b="0">
                <a:latin typeface="Times New Roman"/>
                <a:cs typeface="Times New Roman"/>
                <a:hlinkClick r:id="rId21"/>
              </a:rPr>
              <a:t>www.captainsinnnj.com</a:t>
            </a:r>
            <a:endParaRPr sz="1400">
              <a:latin typeface="Times New Roman"/>
              <a:cs typeface="Times New Roman"/>
            </a:endParaRPr>
          </a:p>
          <a:p>
            <a:pPr marL="305435" marR="350520" indent="-173990">
              <a:lnSpc>
                <a:spcPts val="1610"/>
              </a:lnSpc>
              <a:spcBef>
                <a:spcPts val="355"/>
              </a:spcBef>
              <a:buFont typeface="Symbol"/>
              <a:buChar char=""/>
              <a:tabLst>
                <a:tab pos="306070" algn="l"/>
              </a:tabLst>
            </a:pPr>
            <a:r>
              <a:rPr dirty="0" sz="1400"/>
              <a:t>Captain</a:t>
            </a:r>
            <a:r>
              <a:rPr dirty="0" sz="1400" spc="-25"/>
              <a:t> </a:t>
            </a:r>
            <a:r>
              <a:rPr dirty="0" sz="1400"/>
              <a:t>Crum</a:t>
            </a:r>
            <a:r>
              <a:rPr dirty="0" sz="1400" spc="-15"/>
              <a:t> </a:t>
            </a:r>
            <a:r>
              <a:rPr dirty="0" sz="1400"/>
              <a:t>Jigs</a:t>
            </a:r>
            <a:r>
              <a:rPr dirty="0" sz="1400" spc="-25"/>
              <a:t> </a:t>
            </a:r>
            <a:r>
              <a:rPr dirty="0" sz="1400"/>
              <a:t>and</a:t>
            </a:r>
            <a:r>
              <a:rPr dirty="0" sz="1400" spc="-15"/>
              <a:t> </a:t>
            </a:r>
            <a:r>
              <a:rPr dirty="0" sz="1400"/>
              <a:t>Rigs</a:t>
            </a:r>
            <a:r>
              <a:rPr dirty="0" sz="1400" spc="-5"/>
              <a:t> </a:t>
            </a:r>
            <a:r>
              <a:rPr dirty="0" sz="1400" b="0">
                <a:latin typeface="Times New Roman"/>
                <a:cs typeface="Times New Roman"/>
              </a:rPr>
              <a:t>–</a:t>
            </a:r>
            <a:r>
              <a:rPr dirty="0" sz="1400" spc="-10" b="0">
                <a:latin typeface="Times New Roman"/>
                <a:cs typeface="Times New Roman"/>
              </a:rPr>
              <a:t> </a:t>
            </a:r>
            <a:r>
              <a:rPr dirty="0" sz="1400" spc="-25" b="0">
                <a:latin typeface="Times New Roman"/>
                <a:cs typeface="Times New Roman"/>
              </a:rPr>
              <a:t>Bob </a:t>
            </a:r>
            <a:r>
              <a:rPr dirty="0" sz="1400" b="0">
                <a:latin typeface="Times New Roman"/>
                <a:cs typeface="Times New Roman"/>
              </a:rPr>
              <a:t>Fitzpatrick </a:t>
            </a:r>
            <a:r>
              <a:rPr dirty="0" sz="1400" spc="-10" b="0">
                <a:latin typeface="Times New Roman"/>
                <a:cs typeface="Times New Roman"/>
              </a:rPr>
              <a:t>609-536-</a:t>
            </a:r>
            <a:r>
              <a:rPr dirty="0" sz="1400" spc="-20" b="0">
                <a:latin typeface="Times New Roman"/>
                <a:cs typeface="Times New Roman"/>
              </a:rPr>
              <a:t>2079</a:t>
            </a:r>
            <a:endParaRPr sz="1400">
              <a:latin typeface="Times New Roman"/>
              <a:cs typeface="Times New Roman"/>
            </a:endParaRPr>
          </a:p>
          <a:p>
            <a:pPr marL="305435" marR="1232535" indent="-173990">
              <a:lnSpc>
                <a:spcPts val="1610"/>
              </a:lnSpc>
              <a:spcBef>
                <a:spcPts val="295"/>
              </a:spcBef>
              <a:buFont typeface="Symbol"/>
              <a:buChar char=""/>
              <a:tabLst>
                <a:tab pos="306070" algn="l"/>
              </a:tabLst>
            </a:pPr>
            <a:r>
              <a:rPr dirty="0" sz="1400"/>
              <a:t>Catch</a:t>
            </a:r>
            <a:r>
              <a:rPr dirty="0" sz="1400" spc="-15"/>
              <a:t> </a:t>
            </a:r>
            <a:r>
              <a:rPr dirty="0" sz="1400"/>
              <a:t>All</a:t>
            </a:r>
            <a:r>
              <a:rPr dirty="0" sz="1400" spc="-10"/>
              <a:t> </a:t>
            </a:r>
            <a:r>
              <a:rPr dirty="0" sz="1400"/>
              <a:t>Tackle</a:t>
            </a:r>
            <a:r>
              <a:rPr dirty="0" sz="1400" spc="-20"/>
              <a:t> </a:t>
            </a:r>
            <a:r>
              <a:rPr dirty="0" sz="1400" spc="-50" b="0">
                <a:latin typeface="Times New Roman"/>
                <a:cs typeface="Times New Roman"/>
              </a:rPr>
              <a:t>– </a:t>
            </a:r>
            <a:r>
              <a:rPr dirty="0" sz="1400" spc="-10" b="0">
                <a:latin typeface="Times New Roman"/>
                <a:cs typeface="Times New Roman"/>
                <a:hlinkClick r:id="rId22"/>
              </a:rPr>
              <a:t>www.catchalltackle.com</a:t>
            </a:r>
            <a:endParaRPr sz="1400">
              <a:latin typeface="Times New Roman"/>
              <a:cs typeface="Times New Roman"/>
            </a:endParaRPr>
          </a:p>
          <a:p>
            <a:pPr marL="305435" indent="-174625">
              <a:lnSpc>
                <a:spcPct val="100000"/>
              </a:lnSpc>
              <a:spcBef>
                <a:spcPts val="185"/>
              </a:spcBef>
              <a:buFont typeface="Symbol"/>
              <a:buChar char=""/>
              <a:tabLst>
                <a:tab pos="306070" algn="l"/>
              </a:tabLst>
            </a:pPr>
            <a:r>
              <a:rPr dirty="0" sz="1400"/>
              <a:t>Chatter</a:t>
            </a:r>
            <a:r>
              <a:rPr dirty="0" sz="1400" spc="-10"/>
              <a:t> </a:t>
            </a:r>
            <a:r>
              <a:rPr dirty="0" sz="1400"/>
              <a:t>Lures</a:t>
            </a:r>
            <a:r>
              <a:rPr dirty="0" sz="1400" spc="-15"/>
              <a:t> </a:t>
            </a:r>
            <a:r>
              <a:rPr dirty="0" sz="1400" b="0">
                <a:latin typeface="Times New Roman"/>
                <a:cs typeface="Times New Roman"/>
              </a:rPr>
              <a:t>–</a:t>
            </a:r>
            <a:r>
              <a:rPr dirty="0" sz="1400" spc="-10" b="0">
                <a:latin typeface="Times New Roman"/>
                <a:cs typeface="Times New Roman"/>
              </a:rPr>
              <a:t> </a:t>
            </a:r>
            <a:r>
              <a:rPr dirty="0" sz="1400" spc="-10" b="0">
                <a:latin typeface="Times New Roman"/>
                <a:cs typeface="Times New Roman"/>
                <a:hlinkClick r:id="rId23"/>
              </a:rPr>
              <a:t>www.chattterlures.com</a:t>
            </a:r>
            <a:endParaRPr sz="1400">
              <a:latin typeface="Times New Roman"/>
              <a:cs typeface="Times New Roman"/>
            </a:endParaRPr>
          </a:p>
          <a:p>
            <a:pPr marL="305435" marR="49530" indent="-173990">
              <a:lnSpc>
                <a:spcPts val="1610"/>
              </a:lnSpc>
              <a:spcBef>
                <a:spcPts val="355"/>
              </a:spcBef>
              <a:buFont typeface="Symbol"/>
              <a:buChar char=""/>
              <a:tabLst>
                <a:tab pos="306070" algn="l"/>
              </a:tabLst>
            </a:pPr>
            <a:r>
              <a:rPr dirty="0" sz="1400"/>
              <a:t>Deadly</a:t>
            </a:r>
            <a:r>
              <a:rPr dirty="0" sz="1400" spc="-40"/>
              <a:t> </a:t>
            </a:r>
            <a:r>
              <a:rPr dirty="0" sz="1400"/>
              <a:t>Dogs</a:t>
            </a:r>
            <a:r>
              <a:rPr dirty="0" sz="1400" spc="-30"/>
              <a:t> </a:t>
            </a:r>
            <a:r>
              <a:rPr dirty="0" sz="1400"/>
              <a:t>Custom</a:t>
            </a:r>
            <a:r>
              <a:rPr dirty="0" sz="1400" spc="-20"/>
              <a:t> </a:t>
            </a:r>
            <a:r>
              <a:rPr dirty="0" sz="1400"/>
              <a:t>Plugs</a:t>
            </a:r>
            <a:r>
              <a:rPr dirty="0" sz="1400" spc="-5"/>
              <a:t> </a:t>
            </a:r>
            <a:r>
              <a:rPr dirty="0" sz="1400" b="0">
                <a:latin typeface="Times New Roman"/>
                <a:cs typeface="Times New Roman"/>
              </a:rPr>
              <a:t>–</a:t>
            </a:r>
            <a:r>
              <a:rPr dirty="0" sz="1400" spc="-15" b="0">
                <a:latin typeface="Times New Roman"/>
                <a:cs typeface="Times New Roman"/>
              </a:rPr>
              <a:t> </a:t>
            </a:r>
            <a:r>
              <a:rPr dirty="0" sz="1400" spc="-10" b="0">
                <a:latin typeface="Times New Roman"/>
                <a:cs typeface="Times New Roman"/>
              </a:rPr>
              <a:t>(410)259- </a:t>
            </a:r>
            <a:r>
              <a:rPr dirty="0" sz="1400" spc="-20" b="0">
                <a:latin typeface="Times New Roman"/>
                <a:cs typeface="Times New Roman"/>
              </a:rPr>
              <a:t>6580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90"/>
              </a:lnSpc>
            </a:pPr>
            <a:r>
              <a:rPr dirty="0" spc="-25"/>
              <a:t>16</a:t>
            </a:r>
          </a:p>
        </p:txBody>
      </p:sp>
      <p:sp>
        <p:nvSpPr>
          <p:cNvPr id="2" name="object 2" descr=""/>
          <p:cNvSpPr txBox="1"/>
          <p:nvPr/>
        </p:nvSpPr>
        <p:spPr>
          <a:xfrm>
            <a:off x="563372" y="621284"/>
            <a:ext cx="3081655" cy="450596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86055" marR="902969" indent="-173990">
              <a:lnSpc>
                <a:spcPts val="1610"/>
              </a:lnSpc>
              <a:spcBef>
                <a:spcPts val="215"/>
              </a:spcBef>
              <a:buFont typeface="Symbol"/>
              <a:buChar char=""/>
              <a:tabLst>
                <a:tab pos="186690" algn="l"/>
              </a:tabLst>
            </a:pPr>
            <a:r>
              <a:rPr dirty="0" sz="1400" b="1">
                <a:latin typeface="Times New Roman"/>
                <a:cs typeface="Times New Roman"/>
              </a:rPr>
              <a:t>Dock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Outfitters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– </a:t>
            </a:r>
            <a:r>
              <a:rPr dirty="0" sz="1400" spc="-10">
                <a:latin typeface="Times New Roman"/>
                <a:cs typeface="Times New Roman"/>
                <a:hlinkClick r:id="rId2"/>
              </a:rPr>
              <a:t>www.thedockoutfitters.com</a:t>
            </a:r>
            <a:endParaRPr sz="1400">
              <a:latin typeface="Times New Roman"/>
              <a:cs typeface="Times New Roman"/>
            </a:endParaRPr>
          </a:p>
          <a:p>
            <a:pPr marL="186055" indent="-173990">
              <a:lnSpc>
                <a:spcPct val="100000"/>
              </a:lnSpc>
              <a:spcBef>
                <a:spcPts val="175"/>
              </a:spcBef>
              <a:buFont typeface="Symbol"/>
              <a:buChar char=""/>
              <a:tabLst>
                <a:tab pos="186690" algn="l"/>
              </a:tabLst>
            </a:pPr>
            <a:r>
              <a:rPr dirty="0" sz="1400" b="1">
                <a:latin typeface="Times New Roman"/>
                <a:cs typeface="Times New Roman"/>
              </a:rPr>
              <a:t>Fish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Hawks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  <a:hlinkClick r:id="rId3"/>
              </a:rPr>
              <a:t>www.fishhawksNJ.com</a:t>
            </a:r>
            <a:endParaRPr sz="1400">
              <a:latin typeface="Times New Roman"/>
              <a:cs typeface="Times New Roman"/>
            </a:endParaRPr>
          </a:p>
          <a:p>
            <a:pPr marL="186055" marR="1148715" indent="-173990">
              <a:lnSpc>
                <a:spcPts val="1610"/>
              </a:lnSpc>
              <a:spcBef>
                <a:spcPts val="350"/>
              </a:spcBef>
              <a:buFont typeface="Symbol"/>
              <a:buChar char=""/>
              <a:tabLst>
                <a:tab pos="186690" algn="l"/>
              </a:tabLst>
            </a:pPr>
            <a:r>
              <a:rPr dirty="0" sz="1400" b="1">
                <a:latin typeface="Times New Roman"/>
                <a:cs typeface="Times New Roman"/>
              </a:rPr>
              <a:t>Fisherman</a:t>
            </a:r>
            <a:r>
              <a:rPr dirty="0" sz="1400" spc="-4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Magazine</a:t>
            </a:r>
            <a:r>
              <a:rPr dirty="0" sz="1400" spc="-40" b="1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– </a:t>
            </a:r>
            <a:r>
              <a:rPr dirty="0" sz="1400" spc="-10">
                <a:latin typeface="Times New Roman"/>
                <a:cs typeface="Times New Roman"/>
                <a:hlinkClick r:id="rId4"/>
              </a:rPr>
              <a:t>www.thefisherman.com</a:t>
            </a:r>
            <a:endParaRPr sz="1400">
              <a:latin typeface="Times New Roman"/>
              <a:cs typeface="Times New Roman"/>
            </a:endParaRPr>
          </a:p>
          <a:p>
            <a:pPr marL="186055" marR="5080" indent="-173990">
              <a:lnSpc>
                <a:spcPts val="1610"/>
              </a:lnSpc>
              <a:spcBef>
                <a:spcPts val="295"/>
              </a:spcBef>
              <a:buFont typeface="Symbol"/>
              <a:buChar char=""/>
              <a:tabLst>
                <a:tab pos="186690" algn="l"/>
              </a:tabLst>
            </a:pPr>
            <a:r>
              <a:rPr dirty="0" sz="1400" b="1">
                <a:latin typeface="Times New Roman"/>
                <a:cs typeface="Times New Roman"/>
              </a:rPr>
              <a:t>Fishermen’s</a:t>
            </a:r>
            <a:r>
              <a:rPr dirty="0" sz="1400" spc="-4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Den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– </a:t>
            </a:r>
            <a:r>
              <a:rPr dirty="0" sz="1400" spc="-10">
                <a:latin typeface="Times New Roman"/>
                <a:cs typeface="Times New Roman"/>
                <a:hlinkClick r:id="rId5"/>
              </a:rPr>
              <a:t>www.fishbox.tv/Belmar/FishermansDen</a:t>
            </a:r>
            <a:endParaRPr sz="1400">
              <a:latin typeface="Times New Roman"/>
              <a:cs typeface="Times New Roman"/>
            </a:endParaRPr>
          </a:p>
          <a:p>
            <a:pPr marL="186055" marR="852805" indent="-173990">
              <a:lnSpc>
                <a:spcPts val="1610"/>
              </a:lnSpc>
              <a:spcBef>
                <a:spcPts val="310"/>
              </a:spcBef>
              <a:buFont typeface="Symbol"/>
              <a:buChar char=""/>
              <a:tabLst>
                <a:tab pos="186690" algn="l"/>
              </a:tabLst>
            </a:pPr>
            <a:r>
              <a:rPr dirty="0" sz="1400" b="1">
                <a:latin typeface="Times New Roman"/>
                <a:cs typeface="Times New Roman"/>
              </a:rPr>
              <a:t>Fishermen’s</a:t>
            </a:r>
            <a:r>
              <a:rPr dirty="0" sz="1400" spc="-4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Supply</a:t>
            </a:r>
            <a:r>
              <a:rPr dirty="0" sz="1400" spc="-55" b="1">
                <a:latin typeface="Times New Roman"/>
                <a:cs typeface="Times New Roman"/>
              </a:rPr>
              <a:t> </a:t>
            </a:r>
            <a:r>
              <a:rPr dirty="0" sz="1400" spc="-60">
                <a:latin typeface="Times New Roman"/>
                <a:cs typeface="Times New Roman"/>
              </a:rPr>
              <a:t>– </a:t>
            </a:r>
            <a:r>
              <a:rPr dirty="0" sz="1400" spc="-10">
                <a:latin typeface="Times New Roman"/>
                <a:cs typeface="Times New Roman"/>
                <a:hlinkClick r:id="rId6"/>
              </a:rPr>
              <a:t>www.fishermenssupply.com</a:t>
            </a:r>
            <a:endParaRPr sz="1400">
              <a:latin typeface="Times New Roman"/>
              <a:cs typeface="Times New Roman"/>
            </a:endParaRPr>
          </a:p>
          <a:p>
            <a:pPr marL="186055" marR="694690" indent="-173990">
              <a:lnSpc>
                <a:spcPts val="1610"/>
              </a:lnSpc>
              <a:spcBef>
                <a:spcPts val="300"/>
              </a:spcBef>
              <a:buFont typeface="Symbol"/>
              <a:buChar char=""/>
              <a:tabLst>
                <a:tab pos="186690" algn="l"/>
              </a:tabLst>
            </a:pPr>
            <a:r>
              <a:rPr dirty="0" sz="1400" b="1">
                <a:latin typeface="Times New Roman"/>
                <a:cs typeface="Times New Roman"/>
              </a:rPr>
              <a:t>Forked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River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Tuna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Club </a:t>
            </a:r>
            <a:r>
              <a:rPr dirty="0" sz="1400" spc="-50">
                <a:latin typeface="Times New Roman"/>
                <a:cs typeface="Times New Roman"/>
              </a:rPr>
              <a:t>– </a:t>
            </a:r>
            <a:r>
              <a:rPr dirty="0" sz="1400" spc="-10">
                <a:latin typeface="Times New Roman"/>
                <a:cs typeface="Times New Roman"/>
                <a:hlinkClick r:id="rId7"/>
              </a:rPr>
              <a:t>www.forkedrivertunaclub.com</a:t>
            </a:r>
            <a:endParaRPr sz="1400">
              <a:latin typeface="Times New Roman"/>
              <a:cs typeface="Times New Roman"/>
            </a:endParaRPr>
          </a:p>
          <a:p>
            <a:pPr marL="186055" marR="1080135" indent="-173990">
              <a:lnSpc>
                <a:spcPts val="1610"/>
              </a:lnSpc>
              <a:spcBef>
                <a:spcPts val="295"/>
              </a:spcBef>
              <a:buFont typeface="Symbol"/>
              <a:buChar char=""/>
              <a:tabLst>
                <a:tab pos="186690" algn="l"/>
              </a:tabLst>
            </a:pPr>
            <a:r>
              <a:rPr dirty="0" sz="1400" b="1">
                <a:latin typeface="Times New Roman"/>
                <a:cs typeface="Times New Roman"/>
              </a:rPr>
              <a:t>Gambler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Fishing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– </a:t>
            </a:r>
            <a:r>
              <a:rPr dirty="0" sz="1400" spc="-10">
                <a:latin typeface="Times New Roman"/>
                <a:cs typeface="Times New Roman"/>
                <a:hlinkClick r:id="rId8"/>
              </a:rPr>
              <a:t>www.Gamblerfishing.net</a:t>
            </a:r>
            <a:endParaRPr sz="1400">
              <a:latin typeface="Times New Roman"/>
              <a:cs typeface="Times New Roman"/>
            </a:endParaRPr>
          </a:p>
          <a:p>
            <a:pPr marL="186055" indent="-173990">
              <a:lnSpc>
                <a:spcPct val="100000"/>
              </a:lnSpc>
              <a:spcBef>
                <a:spcPts val="185"/>
              </a:spcBef>
              <a:buFont typeface="Symbol"/>
              <a:buChar char=""/>
              <a:tabLst>
                <a:tab pos="186690" algn="l"/>
              </a:tabLst>
            </a:pPr>
            <a:r>
              <a:rPr dirty="0" sz="1400" b="1">
                <a:latin typeface="Times New Roman"/>
                <a:cs typeface="Times New Roman"/>
              </a:rPr>
              <a:t>Geckobrands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  <a:hlinkClick r:id="rId9"/>
              </a:rPr>
              <a:t>www.geckobrands.com</a:t>
            </a:r>
            <a:endParaRPr sz="1400">
              <a:latin typeface="Times New Roman"/>
              <a:cs typeface="Times New Roman"/>
            </a:endParaRPr>
          </a:p>
          <a:p>
            <a:pPr marL="186055" marR="899794" indent="-173990">
              <a:lnSpc>
                <a:spcPts val="1610"/>
              </a:lnSpc>
              <a:spcBef>
                <a:spcPts val="350"/>
              </a:spcBef>
              <a:buFont typeface="Symbol"/>
              <a:buChar char=""/>
              <a:tabLst>
                <a:tab pos="186690" algn="l"/>
              </a:tabLst>
            </a:pPr>
            <a:r>
              <a:rPr dirty="0" sz="1400" b="1">
                <a:latin typeface="Times New Roman"/>
                <a:cs typeface="Times New Roman"/>
              </a:rPr>
              <a:t>George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Kalwa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Fine</a:t>
            </a:r>
            <a:r>
              <a:rPr dirty="0" sz="1400" spc="-3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Arts </a:t>
            </a:r>
            <a:r>
              <a:rPr dirty="0" sz="1400" spc="-50">
                <a:latin typeface="Times New Roman"/>
                <a:cs typeface="Times New Roman"/>
              </a:rPr>
              <a:t>– </a:t>
            </a:r>
            <a:r>
              <a:rPr dirty="0" sz="1400" spc="-10">
                <a:latin typeface="Times New Roman"/>
                <a:cs typeface="Times New Roman"/>
                <a:hlinkClick r:id="rId10"/>
              </a:rPr>
              <a:t>www.georgekalwa.com</a:t>
            </a:r>
            <a:endParaRPr sz="1400">
              <a:latin typeface="Times New Roman"/>
              <a:cs typeface="Times New Roman"/>
            </a:endParaRPr>
          </a:p>
          <a:p>
            <a:pPr marL="186055" marR="666750" indent="-173990">
              <a:lnSpc>
                <a:spcPts val="1610"/>
              </a:lnSpc>
              <a:spcBef>
                <a:spcPts val="295"/>
              </a:spcBef>
              <a:buFont typeface="Symbol"/>
              <a:buChar char=""/>
              <a:tabLst>
                <a:tab pos="186690" algn="l"/>
              </a:tabLst>
            </a:pPr>
            <a:r>
              <a:rPr dirty="0" sz="1400" b="1">
                <a:latin typeface="Times New Roman"/>
                <a:cs typeface="Times New Roman"/>
              </a:rPr>
              <a:t>Glitter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Plugs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by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Ron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Mucci</a:t>
            </a:r>
            <a:r>
              <a:rPr dirty="0" sz="1400" spc="10" b="1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– </a:t>
            </a:r>
            <a:r>
              <a:rPr dirty="0" sz="1400">
                <a:latin typeface="Times New Roman"/>
                <a:cs typeface="Times New Roman"/>
                <a:hlinkClick r:id="rId11"/>
              </a:rPr>
              <a:t>ronk@comcast.net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RIP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Ron</a:t>
            </a:r>
            <a:endParaRPr sz="1400">
              <a:latin typeface="Times New Roman"/>
              <a:cs typeface="Times New Roman"/>
            </a:endParaRPr>
          </a:p>
          <a:p>
            <a:pPr marL="186055" marR="1000760" indent="-173990">
              <a:lnSpc>
                <a:spcPts val="1610"/>
              </a:lnSpc>
              <a:spcBef>
                <a:spcPts val="310"/>
              </a:spcBef>
              <a:buFont typeface="Symbol"/>
              <a:buChar char=""/>
              <a:tabLst>
                <a:tab pos="186690" algn="l"/>
              </a:tabLst>
            </a:pPr>
            <a:r>
              <a:rPr dirty="0" sz="1400" b="1">
                <a:latin typeface="Times New Roman"/>
                <a:cs typeface="Times New Roman"/>
              </a:rPr>
              <a:t>Great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Bay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Marina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– </a:t>
            </a:r>
            <a:r>
              <a:rPr dirty="0" sz="1400" spc="-10">
                <a:latin typeface="Times New Roman"/>
                <a:cs typeface="Times New Roman"/>
                <a:hlinkClick r:id="rId12"/>
              </a:rPr>
              <a:t>www.greatbaymarina.com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250563" y="621284"/>
            <a:ext cx="3225165" cy="385381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86055" marR="1193800" indent="-173990">
              <a:lnSpc>
                <a:spcPts val="1610"/>
              </a:lnSpc>
              <a:spcBef>
                <a:spcPts val="215"/>
              </a:spcBef>
              <a:buFont typeface="Symbol"/>
              <a:buChar char=""/>
              <a:tabLst>
                <a:tab pos="186690" algn="l"/>
              </a:tabLst>
            </a:pPr>
            <a:r>
              <a:rPr dirty="0" sz="1400" b="1">
                <a:latin typeface="Times New Roman"/>
                <a:cs typeface="Times New Roman"/>
              </a:rPr>
              <a:t>The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Grapevine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– </a:t>
            </a:r>
            <a:r>
              <a:rPr dirty="0" sz="1400" spc="-10">
                <a:latin typeface="Times New Roman"/>
                <a:cs typeface="Times New Roman"/>
                <a:hlinkClick r:id="rId13"/>
              </a:rPr>
              <a:t>www.thegrapevinenj.com</a:t>
            </a:r>
            <a:endParaRPr sz="1400">
              <a:latin typeface="Times New Roman"/>
              <a:cs typeface="Times New Roman"/>
            </a:endParaRPr>
          </a:p>
          <a:p>
            <a:pPr marL="186690" indent="-173990">
              <a:lnSpc>
                <a:spcPct val="100000"/>
              </a:lnSpc>
              <a:spcBef>
                <a:spcPts val="175"/>
              </a:spcBef>
              <a:buFont typeface="Symbol"/>
              <a:buChar char=""/>
              <a:tabLst>
                <a:tab pos="186690" algn="l"/>
              </a:tabLst>
            </a:pPr>
            <a:r>
              <a:rPr dirty="0" sz="1400" b="1">
                <a:latin typeface="Times New Roman"/>
                <a:cs typeface="Times New Roman"/>
              </a:rPr>
              <a:t>Great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Bay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Marina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see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on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FB</a:t>
            </a:r>
            <a:endParaRPr sz="1400">
              <a:latin typeface="Times New Roman"/>
              <a:cs typeface="Times New Roman"/>
            </a:endParaRPr>
          </a:p>
          <a:p>
            <a:pPr marL="186055" marR="1163955" indent="-173990">
              <a:lnSpc>
                <a:spcPts val="1610"/>
              </a:lnSpc>
              <a:spcBef>
                <a:spcPts val="350"/>
              </a:spcBef>
              <a:buFont typeface="Symbol"/>
              <a:buChar char=""/>
              <a:tabLst>
                <a:tab pos="186690" algn="l"/>
              </a:tabLst>
            </a:pPr>
            <a:r>
              <a:rPr dirty="0" sz="1400" b="1">
                <a:latin typeface="Times New Roman"/>
                <a:cs typeface="Times New Roman"/>
              </a:rPr>
              <a:t>Grumpy’s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B&amp;T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– </a:t>
            </a:r>
            <a:r>
              <a:rPr dirty="0" sz="1400" spc="-10">
                <a:latin typeface="Times New Roman"/>
                <a:cs typeface="Times New Roman"/>
                <a:hlinkClick r:id="rId14"/>
              </a:rPr>
              <a:t>www.Grumpystackle.com</a:t>
            </a:r>
            <a:endParaRPr sz="1400">
              <a:latin typeface="Times New Roman"/>
              <a:cs typeface="Times New Roman"/>
            </a:endParaRPr>
          </a:p>
          <a:p>
            <a:pPr marL="186690" indent="-173990">
              <a:lnSpc>
                <a:spcPct val="100000"/>
              </a:lnSpc>
              <a:spcBef>
                <a:spcPts val="185"/>
              </a:spcBef>
              <a:buFont typeface="Symbol"/>
              <a:buChar char=""/>
              <a:tabLst>
                <a:tab pos="186690" algn="l"/>
              </a:tabLst>
            </a:pPr>
            <a:r>
              <a:rPr dirty="0" sz="1400" b="1">
                <a:latin typeface="Times New Roman"/>
                <a:cs typeface="Times New Roman"/>
              </a:rPr>
              <a:t>Hi-Mar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Striper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Club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  <a:hlinkClick r:id="rId15"/>
              </a:rPr>
              <a:t>www.hi-mar.com</a:t>
            </a:r>
            <a:endParaRPr sz="1400">
              <a:latin typeface="Times New Roman"/>
              <a:cs typeface="Times New Roman"/>
            </a:endParaRPr>
          </a:p>
          <a:p>
            <a:pPr marL="186055" marR="532765" indent="-173990">
              <a:lnSpc>
                <a:spcPts val="1610"/>
              </a:lnSpc>
              <a:spcBef>
                <a:spcPts val="350"/>
              </a:spcBef>
              <a:buFont typeface="Symbol"/>
              <a:buChar char=""/>
              <a:tabLst>
                <a:tab pos="186690" algn="l"/>
              </a:tabLst>
            </a:pPr>
            <a:r>
              <a:rPr dirty="0" sz="1400" b="1">
                <a:latin typeface="Times New Roman"/>
                <a:cs typeface="Times New Roman"/>
              </a:rPr>
              <a:t>Hook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House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B&amp;T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– </a:t>
            </a:r>
            <a:r>
              <a:rPr dirty="0" sz="1400" spc="-10">
                <a:latin typeface="Times New Roman"/>
                <a:cs typeface="Times New Roman"/>
                <a:hlinkClick r:id="rId16"/>
              </a:rPr>
              <a:t>www.hookhousebaitandtackle.com</a:t>
            </a:r>
            <a:endParaRPr sz="1400">
              <a:latin typeface="Times New Roman"/>
              <a:cs typeface="Times New Roman"/>
            </a:endParaRPr>
          </a:p>
          <a:p>
            <a:pPr marL="186690" indent="-173990">
              <a:lnSpc>
                <a:spcPts val="1645"/>
              </a:lnSpc>
              <a:spcBef>
                <a:spcPts val="185"/>
              </a:spcBef>
              <a:buFont typeface="Symbol"/>
              <a:buChar char=""/>
              <a:tabLst>
                <a:tab pos="186690" algn="l"/>
              </a:tabLst>
            </a:pPr>
            <a:r>
              <a:rPr dirty="0" sz="1400" b="1">
                <a:latin typeface="Times New Roman"/>
                <a:cs typeface="Times New Roman"/>
              </a:rPr>
              <a:t>Hudson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River</a:t>
            </a:r>
            <a:r>
              <a:rPr dirty="0" sz="1400" spc="-4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Fishermen’s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Association</a:t>
            </a:r>
            <a:endParaRPr sz="1400">
              <a:latin typeface="Times New Roman"/>
              <a:cs typeface="Times New Roman"/>
            </a:endParaRPr>
          </a:p>
          <a:p>
            <a:pPr marL="186055">
              <a:lnSpc>
                <a:spcPts val="1645"/>
              </a:lnSpc>
            </a:pPr>
            <a:r>
              <a:rPr dirty="0" sz="1400">
                <a:latin typeface="Times New Roman"/>
                <a:cs typeface="Times New Roman"/>
              </a:rPr>
              <a:t>– </a:t>
            </a:r>
            <a:r>
              <a:rPr dirty="0" sz="1400" spc="-10">
                <a:latin typeface="Times New Roman"/>
                <a:cs typeface="Times New Roman"/>
                <a:hlinkClick r:id="rId17"/>
              </a:rPr>
              <a:t>www.hrfa.org</a:t>
            </a:r>
            <a:endParaRPr sz="1400">
              <a:latin typeface="Times New Roman"/>
              <a:cs typeface="Times New Roman"/>
            </a:endParaRPr>
          </a:p>
          <a:p>
            <a:pPr marL="186055" marR="1094740" indent="-173990">
              <a:lnSpc>
                <a:spcPts val="1610"/>
              </a:lnSpc>
              <a:spcBef>
                <a:spcPts val="340"/>
              </a:spcBef>
              <a:buFont typeface="Symbol"/>
              <a:buChar char=""/>
              <a:tabLst>
                <a:tab pos="186690" algn="l"/>
              </a:tabLst>
            </a:pPr>
            <a:r>
              <a:rPr dirty="0" sz="1400" b="1">
                <a:latin typeface="Times New Roman"/>
                <a:cs typeface="Times New Roman"/>
              </a:rPr>
              <a:t>Jim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Levison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Photo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– </a:t>
            </a:r>
            <a:r>
              <a:rPr dirty="0" sz="1400" spc="-10">
                <a:latin typeface="Times New Roman"/>
                <a:cs typeface="Times New Roman"/>
                <a:hlinkClick r:id="rId18"/>
              </a:rPr>
              <a:t>www.jimlevisonphoto.com</a:t>
            </a:r>
            <a:endParaRPr sz="1400">
              <a:latin typeface="Times New Roman"/>
              <a:cs typeface="Times New Roman"/>
            </a:endParaRPr>
          </a:p>
          <a:p>
            <a:pPr marL="186055" marR="996315" indent="-173990">
              <a:lnSpc>
                <a:spcPts val="1610"/>
              </a:lnSpc>
              <a:spcBef>
                <a:spcPts val="310"/>
              </a:spcBef>
              <a:buFont typeface="Symbol"/>
              <a:buChar char=""/>
              <a:tabLst>
                <a:tab pos="186690" algn="l"/>
              </a:tabLst>
            </a:pPr>
            <a:r>
              <a:rPr dirty="0" sz="1400" b="1">
                <a:latin typeface="Times New Roman"/>
                <a:cs typeface="Times New Roman"/>
              </a:rPr>
              <a:t>Jim’s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Bait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and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Tackle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– </a:t>
            </a:r>
            <a:r>
              <a:rPr dirty="0" sz="1400" spc="-10">
                <a:latin typeface="Times New Roman"/>
                <a:cs typeface="Times New Roman"/>
                <a:hlinkClick r:id="rId19"/>
              </a:rPr>
              <a:t>www.jimsbaitandtackle.com</a:t>
            </a:r>
            <a:endParaRPr sz="1400">
              <a:latin typeface="Times New Roman"/>
              <a:cs typeface="Times New Roman"/>
            </a:endParaRPr>
          </a:p>
          <a:p>
            <a:pPr marL="186690" indent="-173990">
              <a:lnSpc>
                <a:spcPct val="100000"/>
              </a:lnSpc>
              <a:spcBef>
                <a:spcPts val="170"/>
              </a:spcBef>
              <a:buFont typeface="Symbol"/>
              <a:buChar char=""/>
              <a:tabLst>
                <a:tab pos="186690" algn="l"/>
              </a:tabLst>
            </a:pPr>
            <a:r>
              <a:rPr dirty="0" sz="1400" b="1">
                <a:latin typeface="Times New Roman"/>
                <a:cs typeface="Times New Roman"/>
              </a:rPr>
              <a:t>JL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Photo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  <a:hlinkClick r:id="rId18"/>
              </a:rPr>
              <a:t>www.jimlevisonphoto.com</a:t>
            </a:r>
            <a:endParaRPr sz="1400">
              <a:latin typeface="Times New Roman"/>
              <a:cs typeface="Times New Roman"/>
            </a:endParaRPr>
          </a:p>
          <a:p>
            <a:pPr marL="186055" marR="1242695" indent="-173990">
              <a:lnSpc>
                <a:spcPts val="1610"/>
              </a:lnSpc>
              <a:spcBef>
                <a:spcPts val="355"/>
              </a:spcBef>
              <a:buFont typeface="Symbol"/>
              <a:buChar char=""/>
              <a:tabLst>
                <a:tab pos="186690" algn="l"/>
              </a:tabLst>
            </a:pPr>
            <a:r>
              <a:rPr dirty="0" sz="1400" b="1">
                <a:latin typeface="Times New Roman"/>
                <a:cs typeface="Times New Roman"/>
              </a:rPr>
              <a:t>Johnny’s</a:t>
            </a:r>
            <a:r>
              <a:rPr dirty="0" sz="1400" spc="-4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Tackle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– </a:t>
            </a:r>
            <a:r>
              <a:rPr dirty="0" sz="1400" spc="-10">
                <a:latin typeface="Times New Roman"/>
                <a:cs typeface="Times New Roman"/>
                <a:hlinkClick r:id="rId20"/>
              </a:rPr>
              <a:t>www.johnnyotackle.com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84914" y="326758"/>
            <a:ext cx="7080884" cy="1621790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1171575" marR="1162050" indent="368935">
              <a:lnSpc>
                <a:spcPts val="2080"/>
              </a:lnSpc>
              <a:spcBef>
                <a:spcPts val="235"/>
              </a:spcBef>
            </a:pPr>
            <a:r>
              <a:rPr dirty="0" sz="1800" spc="-10">
                <a:latin typeface="Arial Rounded MT Bold"/>
                <a:cs typeface="Arial Rounded MT Bold"/>
              </a:rPr>
              <a:t>$31,000</a:t>
            </a:r>
            <a:r>
              <a:rPr dirty="0" sz="1800" spc="-80">
                <a:latin typeface="Arial Rounded MT Bold"/>
                <a:cs typeface="Arial Rounded MT Bold"/>
              </a:rPr>
              <a:t> </a:t>
            </a:r>
            <a:r>
              <a:rPr dirty="0" sz="1800">
                <a:latin typeface="Arial Rounded MT Bold"/>
                <a:cs typeface="Arial Rounded MT Bold"/>
              </a:rPr>
              <a:t>Boat</a:t>
            </a:r>
            <a:r>
              <a:rPr dirty="0" sz="1800" spc="-40">
                <a:latin typeface="Arial Rounded MT Bold"/>
                <a:cs typeface="Arial Rounded MT Bold"/>
              </a:rPr>
              <a:t> </a:t>
            </a:r>
            <a:r>
              <a:rPr dirty="0" sz="1800" spc="-25">
                <a:latin typeface="Arial Rounded MT Bold"/>
                <a:cs typeface="Arial Rounded MT Bold"/>
              </a:rPr>
              <a:t>Motor</a:t>
            </a:r>
            <a:r>
              <a:rPr dirty="0" sz="1800" spc="-75">
                <a:latin typeface="Arial Rounded MT Bold"/>
                <a:cs typeface="Arial Rounded MT Bold"/>
              </a:rPr>
              <a:t> </a:t>
            </a:r>
            <a:r>
              <a:rPr dirty="0" sz="1800" spc="-45">
                <a:latin typeface="Arial Rounded MT Bold"/>
                <a:cs typeface="Arial Rounded MT Bold"/>
              </a:rPr>
              <a:t>Trailer</a:t>
            </a:r>
            <a:r>
              <a:rPr dirty="0" sz="1800" spc="-110">
                <a:latin typeface="Arial Rounded MT Bold"/>
                <a:cs typeface="Arial Rounded MT Bold"/>
              </a:rPr>
              <a:t> </a:t>
            </a:r>
            <a:r>
              <a:rPr dirty="0" sz="1800" spc="-10">
                <a:latin typeface="Arial Rounded MT Bold"/>
                <a:cs typeface="Arial Rounded MT Bold"/>
              </a:rPr>
              <a:t>Package </a:t>
            </a:r>
            <a:r>
              <a:rPr dirty="0" sz="1800">
                <a:latin typeface="Arial Rounded MT Bold"/>
                <a:cs typeface="Arial Rounded MT Bold"/>
              </a:rPr>
              <a:t>Door</a:t>
            </a:r>
            <a:r>
              <a:rPr dirty="0" sz="1800" spc="-45">
                <a:latin typeface="Arial Rounded MT Bold"/>
                <a:cs typeface="Arial Rounded MT Bold"/>
              </a:rPr>
              <a:t> </a:t>
            </a:r>
            <a:r>
              <a:rPr dirty="0" sz="1800">
                <a:latin typeface="Arial Rounded MT Bold"/>
                <a:cs typeface="Arial Rounded MT Bold"/>
              </a:rPr>
              <a:t>Prize</a:t>
            </a:r>
            <a:r>
              <a:rPr dirty="0" sz="1800" spc="-95">
                <a:latin typeface="Arial Rounded MT Bold"/>
                <a:cs typeface="Arial Rounded MT Bold"/>
              </a:rPr>
              <a:t> </a:t>
            </a:r>
            <a:r>
              <a:rPr dirty="0" sz="1800">
                <a:latin typeface="Arial Rounded MT Bold"/>
                <a:cs typeface="Arial Rounded MT Bold"/>
              </a:rPr>
              <a:t>For</a:t>
            </a:r>
            <a:r>
              <a:rPr dirty="0" sz="1800" spc="-35">
                <a:latin typeface="Arial Rounded MT Bold"/>
                <a:cs typeface="Arial Rounded MT Bold"/>
              </a:rPr>
              <a:t> </a:t>
            </a:r>
            <a:r>
              <a:rPr dirty="0" sz="1800">
                <a:latin typeface="Arial Rounded MT Bold"/>
                <a:cs typeface="Arial Rounded MT Bold"/>
              </a:rPr>
              <a:t>the</a:t>
            </a:r>
            <a:r>
              <a:rPr dirty="0" sz="1800" spc="-45">
                <a:latin typeface="Arial Rounded MT Bold"/>
                <a:cs typeface="Arial Rounded MT Bold"/>
              </a:rPr>
              <a:t> </a:t>
            </a:r>
            <a:r>
              <a:rPr dirty="0" sz="1800">
                <a:latin typeface="Arial Rounded MT Bold"/>
                <a:cs typeface="Arial Rounded MT Bold"/>
              </a:rPr>
              <a:t>JCAA</a:t>
            </a:r>
            <a:r>
              <a:rPr dirty="0" sz="1800" spc="-105">
                <a:latin typeface="Arial Rounded MT Bold"/>
                <a:cs typeface="Arial Rounded MT Bold"/>
              </a:rPr>
              <a:t> </a:t>
            </a:r>
            <a:r>
              <a:rPr dirty="0" sz="1800">
                <a:latin typeface="Arial Rounded MT Bold"/>
                <a:cs typeface="Arial Rounded MT Bold"/>
              </a:rPr>
              <a:t>Fluke</a:t>
            </a:r>
            <a:r>
              <a:rPr dirty="0" sz="1800" spc="-40">
                <a:latin typeface="Arial Rounded MT Bold"/>
                <a:cs typeface="Arial Rounded MT Bold"/>
              </a:rPr>
              <a:t> </a:t>
            </a:r>
            <a:r>
              <a:rPr dirty="0" sz="1800" spc="-10">
                <a:latin typeface="Arial Rounded MT Bold"/>
                <a:cs typeface="Arial Rounded MT Bold"/>
              </a:rPr>
              <a:t>Tournament</a:t>
            </a:r>
            <a:endParaRPr sz="1800">
              <a:latin typeface="Arial Rounded MT Bold"/>
              <a:cs typeface="Arial Rounded MT Bold"/>
            </a:endParaRPr>
          </a:p>
          <a:p>
            <a:pPr marL="1075690">
              <a:lnSpc>
                <a:spcPts val="2030"/>
              </a:lnSpc>
            </a:pPr>
            <a:r>
              <a:rPr dirty="0" sz="1800">
                <a:latin typeface="Arial Rounded MT Bold"/>
                <a:cs typeface="Arial Rounded MT Bold"/>
              </a:rPr>
              <a:t>$</a:t>
            </a:r>
            <a:r>
              <a:rPr dirty="0" sz="1800" spc="-55">
                <a:latin typeface="Arial Rounded MT Bold"/>
                <a:cs typeface="Arial Rounded MT Bold"/>
              </a:rPr>
              <a:t> </a:t>
            </a:r>
            <a:r>
              <a:rPr dirty="0" sz="1800">
                <a:latin typeface="Arial Rounded MT Bold"/>
                <a:cs typeface="Arial Rounded MT Bold"/>
              </a:rPr>
              <a:t>27,000</a:t>
            </a:r>
            <a:r>
              <a:rPr dirty="0" sz="1800" spc="-50">
                <a:latin typeface="Arial Rounded MT Bold"/>
                <a:cs typeface="Arial Rounded MT Bold"/>
              </a:rPr>
              <a:t> </a:t>
            </a:r>
            <a:r>
              <a:rPr dirty="0" sz="1800">
                <a:latin typeface="Arial Rounded MT Bold"/>
                <a:cs typeface="Arial Rounded MT Bold"/>
              </a:rPr>
              <a:t>16ft</a:t>
            </a:r>
            <a:r>
              <a:rPr dirty="0" sz="1800" spc="-55">
                <a:latin typeface="Arial Rounded MT Bold"/>
                <a:cs typeface="Arial Rounded MT Bold"/>
              </a:rPr>
              <a:t> </a:t>
            </a:r>
            <a:r>
              <a:rPr dirty="0" sz="1800">
                <a:latin typeface="Arial Rounded MT Bold"/>
                <a:cs typeface="Arial Rounded MT Bold"/>
              </a:rPr>
              <a:t>Godfrey</a:t>
            </a:r>
            <a:r>
              <a:rPr dirty="0" sz="1800" spc="-50">
                <a:latin typeface="Arial Rounded MT Bold"/>
                <a:cs typeface="Arial Rounded MT Bold"/>
              </a:rPr>
              <a:t> </a:t>
            </a:r>
            <a:r>
              <a:rPr dirty="0" sz="1800">
                <a:latin typeface="Arial Rounded MT Bold"/>
                <a:cs typeface="Arial Rounded MT Bold"/>
              </a:rPr>
              <a:t>Pontoon</a:t>
            </a:r>
            <a:r>
              <a:rPr dirty="0" sz="1800" spc="-100">
                <a:latin typeface="Arial Rounded MT Bold"/>
                <a:cs typeface="Arial Rounded MT Bold"/>
              </a:rPr>
              <a:t> </a:t>
            </a:r>
            <a:r>
              <a:rPr dirty="0" sz="1800">
                <a:latin typeface="Arial Rounded MT Bold"/>
                <a:cs typeface="Arial Rounded MT Bold"/>
              </a:rPr>
              <a:t>Boat &amp;</a:t>
            </a:r>
            <a:r>
              <a:rPr dirty="0" sz="1800" spc="-40">
                <a:latin typeface="Arial Rounded MT Bold"/>
                <a:cs typeface="Arial Rounded MT Bold"/>
              </a:rPr>
              <a:t> </a:t>
            </a:r>
            <a:r>
              <a:rPr dirty="0" sz="1800" spc="-10">
                <a:latin typeface="Arial Rounded MT Bold"/>
                <a:cs typeface="Arial Rounded MT Bold"/>
              </a:rPr>
              <a:t>Trailer</a:t>
            </a:r>
            <a:endParaRPr sz="1800">
              <a:latin typeface="Arial Rounded MT Bold"/>
              <a:cs typeface="Arial Rounded MT Bold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800">
              <a:latin typeface="Arial Rounded MT Bold"/>
              <a:cs typeface="Arial Rounded MT Bold"/>
            </a:endParaRPr>
          </a:p>
          <a:p>
            <a:pPr algn="ctr" marL="1270">
              <a:lnSpc>
                <a:spcPts val="2120"/>
              </a:lnSpc>
              <a:spcBef>
                <a:spcPts val="5"/>
              </a:spcBef>
            </a:pPr>
            <a:r>
              <a:rPr dirty="0" sz="1800">
                <a:latin typeface="Arial Rounded MT Bold"/>
                <a:cs typeface="Arial Rounded MT Bold"/>
              </a:rPr>
              <a:t>Donated</a:t>
            </a:r>
            <a:r>
              <a:rPr dirty="0" sz="1800" spc="-60">
                <a:latin typeface="Arial Rounded MT Bold"/>
                <a:cs typeface="Arial Rounded MT Bold"/>
              </a:rPr>
              <a:t> </a:t>
            </a:r>
            <a:r>
              <a:rPr dirty="0" sz="1800">
                <a:latin typeface="Arial Rounded MT Bold"/>
                <a:cs typeface="Arial Rounded MT Bold"/>
              </a:rPr>
              <a:t>by</a:t>
            </a:r>
            <a:r>
              <a:rPr dirty="0" sz="1800" spc="325">
                <a:latin typeface="Arial Rounded MT Bold"/>
                <a:cs typeface="Arial Rounded MT Bold"/>
              </a:rPr>
              <a:t> </a:t>
            </a:r>
            <a:r>
              <a:rPr dirty="0" sz="1800">
                <a:latin typeface="Arial Rounded MT Bold"/>
                <a:cs typeface="Arial Rounded MT Bold"/>
              </a:rPr>
              <a:t>New</a:t>
            </a:r>
            <a:r>
              <a:rPr dirty="0" sz="1800" spc="-60">
                <a:latin typeface="Arial Rounded MT Bold"/>
                <a:cs typeface="Arial Rounded MT Bold"/>
              </a:rPr>
              <a:t> </a:t>
            </a:r>
            <a:r>
              <a:rPr dirty="0" sz="1800">
                <a:latin typeface="Arial Rounded MT Bold"/>
                <a:cs typeface="Arial Rounded MT Bold"/>
              </a:rPr>
              <a:t>Jersey</a:t>
            </a:r>
            <a:r>
              <a:rPr dirty="0" sz="1800" spc="-15">
                <a:latin typeface="Arial Rounded MT Bold"/>
                <a:cs typeface="Arial Rounded MT Bold"/>
              </a:rPr>
              <a:t> </a:t>
            </a:r>
            <a:r>
              <a:rPr dirty="0" sz="1800" spc="-10">
                <a:latin typeface="Arial Rounded MT Bold"/>
                <a:cs typeface="Arial Rounded MT Bold"/>
              </a:rPr>
              <a:t>Outboards</a:t>
            </a:r>
            <a:endParaRPr sz="1800">
              <a:latin typeface="Arial Rounded MT Bold"/>
              <a:cs typeface="Arial Rounded MT Bold"/>
            </a:endParaRPr>
          </a:p>
          <a:p>
            <a:pPr algn="ctr">
              <a:lnSpc>
                <a:spcPts val="2120"/>
              </a:lnSpc>
            </a:pPr>
            <a:r>
              <a:rPr dirty="0" sz="1800">
                <a:latin typeface="Arial Rounded MT Bold"/>
                <a:cs typeface="Arial Rounded MT Bold"/>
              </a:rPr>
              <a:t>105</a:t>
            </a:r>
            <a:r>
              <a:rPr dirty="0" sz="1800" spc="-25">
                <a:latin typeface="Arial Rounded MT Bold"/>
                <a:cs typeface="Arial Rounded MT Bold"/>
              </a:rPr>
              <a:t> </a:t>
            </a:r>
            <a:r>
              <a:rPr dirty="0" sz="1800">
                <a:latin typeface="Arial Rounded MT Bold"/>
                <a:cs typeface="Arial Rounded MT Bold"/>
              </a:rPr>
              <a:t>ATLANTIC</a:t>
            </a:r>
            <a:r>
              <a:rPr dirty="0" sz="1800" spc="-70">
                <a:latin typeface="Arial Rounded MT Bold"/>
                <a:cs typeface="Arial Rounded MT Bold"/>
              </a:rPr>
              <a:t> </a:t>
            </a:r>
            <a:r>
              <a:rPr dirty="0" sz="1800">
                <a:latin typeface="Arial Rounded MT Bold"/>
                <a:cs typeface="Arial Rounded MT Bold"/>
              </a:rPr>
              <a:t>CITY</a:t>
            </a:r>
            <a:r>
              <a:rPr dirty="0" sz="1800" spc="-60">
                <a:latin typeface="Arial Rounded MT Bold"/>
                <a:cs typeface="Arial Rounded MT Bold"/>
              </a:rPr>
              <a:t> </a:t>
            </a:r>
            <a:r>
              <a:rPr dirty="0" sz="1800">
                <a:latin typeface="Arial Rounded MT Bold"/>
                <a:cs typeface="Arial Rounded MT Bold"/>
              </a:rPr>
              <a:t>BLVD,</a:t>
            </a:r>
            <a:r>
              <a:rPr dirty="0" sz="1800" spc="-80">
                <a:latin typeface="Arial Rounded MT Bold"/>
                <a:cs typeface="Arial Rounded MT Bold"/>
              </a:rPr>
              <a:t> </a:t>
            </a:r>
            <a:r>
              <a:rPr dirty="0" sz="1800">
                <a:latin typeface="Arial Rounded MT Bold"/>
                <a:cs typeface="Arial Rounded MT Bold"/>
              </a:rPr>
              <a:t>BAYVILLE,</a:t>
            </a:r>
            <a:r>
              <a:rPr dirty="0" sz="1800" spc="-70">
                <a:latin typeface="Arial Rounded MT Bold"/>
                <a:cs typeface="Arial Rounded MT Bold"/>
              </a:rPr>
              <a:t> </a:t>
            </a:r>
            <a:r>
              <a:rPr dirty="0" sz="1800">
                <a:latin typeface="Arial Rounded MT Bold"/>
                <a:cs typeface="Arial Rounded MT Bold"/>
              </a:rPr>
              <a:t>NJ</a:t>
            </a:r>
            <a:r>
              <a:rPr dirty="0" sz="1800" spc="-70">
                <a:latin typeface="Arial Rounded MT Bold"/>
                <a:cs typeface="Arial Rounded MT Bold"/>
              </a:rPr>
              <a:t> </a:t>
            </a:r>
            <a:r>
              <a:rPr dirty="0" sz="1800">
                <a:latin typeface="Arial Rounded MT Bold"/>
                <a:cs typeface="Arial Rounded MT Bold"/>
              </a:rPr>
              <a:t>08721</a:t>
            </a:r>
            <a:r>
              <a:rPr dirty="0" sz="1800" spc="-20">
                <a:latin typeface="Arial Rounded MT Bold"/>
                <a:cs typeface="Arial Rounded MT Bold"/>
              </a:rPr>
              <a:t> </a:t>
            </a:r>
            <a:r>
              <a:rPr dirty="0" sz="1800" spc="-10">
                <a:latin typeface="Arial Rounded MT Bold"/>
                <a:cs typeface="Arial Rounded MT Bold"/>
              </a:rPr>
              <a:t>tel:7325053002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625333" y="8451850"/>
            <a:ext cx="45231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 Rounded MT Bold"/>
                <a:cs typeface="Arial Rounded MT Bold"/>
              </a:rPr>
              <a:t>$4,000</a:t>
            </a:r>
            <a:r>
              <a:rPr dirty="0" sz="1800" spc="-20">
                <a:latin typeface="Arial Rounded MT Bold"/>
                <a:cs typeface="Arial Rounded MT Bold"/>
              </a:rPr>
              <a:t> </a:t>
            </a:r>
            <a:r>
              <a:rPr dirty="0" sz="1800">
                <a:latin typeface="Arial Rounded MT Bold"/>
                <a:cs typeface="Arial Rounded MT Bold"/>
              </a:rPr>
              <a:t>25HP</a:t>
            </a:r>
            <a:r>
              <a:rPr dirty="0" sz="1800" spc="-20">
                <a:latin typeface="Arial Rounded MT Bold"/>
                <a:cs typeface="Arial Rounded MT Bold"/>
              </a:rPr>
              <a:t> </a:t>
            </a:r>
            <a:r>
              <a:rPr dirty="0" sz="1800">
                <a:latin typeface="Arial Rounded MT Bold"/>
                <a:cs typeface="Arial Rounded MT Bold"/>
              </a:rPr>
              <a:t>Engine</a:t>
            </a:r>
            <a:r>
              <a:rPr dirty="0" sz="1800" spc="-25">
                <a:latin typeface="Arial Rounded MT Bold"/>
                <a:cs typeface="Arial Rounded MT Bold"/>
              </a:rPr>
              <a:t> </a:t>
            </a:r>
            <a:r>
              <a:rPr dirty="0" sz="1800">
                <a:latin typeface="Arial Rounded MT Bold"/>
                <a:cs typeface="Arial Rounded MT Bold"/>
              </a:rPr>
              <a:t>Donated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Arial Rounded MT Bold"/>
                <a:cs typeface="Arial Rounded MT Bold"/>
              </a:rPr>
              <a:t>by</a:t>
            </a:r>
            <a:r>
              <a:rPr dirty="0" sz="1800" spc="-5">
                <a:latin typeface="Arial Rounded MT Bold"/>
                <a:cs typeface="Arial Rounded MT Bold"/>
              </a:rPr>
              <a:t> </a:t>
            </a:r>
            <a:r>
              <a:rPr dirty="0" sz="1800" spc="-10">
                <a:latin typeface="Arial Rounded MT Bold"/>
                <a:cs typeface="Arial Rounded MT Bold"/>
              </a:rPr>
              <a:t>Yamaha</a:t>
            </a:r>
            <a:endParaRPr sz="1800">
              <a:latin typeface="Arial Rounded MT Bold"/>
              <a:cs typeface="Arial Rounded MT Bold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6736" y="2163896"/>
            <a:ext cx="3863934" cy="25603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8102" y="4783769"/>
            <a:ext cx="2984893" cy="130238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95600" y="6358815"/>
            <a:ext cx="2028824" cy="202881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28177" y="8959345"/>
            <a:ext cx="1800225" cy="3812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4668" y="415784"/>
            <a:ext cx="2855595" cy="154495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algn="ctr" marL="592455">
              <a:lnSpc>
                <a:spcPct val="100000"/>
              </a:lnSpc>
              <a:spcBef>
                <a:spcPts val="215"/>
              </a:spcBef>
            </a:pPr>
            <a:r>
              <a:rPr dirty="0" sz="1600" b="1">
                <a:latin typeface="Times New Roman"/>
                <a:cs typeface="Times New Roman"/>
              </a:rPr>
              <a:t>$500+</a:t>
            </a:r>
            <a:r>
              <a:rPr dirty="0" sz="1600" spc="-4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JCAA</a:t>
            </a:r>
            <a:r>
              <a:rPr dirty="0" sz="1600" spc="-40" b="1">
                <a:latin typeface="Times New Roman"/>
                <a:cs typeface="Times New Roman"/>
              </a:rPr>
              <a:t> </a:t>
            </a:r>
            <a:r>
              <a:rPr dirty="0" sz="1600" spc="-10" b="1">
                <a:latin typeface="Times New Roman"/>
                <a:cs typeface="Times New Roman"/>
              </a:rPr>
              <a:t>SPONSORS</a:t>
            </a:r>
            <a:endParaRPr sz="1600">
              <a:latin typeface="Times New Roman"/>
              <a:cs typeface="Times New Roman"/>
            </a:endParaRPr>
          </a:p>
          <a:p>
            <a:pPr algn="ctr" marL="593090">
              <a:lnSpc>
                <a:spcPct val="100000"/>
              </a:lnSpc>
              <a:spcBef>
                <a:spcPts val="85"/>
              </a:spcBef>
            </a:pPr>
            <a:r>
              <a:rPr dirty="0" sz="1200">
                <a:latin typeface="Times New Roman"/>
                <a:cs typeface="Times New Roman"/>
              </a:rPr>
              <a:t>Full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Business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Card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AD</a:t>
            </a:r>
            <a:endParaRPr sz="1200">
              <a:latin typeface="Times New Roman"/>
              <a:cs typeface="Times New Roman"/>
            </a:endParaRPr>
          </a:p>
          <a:p>
            <a:pPr marL="12700" marR="1712595">
              <a:lnSpc>
                <a:spcPts val="1030"/>
              </a:lnSpc>
              <a:spcBef>
                <a:spcPts val="160"/>
              </a:spcBef>
            </a:pPr>
            <a:r>
              <a:rPr dirty="0" sz="900">
                <a:latin typeface="Times New Roman"/>
                <a:cs typeface="Times New Roman"/>
              </a:rPr>
              <a:t>Chuck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-10">
                <a:latin typeface="Times New Roman"/>
                <a:cs typeface="Times New Roman"/>
              </a:rPr>
              <a:t>Santoro </a:t>
            </a:r>
            <a:r>
              <a:rPr dirty="0" sz="900">
                <a:latin typeface="Times New Roman"/>
                <a:cs typeface="Times New Roman"/>
              </a:rPr>
              <a:t>Fisherman</a:t>
            </a:r>
            <a:r>
              <a:rPr dirty="0" sz="900" spc="-10">
                <a:latin typeface="Times New Roman"/>
                <a:cs typeface="Times New Roman"/>
              </a:rPr>
              <a:t> Headquarters </a:t>
            </a:r>
            <a:r>
              <a:rPr dirty="0" sz="900">
                <a:latin typeface="Times New Roman"/>
                <a:cs typeface="Times New Roman"/>
              </a:rPr>
              <a:t>Fish </a:t>
            </a:r>
            <a:r>
              <a:rPr dirty="0" sz="900" spc="-10">
                <a:latin typeface="Times New Roman"/>
                <a:cs typeface="Times New Roman"/>
              </a:rPr>
              <a:t>Hawks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ts val="994"/>
              </a:lnSpc>
            </a:pPr>
            <a:r>
              <a:rPr dirty="0" sz="900">
                <a:latin typeface="Times New Roman"/>
                <a:cs typeface="Times New Roman"/>
              </a:rPr>
              <a:t>Forked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River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Tuna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 spc="-20">
                <a:latin typeface="Times New Roman"/>
                <a:cs typeface="Times New Roman"/>
              </a:rPr>
              <a:t>Club</a:t>
            </a:r>
            <a:endParaRPr sz="900">
              <a:latin typeface="Times New Roman"/>
              <a:cs typeface="Times New Roman"/>
            </a:endParaRPr>
          </a:p>
          <a:p>
            <a:pPr marL="12700" marR="627380">
              <a:lnSpc>
                <a:spcPts val="1030"/>
              </a:lnSpc>
              <a:spcBef>
                <a:spcPts val="60"/>
              </a:spcBef>
            </a:pPr>
            <a:r>
              <a:rPr dirty="0" sz="900">
                <a:latin typeface="Times New Roman"/>
                <a:cs typeface="Times New Roman"/>
              </a:rPr>
              <a:t>Greater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Point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Pleasant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Charter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Boat</a:t>
            </a:r>
            <a:r>
              <a:rPr dirty="0" sz="900" spc="-10">
                <a:latin typeface="Times New Roman"/>
                <a:cs typeface="Times New Roman"/>
              </a:rPr>
              <a:t> Association HI-</a:t>
            </a:r>
            <a:r>
              <a:rPr dirty="0" sz="900">
                <a:latin typeface="Times New Roman"/>
                <a:cs typeface="Times New Roman"/>
              </a:rPr>
              <a:t>MAR Striper</a:t>
            </a:r>
            <a:r>
              <a:rPr dirty="0" sz="900" spc="10">
                <a:latin typeface="Times New Roman"/>
                <a:cs typeface="Times New Roman"/>
              </a:rPr>
              <a:t> </a:t>
            </a:r>
            <a:r>
              <a:rPr dirty="0" sz="900" spc="-20">
                <a:latin typeface="Times New Roman"/>
                <a:cs typeface="Times New Roman"/>
              </a:rPr>
              <a:t>Club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ts val="985"/>
              </a:lnSpc>
            </a:pPr>
            <a:r>
              <a:rPr dirty="0" sz="900">
                <a:latin typeface="Times New Roman"/>
                <a:cs typeface="Times New Roman"/>
              </a:rPr>
              <a:t>Janice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and Joe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-10">
                <a:latin typeface="Times New Roman"/>
                <a:cs typeface="Times New Roman"/>
              </a:rPr>
              <a:t>Blaze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ts val="1055"/>
              </a:lnSpc>
            </a:pPr>
            <a:r>
              <a:rPr dirty="0" sz="900">
                <a:latin typeface="Times New Roman"/>
                <a:cs typeface="Times New Roman"/>
              </a:rPr>
              <a:t>Jersey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Coast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Shark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-10">
                <a:latin typeface="Times New Roman"/>
                <a:cs typeface="Times New Roman"/>
              </a:rPr>
              <a:t>Anglers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55524" y="2087875"/>
            <a:ext cx="3232785" cy="613029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614045">
              <a:lnSpc>
                <a:spcPct val="100000"/>
              </a:lnSpc>
              <a:spcBef>
                <a:spcPts val="295"/>
              </a:spcBef>
            </a:pPr>
            <a:r>
              <a:rPr dirty="0" sz="1600" b="1">
                <a:latin typeface="Times New Roman"/>
                <a:cs typeface="Times New Roman"/>
              </a:rPr>
              <a:t>$100+</a:t>
            </a:r>
            <a:r>
              <a:rPr dirty="0" sz="1600" spc="-4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JCAA</a:t>
            </a:r>
            <a:r>
              <a:rPr dirty="0" sz="1600" spc="-45" b="1">
                <a:latin typeface="Times New Roman"/>
                <a:cs typeface="Times New Roman"/>
              </a:rPr>
              <a:t> </a:t>
            </a:r>
            <a:r>
              <a:rPr dirty="0" sz="1600" spc="-10" b="1">
                <a:latin typeface="Times New Roman"/>
                <a:cs typeface="Times New Roman"/>
              </a:rPr>
              <a:t>SPONSORS</a:t>
            </a:r>
            <a:endParaRPr sz="1600">
              <a:latin typeface="Times New Roman"/>
              <a:cs typeface="Times New Roman"/>
            </a:endParaRPr>
          </a:p>
          <a:p>
            <a:pPr marL="15240" marR="26670">
              <a:lnSpc>
                <a:spcPct val="104400"/>
              </a:lnSpc>
              <a:spcBef>
                <a:spcPts val="65"/>
              </a:spcBef>
            </a:pPr>
            <a:r>
              <a:rPr dirty="0" sz="900">
                <a:latin typeface="Times New Roman"/>
                <a:cs typeface="Times New Roman"/>
              </a:rPr>
              <a:t>Fishing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&amp;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Diving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Clubs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in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Bold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Type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Bayshore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Anglers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Assoc.,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 spc="-20">
                <a:latin typeface="Times New Roman"/>
                <a:cs typeface="Times New Roman"/>
              </a:rPr>
              <a:t>P.O. </a:t>
            </a:r>
            <a:r>
              <a:rPr dirty="0" sz="900">
                <a:latin typeface="Times New Roman"/>
                <a:cs typeface="Times New Roman"/>
              </a:rPr>
              <a:t>Box,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94,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Middletown,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-25">
                <a:latin typeface="Times New Roman"/>
                <a:cs typeface="Times New Roman"/>
              </a:rPr>
              <a:t>NJ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1000">
                <a:latin typeface="Times New Roman"/>
                <a:cs typeface="Times New Roman"/>
              </a:rPr>
              <a:t>Berkeley</a:t>
            </a:r>
            <a:r>
              <a:rPr dirty="0" sz="1000" spc="-35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Striper</a:t>
            </a:r>
            <a:r>
              <a:rPr dirty="0" sz="1000" spc="-35">
                <a:latin typeface="Times New Roman"/>
                <a:cs typeface="Times New Roman"/>
              </a:rPr>
              <a:t> </a:t>
            </a:r>
            <a:r>
              <a:rPr dirty="0" sz="1000" spc="-20">
                <a:latin typeface="Times New Roman"/>
                <a:cs typeface="Times New Roman"/>
              </a:rPr>
              <a:t>Club</a:t>
            </a:r>
            <a:endParaRPr sz="100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  <a:spcBef>
                <a:spcPts val="50"/>
              </a:spcBef>
            </a:pPr>
            <a:r>
              <a:rPr dirty="0" sz="900">
                <a:latin typeface="Times New Roman"/>
                <a:cs typeface="Times New Roman"/>
              </a:rPr>
              <a:t>Betty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&amp;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Nick's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Bait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&amp;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Tackle,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Seaside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Park,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NJ,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732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793-</a:t>
            </a:r>
            <a:r>
              <a:rPr dirty="0" sz="900" spc="-20">
                <a:latin typeface="Times New Roman"/>
                <a:cs typeface="Times New Roman"/>
              </a:rPr>
              <a:t>2708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800" spc="-10">
                <a:latin typeface="Times New Roman"/>
                <a:cs typeface="Times New Roman"/>
              </a:rPr>
              <a:t>Bi-</a:t>
            </a:r>
            <a:r>
              <a:rPr dirty="0" sz="800">
                <a:latin typeface="Times New Roman"/>
                <a:cs typeface="Times New Roman"/>
              </a:rPr>
              <a:t>State</a:t>
            </a:r>
            <a:r>
              <a:rPr dirty="0" sz="800" spc="15">
                <a:latin typeface="Times New Roman"/>
                <a:cs typeface="Times New Roman"/>
              </a:rPr>
              <a:t> </a:t>
            </a:r>
            <a:r>
              <a:rPr dirty="0" sz="800">
                <a:latin typeface="Times New Roman"/>
                <a:cs typeface="Times New Roman"/>
              </a:rPr>
              <a:t>Shad</a:t>
            </a:r>
            <a:r>
              <a:rPr dirty="0" sz="800" spc="20">
                <a:latin typeface="Times New Roman"/>
                <a:cs typeface="Times New Roman"/>
              </a:rPr>
              <a:t> </a:t>
            </a:r>
            <a:r>
              <a:rPr dirty="0" sz="800">
                <a:latin typeface="Times New Roman"/>
                <a:cs typeface="Times New Roman"/>
              </a:rPr>
              <a:t>Fishing</a:t>
            </a:r>
            <a:r>
              <a:rPr dirty="0" sz="800" spc="20">
                <a:latin typeface="Times New Roman"/>
                <a:cs typeface="Times New Roman"/>
              </a:rPr>
              <a:t> </a:t>
            </a:r>
            <a:r>
              <a:rPr dirty="0" sz="800">
                <a:latin typeface="Times New Roman"/>
                <a:cs typeface="Times New Roman"/>
              </a:rPr>
              <a:t>Contest,</a:t>
            </a:r>
            <a:r>
              <a:rPr dirty="0" sz="800" spc="35">
                <a:latin typeface="Times New Roman"/>
                <a:cs typeface="Times New Roman"/>
              </a:rPr>
              <a:t> </a:t>
            </a:r>
            <a:r>
              <a:rPr dirty="0" sz="800" spc="-10">
                <a:latin typeface="Times New Roman"/>
                <a:cs typeface="Times New Roman"/>
                <a:hlinkClick r:id="rId2"/>
              </a:rPr>
              <a:t>eric@shadfishingcontest.com</a:t>
            </a:r>
            <a:r>
              <a:rPr dirty="0" sz="800" spc="15">
                <a:latin typeface="Times New Roman"/>
                <a:cs typeface="Times New Roman"/>
              </a:rPr>
              <a:t> </a:t>
            </a:r>
            <a:r>
              <a:rPr dirty="0" sz="800" spc="-10">
                <a:latin typeface="Times New Roman"/>
                <a:cs typeface="Times New Roman"/>
              </a:rPr>
              <a:t>610-762-</a:t>
            </a:r>
            <a:r>
              <a:rPr dirty="0" sz="800" spc="-20">
                <a:latin typeface="Times New Roman"/>
                <a:cs typeface="Times New Roman"/>
              </a:rPr>
              <a:t>0440</a:t>
            </a:r>
            <a:endParaRPr sz="80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  <a:spcBef>
                <a:spcPts val="20"/>
              </a:spcBef>
            </a:pPr>
            <a:r>
              <a:rPr dirty="0" sz="900">
                <a:latin typeface="Times New Roman"/>
                <a:cs typeface="Times New Roman"/>
              </a:rPr>
              <a:t>Jon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Brunetti,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Lakewood,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 spc="-25">
                <a:latin typeface="Times New Roman"/>
                <a:cs typeface="Times New Roman"/>
              </a:rPr>
              <a:t>NJ</a:t>
            </a:r>
            <a:endParaRPr sz="900">
              <a:latin typeface="Times New Roman"/>
              <a:cs typeface="Times New Roman"/>
            </a:endParaRPr>
          </a:p>
          <a:p>
            <a:pPr marL="18415" marR="581660">
              <a:lnSpc>
                <a:spcPct val="96100"/>
              </a:lnSpc>
              <a:spcBef>
                <a:spcPts val="75"/>
              </a:spcBef>
            </a:pPr>
            <a:r>
              <a:rPr dirty="0" sz="900">
                <a:latin typeface="Times New Roman"/>
                <a:cs typeface="Times New Roman"/>
              </a:rPr>
              <a:t>Delaware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River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Shad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Fishermens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ASSN,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Allentown,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 spc="-20">
                <a:latin typeface="Times New Roman"/>
                <a:cs typeface="Times New Roman"/>
              </a:rPr>
              <a:t>Pa., </a:t>
            </a:r>
            <a:r>
              <a:rPr dirty="0" sz="900">
                <a:latin typeface="Times New Roman"/>
                <a:cs typeface="Times New Roman"/>
              </a:rPr>
              <a:t>Harold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Dill,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Bricktown,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NJ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  <a:hlinkClick r:id="rId3"/>
              </a:rPr>
              <a:t>www.drsfa.org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Bill</a:t>
            </a:r>
            <a:r>
              <a:rPr dirty="0" sz="900" spc="-10">
                <a:latin typeface="Times New Roman"/>
                <a:cs typeface="Times New Roman"/>
              </a:rPr>
              <a:t> Dolan, </a:t>
            </a:r>
            <a:r>
              <a:rPr dirty="0" sz="900">
                <a:latin typeface="Times New Roman"/>
                <a:cs typeface="Times New Roman"/>
              </a:rPr>
              <a:t>Waretown,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 spc="-25">
                <a:latin typeface="Times New Roman"/>
                <a:cs typeface="Times New Roman"/>
              </a:rPr>
              <a:t>NJ</a:t>
            </a:r>
            <a:endParaRPr sz="900">
              <a:latin typeface="Times New Roman"/>
              <a:cs typeface="Times New Roman"/>
            </a:endParaRPr>
          </a:p>
          <a:p>
            <a:pPr marL="18415">
              <a:lnSpc>
                <a:spcPts val="1010"/>
              </a:lnSpc>
            </a:pPr>
            <a:r>
              <a:rPr dirty="0" sz="900">
                <a:latin typeface="Times New Roman"/>
                <a:cs typeface="Times New Roman"/>
              </a:rPr>
              <a:t>Len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Fantasia,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Wave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Dancer,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Atlantic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Highlands,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-25">
                <a:latin typeface="Times New Roman"/>
                <a:cs typeface="Times New Roman"/>
              </a:rPr>
              <a:t>NJ</a:t>
            </a:r>
            <a:endParaRPr sz="900">
              <a:latin typeface="Times New Roman"/>
              <a:cs typeface="Times New Roman"/>
            </a:endParaRPr>
          </a:p>
          <a:p>
            <a:pPr marL="18415" marR="390525">
              <a:lnSpc>
                <a:spcPts val="1030"/>
              </a:lnSpc>
              <a:spcBef>
                <a:spcPts val="55"/>
              </a:spcBef>
            </a:pPr>
            <a:r>
              <a:rPr dirty="0" sz="900">
                <a:latin typeface="Times New Roman"/>
                <a:cs typeface="Times New Roman"/>
              </a:rPr>
              <a:t>Fins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on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Feathers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Charters, Capt.</a:t>
            </a:r>
            <a:r>
              <a:rPr dirty="0" sz="900" spc="-2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Frank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Tenore,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973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763-</a:t>
            </a:r>
            <a:r>
              <a:rPr dirty="0" sz="900" spc="-20">
                <a:latin typeface="Times New Roman"/>
                <a:cs typeface="Times New Roman"/>
              </a:rPr>
              <a:t>2876 </a:t>
            </a:r>
            <a:r>
              <a:rPr dirty="0" sz="900">
                <a:latin typeface="Times New Roman"/>
                <a:cs typeface="Times New Roman"/>
              </a:rPr>
              <a:t>Fishin' </a:t>
            </a:r>
            <a:r>
              <a:rPr dirty="0" sz="900" spc="-10">
                <a:latin typeface="Times New Roman"/>
                <a:cs typeface="Times New Roman"/>
              </a:rPr>
              <a:t>Physicians</a:t>
            </a:r>
            <a:endParaRPr sz="900">
              <a:latin typeface="Times New Roman"/>
              <a:cs typeface="Times New Roman"/>
            </a:endParaRPr>
          </a:p>
          <a:p>
            <a:pPr marL="18415">
              <a:lnSpc>
                <a:spcPts val="994"/>
              </a:lnSpc>
            </a:pPr>
            <a:r>
              <a:rPr dirty="0" sz="900">
                <a:latin typeface="Times New Roman"/>
                <a:cs typeface="Times New Roman"/>
              </a:rPr>
              <a:t>Bruce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Freeman,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Lavallette,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-25">
                <a:latin typeface="Times New Roman"/>
                <a:cs typeface="Times New Roman"/>
              </a:rPr>
              <a:t>NJ</a:t>
            </a:r>
            <a:endParaRPr sz="900">
              <a:latin typeface="Times New Roman"/>
              <a:cs typeface="Times New Roman"/>
            </a:endParaRPr>
          </a:p>
          <a:p>
            <a:pPr marL="15240">
              <a:lnSpc>
                <a:spcPts val="1055"/>
              </a:lnSpc>
            </a:pPr>
            <a:r>
              <a:rPr dirty="0" sz="900">
                <a:latin typeface="Times New Roman"/>
                <a:cs typeface="Times New Roman"/>
              </a:rPr>
              <a:t>John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J.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Gilchrist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Architect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PC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Montvale, </a:t>
            </a:r>
            <a:r>
              <a:rPr dirty="0" sz="900" spc="-25">
                <a:latin typeface="Times New Roman"/>
                <a:cs typeface="Times New Roman"/>
              </a:rPr>
              <a:t>NJ</a:t>
            </a:r>
            <a:endParaRPr sz="90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  <a:spcBef>
                <a:spcPts val="35"/>
              </a:spcBef>
            </a:pPr>
            <a:r>
              <a:rPr dirty="0" sz="900">
                <a:latin typeface="Times New Roman"/>
                <a:cs typeface="Times New Roman"/>
              </a:rPr>
              <a:t>Mark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Goehring,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Indian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Mills,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 spc="-25">
                <a:latin typeface="Times New Roman"/>
                <a:cs typeface="Times New Roman"/>
              </a:rPr>
              <a:t>NJ</a:t>
            </a:r>
            <a:endParaRPr sz="90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  <a:spcBef>
                <a:spcPts val="45"/>
              </a:spcBef>
            </a:pPr>
            <a:r>
              <a:rPr dirty="0" sz="900">
                <a:latin typeface="Times New Roman"/>
                <a:cs typeface="Times New Roman"/>
              </a:rPr>
              <a:t>In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Memory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of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Betty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Henze,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Lafayette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Hill,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 spc="-25">
                <a:latin typeface="Times New Roman"/>
                <a:cs typeface="Times New Roman"/>
              </a:rPr>
              <a:t>PA</a:t>
            </a:r>
            <a:endParaRPr sz="900">
              <a:latin typeface="Times New Roman"/>
              <a:cs typeface="Times New Roman"/>
            </a:endParaRPr>
          </a:p>
          <a:p>
            <a:pPr marL="18415" marR="335280" indent="-3175">
              <a:lnSpc>
                <a:spcPct val="103299"/>
              </a:lnSpc>
              <a:spcBef>
                <a:spcPts val="5"/>
              </a:spcBef>
            </a:pPr>
            <a:r>
              <a:rPr dirty="0" sz="900">
                <a:latin typeface="Times New Roman"/>
                <a:cs typeface="Times New Roman"/>
              </a:rPr>
              <a:t>In Memory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of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Tom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Ortman. A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great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fisherman,</a:t>
            </a:r>
            <a:r>
              <a:rPr dirty="0" sz="900" spc="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a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great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guy! </a:t>
            </a:r>
            <a:r>
              <a:rPr dirty="0" sz="900" spc="-25">
                <a:latin typeface="Times New Roman"/>
                <a:cs typeface="Times New Roman"/>
              </a:rPr>
              <a:t>In</a:t>
            </a:r>
            <a:r>
              <a:rPr dirty="0" sz="900">
                <a:latin typeface="Times New Roman"/>
                <a:cs typeface="Times New Roman"/>
              </a:rPr>
              <a:t> Memory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of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Randy Minix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,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Gibbstown, </a:t>
            </a:r>
            <a:r>
              <a:rPr dirty="0" sz="900" spc="-25">
                <a:latin typeface="Times New Roman"/>
                <a:cs typeface="Times New Roman"/>
              </a:rPr>
              <a:t>NJ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000">
                <a:latin typeface="Times New Roman"/>
                <a:cs typeface="Times New Roman"/>
              </a:rPr>
              <a:t>Hudson</a:t>
            </a:r>
            <a:r>
              <a:rPr dirty="0" sz="1000" spc="-20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River</a:t>
            </a:r>
            <a:r>
              <a:rPr dirty="0" sz="1000" spc="-20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Times New Roman"/>
                <a:cs typeface="Times New Roman"/>
              </a:rPr>
              <a:t>Fisherman's</a:t>
            </a:r>
            <a:r>
              <a:rPr dirty="0" sz="1000" spc="-25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Association,</a:t>
            </a:r>
            <a:r>
              <a:rPr dirty="0" sz="1000" spc="-20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Cresskill,</a:t>
            </a:r>
            <a:r>
              <a:rPr dirty="0" sz="1000" spc="-15">
                <a:latin typeface="Times New Roman"/>
                <a:cs typeface="Times New Roman"/>
              </a:rPr>
              <a:t> </a:t>
            </a:r>
            <a:r>
              <a:rPr dirty="0" sz="1000" spc="-25">
                <a:latin typeface="Times New Roman"/>
                <a:cs typeface="Times New Roman"/>
              </a:rPr>
              <a:t>NJ</a:t>
            </a:r>
            <a:endParaRPr sz="100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  <a:spcBef>
                <a:spcPts val="40"/>
              </a:spcBef>
            </a:pPr>
            <a:r>
              <a:rPr dirty="0" sz="900">
                <a:latin typeface="Times New Roman"/>
                <a:cs typeface="Times New Roman"/>
              </a:rPr>
              <a:t>L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Raymond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Humphreys,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Jr.,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Pennsville,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-25">
                <a:latin typeface="Times New Roman"/>
                <a:cs typeface="Times New Roman"/>
              </a:rPr>
              <a:t>NJ</a:t>
            </a:r>
            <a:endParaRPr sz="900">
              <a:latin typeface="Times New Roman"/>
              <a:cs typeface="Times New Roman"/>
            </a:endParaRPr>
          </a:p>
          <a:p>
            <a:pPr marL="15240" marR="80010" indent="2540">
              <a:lnSpc>
                <a:spcPct val="103299"/>
              </a:lnSpc>
              <a:spcBef>
                <a:spcPts val="15"/>
              </a:spcBef>
            </a:pPr>
            <a:r>
              <a:rPr dirty="0" sz="900">
                <a:latin typeface="Times New Roman"/>
                <a:cs typeface="Times New Roman"/>
              </a:rPr>
              <a:t>Greg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&amp;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Linda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Jewell,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Freehold,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NJ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Long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Beach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Island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Fishing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-20">
                <a:latin typeface="Times New Roman"/>
                <a:cs typeface="Times New Roman"/>
              </a:rPr>
              <a:t>Club </a:t>
            </a:r>
            <a:r>
              <a:rPr dirty="0" sz="900">
                <a:latin typeface="Times New Roman"/>
                <a:cs typeface="Times New Roman"/>
              </a:rPr>
              <a:t>Harvey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Yenkinson,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West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Chester,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 spc="-25">
                <a:latin typeface="Times New Roman"/>
                <a:cs typeface="Times New Roman"/>
              </a:rPr>
              <a:t>Pa</a:t>
            </a:r>
            <a:endParaRPr sz="90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  <a:spcBef>
                <a:spcPts val="45"/>
              </a:spcBef>
            </a:pPr>
            <a:r>
              <a:rPr dirty="0" sz="900">
                <a:latin typeface="Times New Roman"/>
                <a:cs typeface="Times New Roman"/>
              </a:rPr>
              <a:t>Capt.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Frank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Tenore, Fins</a:t>
            </a:r>
            <a:r>
              <a:rPr dirty="0" sz="900" spc="-2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on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Feathers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Charters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Leonardo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State</a:t>
            </a:r>
            <a:r>
              <a:rPr dirty="0" sz="900" spc="-10">
                <a:latin typeface="Times New Roman"/>
                <a:cs typeface="Times New Roman"/>
              </a:rPr>
              <a:t> Marina</a:t>
            </a:r>
            <a:endParaRPr sz="900">
              <a:latin typeface="Times New Roman"/>
              <a:cs typeface="Times New Roman"/>
            </a:endParaRPr>
          </a:p>
          <a:p>
            <a:pPr marL="12700" marR="1264285">
              <a:lnSpc>
                <a:spcPts val="1240"/>
              </a:lnSpc>
              <a:spcBef>
                <a:spcPts val="40"/>
              </a:spcBef>
            </a:pPr>
            <a:r>
              <a:rPr dirty="0" sz="1000">
                <a:latin typeface="Times New Roman"/>
                <a:cs typeface="Times New Roman"/>
              </a:rPr>
              <a:t>Manasquan</a:t>
            </a:r>
            <a:r>
              <a:rPr dirty="0" sz="1000" spc="-30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River</a:t>
            </a:r>
            <a:r>
              <a:rPr dirty="0" sz="1000" spc="-30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Marlin</a:t>
            </a:r>
            <a:r>
              <a:rPr dirty="0" sz="1000" spc="-35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&amp;Tuna</a:t>
            </a:r>
            <a:r>
              <a:rPr dirty="0" sz="1000" spc="-30">
                <a:latin typeface="Times New Roman"/>
                <a:cs typeface="Times New Roman"/>
              </a:rPr>
              <a:t> </a:t>
            </a:r>
            <a:r>
              <a:rPr dirty="0" sz="1000" spc="-20">
                <a:latin typeface="Times New Roman"/>
                <a:cs typeface="Times New Roman"/>
              </a:rPr>
              <a:t>Club </a:t>
            </a:r>
            <a:r>
              <a:rPr dirty="0" sz="1000">
                <a:latin typeface="Times New Roman"/>
                <a:cs typeface="Times New Roman"/>
              </a:rPr>
              <a:t>Ma</a:t>
            </a:r>
            <a:r>
              <a:rPr dirty="0" sz="1000">
                <a:latin typeface="Times New Roman"/>
                <a:cs typeface="Times New Roman"/>
              </a:rPr>
              <a:t>nasquan</a:t>
            </a:r>
            <a:r>
              <a:rPr dirty="0" sz="1000" spc="-35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Fishing</a:t>
            </a:r>
            <a:r>
              <a:rPr dirty="0" sz="1000" spc="-35">
                <a:latin typeface="Times New Roman"/>
                <a:cs typeface="Times New Roman"/>
              </a:rPr>
              <a:t> </a:t>
            </a:r>
            <a:r>
              <a:rPr dirty="0" sz="1000" spc="-20">
                <a:latin typeface="Times New Roman"/>
                <a:cs typeface="Times New Roman"/>
              </a:rPr>
              <a:t>Club</a:t>
            </a:r>
            <a:endParaRPr sz="1000">
              <a:latin typeface="Times New Roman"/>
              <a:cs typeface="Times New Roman"/>
            </a:endParaRPr>
          </a:p>
          <a:p>
            <a:pPr marL="15240" marR="112395">
              <a:lnSpc>
                <a:spcPts val="1120"/>
              </a:lnSpc>
              <a:spcBef>
                <a:spcPts val="5"/>
              </a:spcBef>
            </a:pPr>
            <a:r>
              <a:rPr dirty="0" sz="900">
                <a:latin typeface="Times New Roman"/>
                <a:cs typeface="Times New Roman"/>
              </a:rPr>
              <a:t>Ocean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Beach Volunteer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Fire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CO</a:t>
            </a:r>
            <a:r>
              <a:rPr dirty="0" sz="900" spc="-2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3 behalf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of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William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"Bronco" </a:t>
            </a:r>
            <a:r>
              <a:rPr dirty="0" sz="900" spc="-20">
                <a:latin typeface="Times New Roman"/>
                <a:cs typeface="Times New Roman"/>
              </a:rPr>
              <a:t>Bell </a:t>
            </a:r>
            <a:r>
              <a:rPr dirty="0" sz="900">
                <a:latin typeface="Times New Roman"/>
                <a:cs typeface="Times New Roman"/>
              </a:rPr>
              <a:t>Paul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Olsen,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Lanoka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Harbor, </a:t>
            </a:r>
            <a:r>
              <a:rPr dirty="0" sz="900" spc="-25">
                <a:latin typeface="Times New Roman"/>
                <a:cs typeface="Times New Roman"/>
              </a:rPr>
              <a:t>NJ</a:t>
            </a:r>
            <a:endParaRPr sz="900">
              <a:latin typeface="Times New Roman"/>
              <a:cs typeface="Times New Roman"/>
            </a:endParaRPr>
          </a:p>
          <a:p>
            <a:pPr marL="15240" marR="1621790">
              <a:lnSpc>
                <a:spcPts val="1120"/>
              </a:lnSpc>
              <a:spcBef>
                <a:spcPts val="5"/>
              </a:spcBef>
            </a:pPr>
            <a:r>
              <a:rPr dirty="0" sz="900">
                <a:latin typeface="Times New Roman"/>
                <a:cs typeface="Times New Roman"/>
              </a:rPr>
              <a:t>Raymond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Onofrio,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Voorhees, </a:t>
            </a:r>
            <a:r>
              <a:rPr dirty="0" sz="900" spc="-25">
                <a:latin typeface="Times New Roman"/>
                <a:cs typeface="Times New Roman"/>
              </a:rPr>
              <a:t>NJ</a:t>
            </a:r>
            <a:r>
              <a:rPr dirty="0" sz="900">
                <a:latin typeface="Times New Roman"/>
                <a:cs typeface="Times New Roman"/>
              </a:rPr>
              <a:t> Joseph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Palumbo,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West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Orange,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 spc="-25">
                <a:latin typeface="Times New Roman"/>
                <a:cs typeface="Times New Roman"/>
              </a:rPr>
              <a:t>NJ</a:t>
            </a:r>
            <a:endParaRPr sz="90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</a:pPr>
            <a:r>
              <a:rPr dirty="0" sz="900">
                <a:latin typeface="Times New Roman"/>
                <a:cs typeface="Times New Roman"/>
              </a:rPr>
              <a:t>Todd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Piasecki,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Little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Falls, </a:t>
            </a:r>
            <a:r>
              <a:rPr dirty="0" sz="900" spc="-25">
                <a:latin typeface="Times New Roman"/>
                <a:cs typeface="Times New Roman"/>
              </a:rPr>
              <a:t>NJ</a:t>
            </a:r>
            <a:endParaRPr sz="900">
              <a:latin typeface="Times New Roman"/>
              <a:cs typeface="Times New Roman"/>
            </a:endParaRPr>
          </a:p>
          <a:p>
            <a:pPr marL="15240" marR="192405">
              <a:lnSpc>
                <a:spcPct val="103299"/>
              </a:lnSpc>
            </a:pPr>
            <a:r>
              <a:rPr dirty="0" sz="900">
                <a:latin typeface="Times New Roman"/>
                <a:cs typeface="Times New Roman"/>
              </a:rPr>
              <a:t>Michael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Revesz, SW-Life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Science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Lab Equipment, </a:t>
            </a:r>
            <a:r>
              <a:rPr dirty="0" sz="900" spc="-10">
                <a:latin typeface="Times New Roman"/>
                <a:cs typeface="Times New Roman"/>
              </a:rPr>
              <a:t>877-</a:t>
            </a:r>
            <a:r>
              <a:rPr dirty="0" sz="900">
                <a:latin typeface="Times New Roman"/>
                <a:cs typeface="Times New Roman"/>
              </a:rPr>
              <a:t>737-</a:t>
            </a:r>
            <a:r>
              <a:rPr dirty="0" sz="900" spc="-20">
                <a:latin typeface="Times New Roman"/>
                <a:cs typeface="Times New Roman"/>
              </a:rPr>
              <a:t>3211 </a:t>
            </a:r>
            <a:r>
              <a:rPr dirty="0" sz="900">
                <a:latin typeface="Times New Roman"/>
                <a:cs typeface="Times New Roman"/>
              </a:rPr>
              <a:t>Russell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Samano,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Millville,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-25">
                <a:latin typeface="Times New Roman"/>
                <a:cs typeface="Times New Roman"/>
              </a:rPr>
              <a:t>NJ</a:t>
            </a:r>
            <a:endParaRPr sz="900">
              <a:latin typeface="Times New Roman"/>
              <a:cs typeface="Times New Roman"/>
            </a:endParaRPr>
          </a:p>
          <a:p>
            <a:pPr marL="15240" marR="1503045">
              <a:lnSpc>
                <a:spcPct val="103699"/>
              </a:lnSpc>
              <a:spcBef>
                <a:spcPts val="5"/>
              </a:spcBef>
            </a:pPr>
            <a:r>
              <a:rPr dirty="0" sz="900">
                <a:latin typeface="Times New Roman"/>
                <a:cs typeface="Times New Roman"/>
              </a:rPr>
              <a:t>Richard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Savacool,</a:t>
            </a:r>
            <a:r>
              <a:rPr dirty="0" sz="900" spc="-2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Lavallette,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-25">
                <a:latin typeface="Times New Roman"/>
                <a:cs typeface="Times New Roman"/>
              </a:rPr>
              <a:t>NJ</a:t>
            </a:r>
            <a:r>
              <a:rPr dirty="0" sz="900" spc="50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Paul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Shafer,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Bethel, </a:t>
            </a:r>
            <a:r>
              <a:rPr dirty="0" sz="900" spc="-10">
                <a:latin typeface="Times New Roman"/>
                <a:cs typeface="Times New Roman"/>
              </a:rPr>
              <a:t>Connecticut </a:t>
            </a:r>
            <a:r>
              <a:rPr dirty="0" sz="900">
                <a:latin typeface="Times New Roman"/>
                <a:cs typeface="Times New Roman"/>
              </a:rPr>
              <a:t>George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S.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Smith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Jr.,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Morganville,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 spc="-25">
                <a:latin typeface="Times New Roman"/>
                <a:cs typeface="Times New Roman"/>
              </a:rPr>
              <a:t>NJ</a:t>
            </a:r>
            <a:r>
              <a:rPr dirty="0" sz="900">
                <a:latin typeface="Times New Roman"/>
                <a:cs typeface="Times New Roman"/>
              </a:rPr>
              <a:t> Phil</a:t>
            </a:r>
            <a:r>
              <a:rPr dirty="0" sz="900" spc="-2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Simon,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Skillman,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 spc="-25">
                <a:latin typeface="Times New Roman"/>
                <a:cs typeface="Times New Roman"/>
              </a:rPr>
              <a:t>NJ</a:t>
            </a:r>
            <a:endParaRPr sz="90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  <a:spcBef>
                <a:spcPts val="50"/>
              </a:spcBef>
            </a:pPr>
            <a:r>
              <a:rPr dirty="0" sz="900">
                <a:latin typeface="Times New Roman"/>
                <a:cs typeface="Times New Roman"/>
              </a:rPr>
              <a:t>South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West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Science,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Roebling,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-25">
                <a:latin typeface="Times New Roman"/>
                <a:cs typeface="Times New Roman"/>
              </a:rPr>
              <a:t>NJ</a:t>
            </a:r>
            <a:endParaRPr sz="90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  <a:spcBef>
                <a:spcPts val="35"/>
              </a:spcBef>
            </a:pPr>
            <a:r>
              <a:rPr dirty="0" sz="900">
                <a:latin typeface="Times New Roman"/>
                <a:cs typeface="Times New Roman"/>
              </a:rPr>
              <a:t>Sunshine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Organization,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In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Memory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of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Randy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-20">
                <a:latin typeface="Times New Roman"/>
                <a:cs typeface="Times New Roman"/>
              </a:rPr>
              <a:t>Minix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000">
                <a:latin typeface="Times New Roman"/>
                <a:cs typeface="Times New Roman"/>
              </a:rPr>
              <a:t>Village</a:t>
            </a:r>
            <a:r>
              <a:rPr dirty="0" sz="1000" spc="-35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Harbour</a:t>
            </a:r>
            <a:r>
              <a:rPr dirty="0" sz="1000" spc="-25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Fishing</a:t>
            </a:r>
            <a:r>
              <a:rPr dirty="0" sz="1000" spc="-30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Club,</a:t>
            </a:r>
            <a:r>
              <a:rPr dirty="0" sz="1000" spc="-40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Manahawkin,</a:t>
            </a:r>
            <a:r>
              <a:rPr dirty="0" sz="1000" spc="-25">
                <a:latin typeface="Times New Roman"/>
                <a:cs typeface="Times New Roman"/>
              </a:rPr>
              <a:t> NJ</a:t>
            </a:r>
            <a:endParaRPr sz="100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  <a:spcBef>
                <a:spcPts val="50"/>
              </a:spcBef>
            </a:pPr>
            <a:r>
              <a:rPr dirty="0" sz="900">
                <a:latin typeface="Times New Roman"/>
                <a:cs typeface="Times New Roman"/>
              </a:rPr>
              <a:t>In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Memory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of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Bruce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-10">
                <a:latin typeface="Times New Roman"/>
                <a:cs typeface="Times New Roman"/>
              </a:rPr>
              <a:t>Wagner</a:t>
            </a:r>
            <a:endParaRPr sz="90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  <a:spcBef>
                <a:spcPts val="35"/>
              </a:spcBef>
            </a:pPr>
            <a:r>
              <a:rPr dirty="0" sz="900">
                <a:latin typeface="Times New Roman"/>
                <a:cs typeface="Times New Roman"/>
              </a:rPr>
              <a:t>West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Orange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Anglers,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West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Orange,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NJ, </a:t>
            </a:r>
            <a:r>
              <a:rPr dirty="0" sz="900" spc="-10">
                <a:latin typeface="Times New Roman"/>
                <a:cs typeface="Times New Roman"/>
              </a:rPr>
              <a:t>793-</a:t>
            </a:r>
            <a:r>
              <a:rPr dirty="0" sz="900">
                <a:latin typeface="Times New Roman"/>
                <a:cs typeface="Times New Roman"/>
              </a:rPr>
              <a:t>669-</a:t>
            </a:r>
            <a:r>
              <a:rPr dirty="0" sz="900" spc="-20">
                <a:latin typeface="Times New Roman"/>
                <a:cs typeface="Times New Roman"/>
              </a:rPr>
              <a:t>6799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105147" y="415784"/>
            <a:ext cx="2855595" cy="88836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algn="ctr" marL="592455">
              <a:lnSpc>
                <a:spcPct val="100000"/>
              </a:lnSpc>
              <a:spcBef>
                <a:spcPts val="215"/>
              </a:spcBef>
            </a:pPr>
            <a:r>
              <a:rPr dirty="0" sz="1600" b="1">
                <a:latin typeface="Times New Roman"/>
                <a:cs typeface="Times New Roman"/>
              </a:rPr>
              <a:t>$250+</a:t>
            </a:r>
            <a:r>
              <a:rPr dirty="0" sz="1600" spc="-4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JCAA</a:t>
            </a:r>
            <a:r>
              <a:rPr dirty="0" sz="1600" spc="-40" b="1">
                <a:latin typeface="Times New Roman"/>
                <a:cs typeface="Times New Roman"/>
              </a:rPr>
              <a:t> </a:t>
            </a:r>
            <a:r>
              <a:rPr dirty="0" sz="1600" spc="-10" b="1">
                <a:latin typeface="Times New Roman"/>
                <a:cs typeface="Times New Roman"/>
              </a:rPr>
              <a:t>SPONSORS</a:t>
            </a:r>
            <a:endParaRPr sz="1600">
              <a:latin typeface="Times New Roman"/>
              <a:cs typeface="Times New Roman"/>
            </a:endParaRPr>
          </a:p>
          <a:p>
            <a:pPr algn="ctr" marL="593090">
              <a:lnSpc>
                <a:spcPct val="100000"/>
              </a:lnSpc>
              <a:spcBef>
                <a:spcPts val="85"/>
              </a:spcBef>
            </a:pPr>
            <a:r>
              <a:rPr dirty="0" sz="1200">
                <a:latin typeface="Times New Roman"/>
                <a:cs typeface="Times New Roman"/>
              </a:rPr>
              <a:t>Half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Business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Card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AD</a:t>
            </a:r>
            <a:endParaRPr sz="1200">
              <a:latin typeface="Times New Roman"/>
              <a:cs typeface="Times New Roman"/>
            </a:endParaRPr>
          </a:p>
          <a:p>
            <a:pPr marL="12700" marR="909319">
              <a:lnSpc>
                <a:spcPts val="1030"/>
              </a:lnSpc>
              <a:spcBef>
                <a:spcPts val="160"/>
              </a:spcBef>
            </a:pPr>
            <a:r>
              <a:rPr dirty="0" sz="900">
                <a:latin typeface="Times New Roman"/>
                <a:cs typeface="Times New Roman"/>
              </a:rPr>
              <a:t>Beach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Haven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Charter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Fishing</a:t>
            </a:r>
            <a:r>
              <a:rPr dirty="0" sz="900" spc="-10">
                <a:latin typeface="Times New Roman"/>
                <a:cs typeface="Times New Roman"/>
              </a:rPr>
              <a:t> Association </a:t>
            </a:r>
            <a:r>
              <a:rPr dirty="0" sz="900">
                <a:latin typeface="Times New Roman"/>
                <a:cs typeface="Times New Roman"/>
              </a:rPr>
              <a:t>New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Jersey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Beach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Buggy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-10">
                <a:latin typeface="Times New Roman"/>
                <a:cs typeface="Times New Roman"/>
              </a:rPr>
              <a:t>Association </a:t>
            </a:r>
            <a:r>
              <a:rPr dirty="0" sz="900">
                <a:latin typeface="Times New Roman"/>
                <a:cs typeface="Times New Roman"/>
              </a:rPr>
              <a:t>Raritan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Bay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Anglers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-20">
                <a:latin typeface="Times New Roman"/>
                <a:cs typeface="Times New Roman"/>
              </a:rPr>
              <a:t>Club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095851" y="1393443"/>
            <a:ext cx="3614420" cy="6243955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894715">
              <a:lnSpc>
                <a:spcPct val="100000"/>
              </a:lnSpc>
              <a:spcBef>
                <a:spcPts val="260"/>
              </a:spcBef>
            </a:pPr>
            <a:r>
              <a:rPr dirty="0" sz="1500" b="1">
                <a:latin typeface="Times New Roman"/>
                <a:cs typeface="Times New Roman"/>
              </a:rPr>
              <a:t>$50</a:t>
            </a:r>
            <a:r>
              <a:rPr dirty="0" sz="1500" spc="-10" b="1">
                <a:latin typeface="Times New Roman"/>
                <a:cs typeface="Times New Roman"/>
              </a:rPr>
              <a:t> </a:t>
            </a:r>
            <a:r>
              <a:rPr dirty="0" sz="1500" b="1">
                <a:latin typeface="Times New Roman"/>
                <a:cs typeface="Times New Roman"/>
              </a:rPr>
              <a:t>JCAA</a:t>
            </a:r>
            <a:r>
              <a:rPr dirty="0" sz="1500" spc="-5" b="1">
                <a:latin typeface="Times New Roman"/>
                <a:cs typeface="Times New Roman"/>
              </a:rPr>
              <a:t> </a:t>
            </a:r>
            <a:r>
              <a:rPr dirty="0" sz="1500" spc="-10" b="1">
                <a:latin typeface="Times New Roman"/>
                <a:cs typeface="Times New Roman"/>
              </a:rPr>
              <a:t>Sponsors</a:t>
            </a:r>
            <a:endParaRPr sz="1500">
              <a:latin typeface="Times New Roman"/>
              <a:cs typeface="Times New Roman"/>
            </a:endParaRPr>
          </a:p>
          <a:p>
            <a:pPr marL="12700" marR="902335" indent="2540">
              <a:lnSpc>
                <a:spcPct val="103699"/>
              </a:lnSpc>
              <a:spcBef>
                <a:spcPts val="55"/>
              </a:spcBef>
            </a:pPr>
            <a:r>
              <a:rPr dirty="0" sz="900">
                <a:latin typeface="Times New Roman"/>
                <a:cs typeface="Times New Roman"/>
              </a:rPr>
              <a:t>Asbury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Park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Fishing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Club,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Asbury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Park,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NJ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-10">
                <a:latin typeface="Times New Roman"/>
                <a:cs typeface="Times New Roman"/>
              </a:rPr>
              <a:t>732-</a:t>
            </a:r>
            <a:r>
              <a:rPr dirty="0" sz="900">
                <a:latin typeface="Times New Roman"/>
                <a:cs typeface="Times New Roman"/>
              </a:rPr>
              <a:t>988-</a:t>
            </a:r>
            <a:r>
              <a:rPr dirty="0" sz="900" spc="-20">
                <a:latin typeface="Times New Roman"/>
                <a:cs typeface="Times New Roman"/>
              </a:rPr>
              <a:t>0121 </a:t>
            </a:r>
            <a:r>
              <a:rPr dirty="0" sz="900">
                <a:latin typeface="Times New Roman"/>
                <a:cs typeface="Times New Roman"/>
              </a:rPr>
              <a:t>Association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of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Surf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Angling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Clubs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 spc="-10">
                <a:latin typeface="Times New Roman"/>
                <a:cs typeface="Times New Roman"/>
                <a:hlinkClick r:id="rId4"/>
              </a:rPr>
              <a:t>www.asaconline.org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Barnegat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Fishin'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Hole</a:t>
            </a:r>
            <a:r>
              <a:rPr dirty="0" sz="900" spc="-10">
                <a:latin typeface="Times New Roman"/>
                <a:cs typeface="Times New Roman"/>
              </a:rPr>
              <a:t> &lt;</a:t>
            </a:r>
            <a:r>
              <a:rPr dirty="0" sz="900" spc="-10">
                <a:latin typeface="Times New Roman"/>
                <a:cs typeface="Times New Roman"/>
                <a:hlinkClick r:id="rId5"/>
              </a:rPr>
              <a:t>www.BarnegatFishinHole.com</a:t>
            </a:r>
            <a:r>
              <a:rPr dirty="0" sz="900" spc="-10">
                <a:latin typeface="Times New Roman"/>
                <a:cs typeface="Times New Roman"/>
              </a:rPr>
              <a:t>&gt; </a:t>
            </a:r>
            <a:r>
              <a:rPr dirty="0" sz="900">
                <a:latin typeface="Times New Roman"/>
                <a:cs typeface="Times New Roman"/>
              </a:rPr>
              <a:t>Howard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Beeferman,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Monroe,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-25">
                <a:latin typeface="Times New Roman"/>
                <a:cs typeface="Times New Roman"/>
              </a:rPr>
              <a:t>NJ</a:t>
            </a:r>
            <a:endParaRPr sz="900">
              <a:latin typeface="Times New Roman"/>
              <a:cs typeface="Times New Roman"/>
            </a:endParaRPr>
          </a:p>
          <a:p>
            <a:pPr marL="18415" marR="897890" indent="-3175">
              <a:lnSpc>
                <a:spcPts val="1130"/>
              </a:lnSpc>
              <a:spcBef>
                <a:spcPts val="30"/>
              </a:spcBef>
            </a:pPr>
            <a:r>
              <a:rPr dirty="0" sz="900">
                <a:latin typeface="Times New Roman"/>
                <a:cs typeface="Times New Roman"/>
              </a:rPr>
              <a:t>Belmar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Fishing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Club,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P.O.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Box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38,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Belmar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07719</a:t>
            </a:r>
            <a:r>
              <a:rPr dirty="0" sz="900" spc="-10">
                <a:latin typeface="Times New Roman"/>
                <a:cs typeface="Times New Roman"/>
              </a:rPr>
              <a:t> Michael </a:t>
            </a:r>
            <a:r>
              <a:rPr dirty="0" sz="900">
                <a:latin typeface="Times New Roman"/>
                <a:cs typeface="Times New Roman"/>
              </a:rPr>
              <a:t>Blonske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Morrisville,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 spc="-25">
                <a:latin typeface="Times New Roman"/>
                <a:cs typeface="Times New Roman"/>
              </a:rPr>
              <a:t>Pa.</a:t>
            </a:r>
            <a:endParaRPr sz="900">
              <a:latin typeface="Times New Roman"/>
              <a:cs typeface="Times New Roman"/>
            </a:endParaRPr>
          </a:p>
          <a:p>
            <a:pPr marL="15240">
              <a:lnSpc>
                <a:spcPts val="1070"/>
              </a:lnSpc>
            </a:pPr>
            <a:r>
              <a:rPr dirty="0" sz="900">
                <a:latin typeface="Times New Roman"/>
                <a:cs typeface="Times New Roman"/>
              </a:rPr>
              <a:t>Bradley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Beach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Surf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Casters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Inc.,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Neptune, </a:t>
            </a:r>
            <a:r>
              <a:rPr dirty="0" sz="900" spc="-25">
                <a:latin typeface="Times New Roman"/>
                <a:cs typeface="Times New Roman"/>
              </a:rPr>
              <a:t>NJ</a:t>
            </a:r>
            <a:endParaRPr sz="900">
              <a:latin typeface="Times New Roman"/>
              <a:cs typeface="Times New Roman"/>
            </a:endParaRPr>
          </a:p>
          <a:p>
            <a:pPr marL="15240" marR="2096770">
              <a:lnSpc>
                <a:spcPct val="103299"/>
              </a:lnSpc>
              <a:spcBef>
                <a:spcPts val="15"/>
              </a:spcBef>
            </a:pPr>
            <a:r>
              <a:rPr dirty="0" sz="900">
                <a:latin typeface="Times New Roman"/>
                <a:cs typeface="Times New Roman"/>
              </a:rPr>
              <a:t>Vito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F.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Cardinale,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Red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Bank,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-25">
                <a:latin typeface="Times New Roman"/>
                <a:cs typeface="Times New Roman"/>
              </a:rPr>
              <a:t>NJ</a:t>
            </a:r>
            <a:r>
              <a:rPr dirty="0" sz="900">
                <a:latin typeface="Times New Roman"/>
                <a:cs typeface="Times New Roman"/>
              </a:rPr>
              <a:t> Michael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Colucci,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Brick,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 spc="-25">
                <a:latin typeface="Times New Roman"/>
                <a:cs typeface="Times New Roman"/>
              </a:rPr>
              <a:t>NJ</a:t>
            </a:r>
            <a:endParaRPr sz="900">
              <a:latin typeface="Times New Roman"/>
              <a:cs typeface="Times New Roman"/>
            </a:endParaRPr>
          </a:p>
          <a:p>
            <a:pPr marL="12700" marR="1971675">
              <a:lnSpc>
                <a:spcPct val="103299"/>
              </a:lnSpc>
            </a:pPr>
            <a:r>
              <a:rPr dirty="0" sz="900">
                <a:latin typeface="Times New Roman"/>
                <a:cs typeface="Times New Roman"/>
              </a:rPr>
              <a:t>Jim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Davis,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Port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Monmouth,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 spc="-25">
                <a:latin typeface="Times New Roman"/>
                <a:cs typeface="Times New Roman"/>
              </a:rPr>
              <a:t>NJ</a:t>
            </a:r>
            <a:r>
              <a:rPr dirty="0" sz="900">
                <a:latin typeface="Times New Roman"/>
                <a:cs typeface="Times New Roman"/>
              </a:rPr>
              <a:t> Daniel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DeChurch,</a:t>
            </a:r>
            <a:r>
              <a:rPr dirty="0" sz="900" spc="-2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Moorestown,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 spc="-25">
                <a:latin typeface="Times New Roman"/>
                <a:cs typeface="Times New Roman"/>
              </a:rPr>
              <a:t>NJ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900">
                <a:latin typeface="Times New Roman"/>
                <a:cs typeface="Times New Roman"/>
              </a:rPr>
              <a:t>David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Dowd,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Orange,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-25">
                <a:latin typeface="Times New Roman"/>
                <a:cs typeface="Times New Roman"/>
              </a:rPr>
              <a:t>NJ</a:t>
            </a:r>
            <a:endParaRPr sz="90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  <a:spcBef>
                <a:spcPts val="40"/>
              </a:spcBef>
            </a:pPr>
            <a:r>
              <a:rPr dirty="0" sz="900">
                <a:latin typeface="Times New Roman"/>
                <a:cs typeface="Times New Roman"/>
              </a:rPr>
              <a:t>William</a:t>
            </a:r>
            <a:r>
              <a:rPr dirty="0" sz="900" spc="-3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M.</a:t>
            </a:r>
            <a:r>
              <a:rPr dirty="0" sz="900" spc="-2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Feinberg,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Ocean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City,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-25">
                <a:latin typeface="Times New Roman"/>
                <a:cs typeface="Times New Roman"/>
              </a:rPr>
              <a:t>NJ</a:t>
            </a:r>
            <a:endParaRPr sz="900">
              <a:latin typeface="Times New Roman"/>
              <a:cs typeface="Times New Roman"/>
            </a:endParaRPr>
          </a:p>
          <a:p>
            <a:pPr marL="18415" marR="453390">
              <a:lnSpc>
                <a:spcPts val="1030"/>
              </a:lnSpc>
              <a:spcBef>
                <a:spcPts val="110"/>
              </a:spcBef>
            </a:pPr>
            <a:r>
              <a:rPr dirty="0" sz="900">
                <a:latin typeface="Times New Roman"/>
                <a:cs typeface="Times New Roman"/>
              </a:rPr>
              <a:t>Exton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Window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Cleaning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&amp;</a:t>
            </a:r>
            <a:r>
              <a:rPr dirty="0" sz="900" spc="-2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Exton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Building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Maintenance,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Exton,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 spc="-25">
                <a:latin typeface="Times New Roman"/>
                <a:cs typeface="Times New Roman"/>
              </a:rPr>
              <a:t>Pa.</a:t>
            </a:r>
            <a:r>
              <a:rPr dirty="0" sz="900">
                <a:latin typeface="Times New Roman"/>
                <a:cs typeface="Times New Roman"/>
              </a:rPr>
              <a:t> Fortescue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Captains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&amp;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Boat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Owners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Assn.,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Inc.,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-25">
                <a:latin typeface="Times New Roman"/>
                <a:cs typeface="Times New Roman"/>
              </a:rPr>
              <a:t>NJ</a:t>
            </a:r>
            <a:endParaRPr sz="900">
              <a:latin typeface="Times New Roman"/>
              <a:cs typeface="Times New Roman"/>
            </a:endParaRPr>
          </a:p>
          <a:p>
            <a:pPr marL="18415" marR="1955800">
              <a:lnSpc>
                <a:spcPts val="1030"/>
              </a:lnSpc>
              <a:spcBef>
                <a:spcPts val="15"/>
              </a:spcBef>
            </a:pPr>
            <a:r>
              <a:rPr dirty="0" sz="900">
                <a:latin typeface="Times New Roman"/>
                <a:cs typeface="Times New Roman"/>
              </a:rPr>
              <a:t>F.U.B</a:t>
            </a:r>
            <a:r>
              <a:rPr dirty="0" sz="900" spc="-2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Divers,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Neptune,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NJ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Dr.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-20">
                <a:latin typeface="Times New Roman"/>
                <a:cs typeface="Times New Roman"/>
              </a:rPr>
              <a:t>Joel </a:t>
            </a:r>
            <a:r>
              <a:rPr dirty="0" sz="900" spc="-10">
                <a:latin typeface="Times New Roman"/>
                <a:cs typeface="Times New Roman"/>
              </a:rPr>
              <a:t>Gelbman</a:t>
            </a:r>
            <a:endParaRPr sz="900">
              <a:latin typeface="Times New Roman"/>
              <a:cs typeface="Times New Roman"/>
            </a:endParaRPr>
          </a:p>
          <a:p>
            <a:pPr marL="18415">
              <a:lnSpc>
                <a:spcPts val="985"/>
              </a:lnSpc>
            </a:pPr>
            <a:r>
              <a:rPr dirty="0" sz="900">
                <a:latin typeface="Times New Roman"/>
                <a:cs typeface="Times New Roman"/>
              </a:rPr>
              <a:t>The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Geld Family,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Elkins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Park,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 spc="-25">
                <a:latin typeface="Times New Roman"/>
                <a:cs typeface="Times New Roman"/>
              </a:rPr>
              <a:t>PA</a:t>
            </a:r>
            <a:endParaRPr sz="900">
              <a:latin typeface="Times New Roman"/>
              <a:cs typeface="Times New Roman"/>
            </a:endParaRPr>
          </a:p>
          <a:p>
            <a:pPr marL="18415">
              <a:lnSpc>
                <a:spcPts val="1040"/>
              </a:lnSpc>
            </a:pPr>
            <a:r>
              <a:rPr dirty="0" sz="900">
                <a:latin typeface="Times New Roman"/>
                <a:cs typeface="Times New Roman"/>
              </a:rPr>
              <a:t>Jean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A. Hasslinger,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In Memory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of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Ed </a:t>
            </a:r>
            <a:r>
              <a:rPr dirty="0" sz="900" spc="-10">
                <a:latin typeface="Times New Roman"/>
                <a:cs typeface="Times New Roman"/>
              </a:rPr>
              <a:t>Anderson</a:t>
            </a:r>
            <a:endParaRPr sz="900">
              <a:latin typeface="Times New Roman"/>
              <a:cs typeface="Times New Roman"/>
            </a:endParaRPr>
          </a:p>
          <a:p>
            <a:pPr marL="18415" marR="285750">
              <a:lnSpc>
                <a:spcPts val="1030"/>
              </a:lnSpc>
              <a:spcBef>
                <a:spcPts val="60"/>
              </a:spcBef>
            </a:pPr>
            <a:r>
              <a:rPr dirty="0" sz="900">
                <a:latin typeface="Times New Roman"/>
                <a:cs typeface="Times New Roman"/>
              </a:rPr>
              <a:t>Lagoon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View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Yacht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Club,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Waretown,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NJ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lagoonviewyachtclub.org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 spc="-25">
                <a:latin typeface="Times New Roman"/>
                <a:cs typeface="Times New Roman"/>
              </a:rPr>
              <a:t>Bob</a:t>
            </a:r>
            <a:r>
              <a:rPr dirty="0" sz="900">
                <a:latin typeface="Times New Roman"/>
                <a:cs typeface="Times New Roman"/>
              </a:rPr>
              <a:t> Lick,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Cheyenne,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 spc="-25">
                <a:latin typeface="Times New Roman"/>
                <a:cs typeface="Times New Roman"/>
              </a:rPr>
              <a:t>Wy.</a:t>
            </a:r>
            <a:endParaRPr sz="900">
              <a:latin typeface="Times New Roman"/>
              <a:cs typeface="Times New Roman"/>
            </a:endParaRPr>
          </a:p>
          <a:p>
            <a:pPr marL="15240">
              <a:lnSpc>
                <a:spcPts val="1010"/>
              </a:lnSpc>
            </a:pPr>
            <a:r>
              <a:rPr dirty="0" sz="900">
                <a:latin typeface="Times New Roman"/>
                <a:cs typeface="Times New Roman"/>
              </a:rPr>
              <a:t>In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Memory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of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Joe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Kunz, Donated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by David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Strom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&amp;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Laura</a:t>
            </a:r>
            <a:r>
              <a:rPr dirty="0" sz="900" spc="-10">
                <a:latin typeface="Times New Roman"/>
                <a:cs typeface="Times New Roman"/>
              </a:rPr>
              <a:t> Greenwald</a:t>
            </a:r>
            <a:endParaRPr sz="90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  <a:spcBef>
                <a:spcPts val="35"/>
              </a:spcBef>
            </a:pPr>
            <a:r>
              <a:rPr dirty="0" sz="900">
                <a:latin typeface="Times New Roman"/>
                <a:cs typeface="Times New Roman"/>
              </a:rPr>
              <a:t>Bruce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Halstater,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Norwood,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-25">
                <a:latin typeface="Times New Roman"/>
                <a:cs typeface="Times New Roman"/>
              </a:rPr>
              <a:t>NJ</a:t>
            </a:r>
            <a:endParaRPr sz="900">
              <a:latin typeface="Times New Roman"/>
              <a:cs typeface="Times New Roman"/>
            </a:endParaRPr>
          </a:p>
          <a:p>
            <a:pPr marL="15240" marR="1929130">
              <a:lnSpc>
                <a:spcPct val="103899"/>
              </a:lnSpc>
              <a:spcBef>
                <a:spcPts val="5"/>
              </a:spcBef>
            </a:pPr>
            <a:r>
              <a:rPr dirty="0" sz="900">
                <a:latin typeface="Times New Roman"/>
                <a:cs typeface="Times New Roman"/>
              </a:rPr>
              <a:t>James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Krauss,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Atlantic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 spc="-10">
                <a:latin typeface="Times New Roman"/>
                <a:cs typeface="Times New Roman"/>
              </a:rPr>
              <a:t>Highlands </a:t>
            </a:r>
            <a:r>
              <a:rPr dirty="0" sz="900">
                <a:latin typeface="Times New Roman"/>
                <a:cs typeface="Times New Roman"/>
              </a:rPr>
              <a:t>Richard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Lippo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Mount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Laurel,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 spc="-25">
                <a:latin typeface="Times New Roman"/>
                <a:cs typeface="Times New Roman"/>
              </a:rPr>
              <a:t>NJ</a:t>
            </a:r>
            <a:r>
              <a:rPr dirty="0" sz="900">
                <a:latin typeface="Times New Roman"/>
                <a:cs typeface="Times New Roman"/>
              </a:rPr>
              <a:t> Wilson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L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Mathis,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Barrington,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 spc="-25">
                <a:latin typeface="Times New Roman"/>
                <a:cs typeface="Times New Roman"/>
              </a:rPr>
              <a:t>NJ</a:t>
            </a:r>
            <a:r>
              <a:rPr dirty="0" sz="900">
                <a:latin typeface="Times New Roman"/>
                <a:cs typeface="Times New Roman"/>
              </a:rPr>
              <a:t> Randy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Minix,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Gibbstown, </a:t>
            </a:r>
            <a:r>
              <a:rPr dirty="0" sz="900" spc="-25">
                <a:latin typeface="Times New Roman"/>
                <a:cs typeface="Times New Roman"/>
              </a:rPr>
              <a:t>NJ</a:t>
            </a:r>
            <a:r>
              <a:rPr dirty="0" sz="900">
                <a:latin typeface="Times New Roman"/>
                <a:cs typeface="Times New Roman"/>
              </a:rPr>
              <a:t> Picatinny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Saltwater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Sportsman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 spc="-20">
                <a:latin typeface="Times New Roman"/>
                <a:cs typeface="Times New Roman"/>
              </a:rPr>
              <a:t>Club</a:t>
            </a:r>
            <a:endParaRPr sz="900">
              <a:latin typeface="Times New Roman"/>
              <a:cs typeface="Times New Roman"/>
            </a:endParaRPr>
          </a:p>
          <a:p>
            <a:pPr marL="15240" marR="995044">
              <a:lnSpc>
                <a:spcPct val="103299"/>
              </a:lnSpc>
            </a:pPr>
            <a:r>
              <a:rPr dirty="0" sz="900">
                <a:latin typeface="Times New Roman"/>
                <a:cs typeface="Times New Roman"/>
              </a:rPr>
              <a:t>Pt.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Pleasant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Fishing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Club,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email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 spc="-10">
                <a:latin typeface="Times New Roman"/>
                <a:cs typeface="Times New Roman"/>
                <a:hlinkClick r:id="rId6"/>
              </a:rPr>
              <a:t>rmazz1428@gmail.com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Newark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Bait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&amp;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Flycasting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 spc="-20">
                <a:latin typeface="Times New Roman"/>
                <a:cs typeface="Times New Roman"/>
              </a:rPr>
              <a:t>Club</a:t>
            </a:r>
            <a:endParaRPr sz="900">
              <a:latin typeface="Times New Roman"/>
              <a:cs typeface="Times New Roman"/>
            </a:endParaRPr>
          </a:p>
          <a:p>
            <a:pPr marL="15240">
              <a:lnSpc>
                <a:spcPts val="1055"/>
              </a:lnSpc>
              <a:spcBef>
                <a:spcPts val="50"/>
              </a:spcBef>
            </a:pPr>
            <a:r>
              <a:rPr dirty="0" sz="900">
                <a:latin typeface="Times New Roman"/>
                <a:cs typeface="Times New Roman"/>
              </a:rPr>
              <a:t>New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Jersey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Beach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Buggy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-10">
                <a:latin typeface="Times New Roman"/>
                <a:cs typeface="Times New Roman"/>
              </a:rPr>
              <a:t>Association</a:t>
            </a:r>
            <a:endParaRPr sz="900">
              <a:latin typeface="Times New Roman"/>
              <a:cs typeface="Times New Roman"/>
            </a:endParaRPr>
          </a:p>
          <a:p>
            <a:pPr algn="just" marL="18415" marR="1121410">
              <a:lnSpc>
                <a:spcPct val="86100"/>
              </a:lnSpc>
              <a:spcBef>
                <a:spcPts val="125"/>
              </a:spcBef>
            </a:pPr>
            <a:r>
              <a:rPr dirty="0" sz="900">
                <a:latin typeface="Times New Roman"/>
                <a:cs typeface="Times New Roman"/>
              </a:rPr>
              <a:t>Round</a:t>
            </a:r>
            <a:r>
              <a:rPr dirty="0" sz="900" spc="145">
                <a:latin typeface="Times New Roman"/>
                <a:cs typeface="Times New Roman"/>
              </a:rPr>
              <a:t>  </a:t>
            </a:r>
            <a:r>
              <a:rPr dirty="0" sz="900">
                <a:latin typeface="Times New Roman"/>
                <a:cs typeface="Times New Roman"/>
              </a:rPr>
              <a:t>Valley</a:t>
            </a:r>
            <a:r>
              <a:rPr dirty="0" sz="900" spc="145">
                <a:latin typeface="Times New Roman"/>
                <a:cs typeface="Times New Roman"/>
              </a:rPr>
              <a:t>  </a:t>
            </a:r>
            <a:r>
              <a:rPr dirty="0" sz="900">
                <a:latin typeface="Times New Roman"/>
                <a:cs typeface="Times New Roman"/>
              </a:rPr>
              <a:t>Trout</a:t>
            </a:r>
            <a:r>
              <a:rPr dirty="0" sz="900" spc="150">
                <a:latin typeface="Times New Roman"/>
                <a:cs typeface="Times New Roman"/>
              </a:rPr>
              <a:t>  </a:t>
            </a:r>
            <a:r>
              <a:rPr dirty="0" sz="900">
                <a:latin typeface="Times New Roman"/>
                <a:cs typeface="Times New Roman"/>
              </a:rPr>
              <a:t>Association,</a:t>
            </a:r>
            <a:r>
              <a:rPr dirty="0" sz="900" spc="145">
                <a:latin typeface="Times New Roman"/>
                <a:cs typeface="Times New Roman"/>
              </a:rPr>
              <a:t>  </a:t>
            </a:r>
            <a:r>
              <a:rPr dirty="0" sz="900">
                <a:latin typeface="Times New Roman"/>
                <a:cs typeface="Times New Roman"/>
              </a:rPr>
              <a:t>Lebanon,</a:t>
            </a:r>
            <a:r>
              <a:rPr dirty="0" sz="900" spc="140">
                <a:latin typeface="Times New Roman"/>
                <a:cs typeface="Times New Roman"/>
              </a:rPr>
              <a:t>  </a:t>
            </a:r>
            <a:r>
              <a:rPr dirty="0" sz="900" spc="-25">
                <a:latin typeface="Times New Roman"/>
                <a:cs typeface="Times New Roman"/>
              </a:rPr>
              <a:t>NJ</a:t>
            </a:r>
            <a:r>
              <a:rPr dirty="0" sz="900">
                <a:latin typeface="Times New Roman"/>
                <a:cs typeface="Times New Roman"/>
              </a:rPr>
              <a:t> Saltwater</a:t>
            </a:r>
            <a:r>
              <a:rPr dirty="0" sz="900" spc="19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Anglers</a:t>
            </a:r>
            <a:r>
              <a:rPr dirty="0" sz="900" spc="19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of</a:t>
            </a:r>
            <a:r>
              <a:rPr dirty="0" sz="900" spc="20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Bergen</a:t>
            </a:r>
            <a:r>
              <a:rPr dirty="0" sz="900" spc="20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County</a:t>
            </a:r>
            <a:r>
              <a:rPr dirty="0" sz="900" spc="204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Louis</a:t>
            </a:r>
            <a:r>
              <a:rPr dirty="0" sz="900" spc="185">
                <a:latin typeface="Times New Roman"/>
                <a:cs typeface="Times New Roman"/>
              </a:rPr>
              <a:t> </a:t>
            </a:r>
            <a:r>
              <a:rPr dirty="0" sz="900" spc="-10">
                <a:latin typeface="Times New Roman"/>
                <a:cs typeface="Times New Roman"/>
              </a:rPr>
              <a:t>Schott, </a:t>
            </a:r>
            <a:r>
              <a:rPr dirty="0" sz="900">
                <a:latin typeface="Times New Roman"/>
                <a:cs typeface="Times New Roman"/>
              </a:rPr>
              <a:t>Galloway</a:t>
            </a:r>
            <a:r>
              <a:rPr dirty="0" sz="900" spc="-30">
                <a:latin typeface="Times New Roman"/>
                <a:cs typeface="Times New Roman"/>
              </a:rPr>
              <a:t> </a:t>
            </a:r>
            <a:r>
              <a:rPr dirty="0" sz="900" spc="-20">
                <a:latin typeface="Times New Roman"/>
                <a:cs typeface="Times New Roman"/>
              </a:rPr>
              <a:t>Twp.</a:t>
            </a:r>
            <a:endParaRPr sz="900">
              <a:latin typeface="Times New Roman"/>
              <a:cs typeface="Times New Roman"/>
            </a:endParaRPr>
          </a:p>
          <a:p>
            <a:pPr algn="just" marL="15240">
              <a:lnSpc>
                <a:spcPts val="1019"/>
              </a:lnSpc>
            </a:pPr>
            <a:r>
              <a:rPr dirty="0" sz="900">
                <a:latin typeface="Times New Roman"/>
                <a:cs typeface="Times New Roman"/>
              </a:rPr>
              <a:t>Schuyler</a:t>
            </a:r>
            <a:r>
              <a:rPr dirty="0" sz="900" spc="-2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Tuna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Fishing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-20">
                <a:latin typeface="Times New Roman"/>
                <a:cs typeface="Times New Roman"/>
              </a:rPr>
              <a:t>Club</a:t>
            </a:r>
            <a:endParaRPr sz="900">
              <a:latin typeface="Times New Roman"/>
              <a:cs typeface="Times New Roman"/>
            </a:endParaRPr>
          </a:p>
          <a:p>
            <a:pPr marL="15875" marR="2232660" indent="-635">
              <a:lnSpc>
                <a:spcPct val="103400"/>
              </a:lnSpc>
              <a:spcBef>
                <a:spcPts val="10"/>
              </a:spcBef>
            </a:pPr>
            <a:r>
              <a:rPr dirty="0" sz="900">
                <a:latin typeface="Times New Roman"/>
                <a:cs typeface="Times New Roman"/>
              </a:rPr>
              <a:t>Seaside</a:t>
            </a:r>
            <a:r>
              <a:rPr dirty="0" sz="900" spc="-2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Heights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Fishing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-20">
                <a:latin typeface="Times New Roman"/>
                <a:cs typeface="Times New Roman"/>
              </a:rPr>
              <a:t>Club </a:t>
            </a:r>
            <a:r>
              <a:rPr dirty="0" sz="900">
                <a:latin typeface="Times New Roman"/>
                <a:cs typeface="Times New Roman"/>
              </a:rPr>
              <a:t>Richard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Secare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West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 spc="-25">
                <a:latin typeface="Times New Roman"/>
                <a:cs typeface="Times New Roman"/>
              </a:rPr>
              <a:t>NY</a:t>
            </a:r>
            <a:endParaRPr sz="900">
              <a:latin typeface="Times New Roman"/>
              <a:cs typeface="Times New Roman"/>
            </a:endParaRPr>
          </a:p>
          <a:p>
            <a:pPr marL="15875">
              <a:lnSpc>
                <a:spcPct val="100000"/>
              </a:lnSpc>
              <a:spcBef>
                <a:spcPts val="35"/>
              </a:spcBef>
            </a:pPr>
            <a:r>
              <a:rPr dirty="0" sz="900">
                <a:latin typeface="Times New Roman"/>
                <a:cs typeface="Times New Roman"/>
              </a:rPr>
              <a:t>Shore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Aquatic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Club,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Sea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Girt, </a:t>
            </a:r>
            <a:r>
              <a:rPr dirty="0" sz="900" spc="-25">
                <a:latin typeface="Times New Roman"/>
                <a:cs typeface="Times New Roman"/>
              </a:rPr>
              <a:t>NJ</a:t>
            </a:r>
            <a:endParaRPr sz="900">
              <a:latin typeface="Times New Roman"/>
              <a:cs typeface="Times New Roman"/>
            </a:endParaRPr>
          </a:p>
          <a:p>
            <a:pPr marL="15875">
              <a:lnSpc>
                <a:spcPct val="100000"/>
              </a:lnSpc>
              <a:spcBef>
                <a:spcPts val="50"/>
              </a:spcBef>
            </a:pPr>
            <a:r>
              <a:rPr dirty="0" sz="900">
                <a:latin typeface="Times New Roman"/>
                <a:cs typeface="Times New Roman"/>
              </a:rPr>
              <a:t>Silverton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Fishing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Club,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Inc.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Toms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River,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-25">
                <a:latin typeface="Times New Roman"/>
                <a:cs typeface="Times New Roman"/>
              </a:rPr>
              <a:t>NJ</a:t>
            </a:r>
            <a:endParaRPr sz="900">
              <a:latin typeface="Times New Roman"/>
              <a:cs typeface="Times New Roman"/>
            </a:endParaRPr>
          </a:p>
          <a:p>
            <a:pPr marL="18415" marR="5080" indent="-3175">
              <a:lnSpc>
                <a:spcPts val="1130"/>
              </a:lnSpc>
              <a:spcBef>
                <a:spcPts val="30"/>
              </a:spcBef>
            </a:pPr>
            <a:r>
              <a:rPr dirty="0" sz="900">
                <a:latin typeface="Times New Roman"/>
                <a:cs typeface="Times New Roman"/>
              </a:rPr>
              <a:t>David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Strom,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Jr.,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West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Orange,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NJ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South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Jersey Saltwater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Anglers</a:t>
            </a:r>
            <a:r>
              <a:rPr dirty="0" sz="900" spc="-2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Surf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-10">
                <a:latin typeface="Times New Roman"/>
                <a:cs typeface="Times New Roman"/>
              </a:rPr>
              <a:t>Kings </a:t>
            </a:r>
            <a:r>
              <a:rPr dirty="0" sz="900">
                <a:latin typeface="Times New Roman"/>
                <a:cs typeface="Times New Roman"/>
              </a:rPr>
              <a:t>Fishing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 spc="-20">
                <a:latin typeface="Times New Roman"/>
                <a:cs typeface="Times New Roman"/>
              </a:rPr>
              <a:t>Club</a:t>
            </a:r>
            <a:endParaRPr sz="900">
              <a:latin typeface="Times New Roman"/>
              <a:cs typeface="Times New Roman"/>
            </a:endParaRPr>
          </a:p>
          <a:p>
            <a:pPr marL="15875">
              <a:lnSpc>
                <a:spcPts val="1070"/>
              </a:lnSpc>
            </a:pPr>
            <a:r>
              <a:rPr dirty="0" sz="900">
                <a:latin typeface="Times New Roman"/>
                <a:cs typeface="Times New Roman"/>
              </a:rPr>
              <a:t>Douglas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Vitale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In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Memory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of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Bruce</a:t>
            </a:r>
            <a:r>
              <a:rPr dirty="0" sz="900" spc="-10">
                <a:latin typeface="Times New Roman"/>
                <a:cs typeface="Times New Roman"/>
              </a:rPr>
              <a:t> Vitale</a:t>
            </a:r>
            <a:endParaRPr sz="900">
              <a:latin typeface="Times New Roman"/>
              <a:cs typeface="Times New Roman"/>
            </a:endParaRPr>
          </a:p>
          <a:p>
            <a:pPr marL="15875">
              <a:lnSpc>
                <a:spcPct val="100000"/>
              </a:lnSpc>
              <a:spcBef>
                <a:spcPts val="60"/>
              </a:spcBef>
            </a:pPr>
            <a:r>
              <a:rPr dirty="0" sz="900">
                <a:latin typeface="Times New Roman"/>
                <a:cs typeface="Times New Roman"/>
              </a:rPr>
              <a:t>Women's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Surf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Fishing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Club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of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NJ, </a:t>
            </a:r>
            <a:r>
              <a:rPr dirty="0" u="sng" sz="9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imes New Roman"/>
                <a:cs typeface="Times New Roman"/>
                <a:hlinkClick r:id="rId7"/>
              </a:rPr>
              <a:t>www.wsfcnj.org</a:t>
            </a:r>
            <a:endParaRPr sz="900">
              <a:latin typeface="Times New Roman"/>
              <a:cs typeface="Times New Roman"/>
            </a:endParaRPr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3881628" y="8206740"/>
          <a:ext cx="3616960" cy="15678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10610"/>
              </a:tblGrid>
              <a:tr h="836294">
                <a:tc>
                  <a:txBody>
                    <a:bodyPr/>
                    <a:lstStyle/>
                    <a:p>
                      <a:pPr marL="1315085">
                        <a:lnSpc>
                          <a:spcPts val="1055"/>
                        </a:lnSpc>
                      </a:pPr>
                      <a:r>
                        <a:rPr dirty="0" sz="900" b="1">
                          <a:latin typeface="Times New Roman"/>
                          <a:cs typeface="Times New Roman"/>
                        </a:rPr>
                        <a:t>New</a:t>
                      </a:r>
                      <a:r>
                        <a:rPr dirty="0" sz="9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b="1">
                          <a:latin typeface="Times New Roman"/>
                          <a:cs typeface="Times New Roman"/>
                        </a:rPr>
                        <a:t>Jersey</a:t>
                      </a:r>
                      <a:r>
                        <a:rPr dirty="0" sz="9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b="1">
                          <a:latin typeface="Times New Roman"/>
                          <a:cs typeface="Times New Roman"/>
                        </a:rPr>
                        <a:t>Beach</a:t>
                      </a:r>
                      <a:r>
                        <a:rPr dirty="0" sz="9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b="1">
                          <a:latin typeface="Times New Roman"/>
                          <a:cs typeface="Times New Roman"/>
                        </a:rPr>
                        <a:t>Buggy</a:t>
                      </a:r>
                      <a:r>
                        <a:rPr dirty="0" sz="9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-10" b="1">
                          <a:latin typeface="Times New Roman"/>
                          <a:cs typeface="Times New Roman"/>
                        </a:rPr>
                        <a:t>Association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85519" marR="318135" indent="251460">
                        <a:lnSpc>
                          <a:spcPts val="1030"/>
                        </a:lnSpc>
                        <a:spcBef>
                          <a:spcPts val="125"/>
                        </a:spcBef>
                      </a:pPr>
                      <a:r>
                        <a:rPr dirty="0" sz="900">
                          <a:latin typeface="Times New Roman"/>
                          <a:cs typeface="Times New Roman"/>
                        </a:rPr>
                        <a:t>P. O. Box</a:t>
                      </a:r>
                      <a:r>
                        <a:rPr dirty="0" sz="9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>
                          <a:latin typeface="Times New Roman"/>
                          <a:cs typeface="Times New Roman"/>
                        </a:rPr>
                        <a:t>511,</a:t>
                      </a:r>
                      <a:r>
                        <a:rPr dirty="0" sz="9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>
                          <a:latin typeface="Times New Roman"/>
                          <a:cs typeface="Times New Roman"/>
                        </a:rPr>
                        <a:t>Seaside</a:t>
                      </a:r>
                      <a:r>
                        <a:rPr dirty="0" sz="9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>
                          <a:latin typeface="Times New Roman"/>
                          <a:cs typeface="Times New Roman"/>
                        </a:rPr>
                        <a:t>Park, NJ</a:t>
                      </a:r>
                      <a:r>
                        <a:rPr dirty="0" sz="9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-20">
                          <a:latin typeface="Times New Roman"/>
                          <a:cs typeface="Times New Roman"/>
                        </a:rPr>
                        <a:t>08752 </a:t>
                      </a:r>
                      <a:r>
                        <a:rPr dirty="0" sz="900">
                          <a:latin typeface="Times New Roman"/>
                          <a:cs typeface="Times New Roman"/>
                        </a:rPr>
                        <a:t>BUGGY</a:t>
                      </a:r>
                      <a:r>
                        <a:rPr dirty="0" sz="9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>
                          <a:latin typeface="Times New Roman"/>
                          <a:cs typeface="Times New Roman"/>
                        </a:rPr>
                        <a:t>Membership</a:t>
                      </a:r>
                      <a:r>
                        <a:rPr dirty="0" sz="9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>
                          <a:latin typeface="Times New Roman"/>
                          <a:cs typeface="Times New Roman"/>
                        </a:rPr>
                        <a:t>Info:</a:t>
                      </a:r>
                      <a:r>
                        <a:rPr dirty="0" sz="9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>
                          <a:latin typeface="Times New Roman"/>
                          <a:cs typeface="Times New Roman"/>
                        </a:rPr>
                        <a:t>Ken</a:t>
                      </a:r>
                      <a:r>
                        <a:rPr dirty="0" sz="9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>
                          <a:latin typeface="Times New Roman"/>
                          <a:cs typeface="Times New Roman"/>
                        </a:rPr>
                        <a:t>Hollins</a:t>
                      </a:r>
                      <a:r>
                        <a:rPr dirty="0" sz="9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>
                          <a:latin typeface="Times New Roman"/>
                          <a:cs typeface="Times New Roman"/>
                        </a:rPr>
                        <a:t>732-</a:t>
                      </a:r>
                      <a:r>
                        <a:rPr dirty="0" sz="900" spc="-20">
                          <a:latin typeface="Times New Roman"/>
                          <a:cs typeface="Times New Roman"/>
                        </a:rPr>
                        <a:t>814-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597025">
                        <a:lnSpc>
                          <a:spcPts val="1000"/>
                        </a:lnSpc>
                      </a:pPr>
                      <a:r>
                        <a:rPr dirty="0" sz="900">
                          <a:latin typeface="Times New Roman"/>
                          <a:cs typeface="Times New Roman"/>
                        </a:rPr>
                        <a:t>7021</a:t>
                      </a:r>
                      <a:r>
                        <a:rPr dirty="0" sz="9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-10">
                          <a:latin typeface="Times New Roman"/>
                          <a:cs typeface="Times New Roman"/>
                          <a:hlinkClick r:id="rId8"/>
                        </a:rPr>
                        <a:t>www.NJBBA.org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63930">
                        <a:lnSpc>
                          <a:spcPts val="1060"/>
                        </a:lnSpc>
                      </a:pPr>
                      <a:r>
                        <a:rPr dirty="0" sz="900">
                          <a:latin typeface="Times New Roman"/>
                          <a:cs typeface="Times New Roman"/>
                        </a:rPr>
                        <a:t>Fighting</a:t>
                      </a:r>
                      <a:r>
                        <a:rPr dirty="0" sz="9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9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>
                          <a:latin typeface="Times New Roman"/>
                          <a:cs typeface="Times New Roman"/>
                        </a:rPr>
                        <a:t>Beach</a:t>
                      </a:r>
                      <a:r>
                        <a:rPr dirty="0" sz="9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>
                          <a:latin typeface="Times New Roman"/>
                          <a:cs typeface="Times New Roman"/>
                        </a:rPr>
                        <a:t>Access</a:t>
                      </a:r>
                      <a:r>
                        <a:rPr dirty="0" sz="9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>
                          <a:latin typeface="Times New Roman"/>
                          <a:cs typeface="Times New Roman"/>
                        </a:rPr>
                        <a:t>&amp;</a:t>
                      </a:r>
                      <a:r>
                        <a:rPr dirty="0" sz="9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>
                          <a:latin typeface="Times New Roman"/>
                          <a:cs typeface="Times New Roman"/>
                        </a:rPr>
                        <a:t>Conservation</a:t>
                      </a:r>
                      <a:r>
                        <a:rPr dirty="0" sz="9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>
                          <a:latin typeface="Times New Roman"/>
                          <a:cs typeface="Times New Roman"/>
                        </a:rPr>
                        <a:t>Since</a:t>
                      </a:r>
                      <a:r>
                        <a:rPr dirty="0" sz="9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-20">
                          <a:latin typeface="Times New Roman"/>
                          <a:cs typeface="Times New Roman"/>
                        </a:rPr>
                        <a:t>1954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ctr" marR="95885">
                        <a:lnSpc>
                          <a:spcPts val="1055"/>
                        </a:lnSpc>
                      </a:pPr>
                      <a:r>
                        <a:rPr dirty="0" sz="900" b="1">
                          <a:latin typeface="Times New Roman"/>
                          <a:cs typeface="Times New Roman"/>
                        </a:rPr>
                        <a:t>Raritan</a:t>
                      </a:r>
                      <a:r>
                        <a:rPr dirty="0" sz="9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b="1">
                          <a:latin typeface="Times New Roman"/>
                          <a:cs typeface="Times New Roman"/>
                        </a:rPr>
                        <a:t>Bay</a:t>
                      </a:r>
                      <a:r>
                        <a:rPr dirty="0" sz="9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b="1">
                          <a:latin typeface="Times New Roman"/>
                          <a:cs typeface="Times New Roman"/>
                        </a:rPr>
                        <a:t>Anglers</a:t>
                      </a:r>
                      <a:r>
                        <a:rPr dirty="0" sz="9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-20" b="1">
                          <a:latin typeface="Times New Roman"/>
                          <a:cs typeface="Times New Roman"/>
                        </a:rPr>
                        <a:t>Club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R="952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900">
                          <a:latin typeface="Times New Roman"/>
                          <a:cs typeface="Times New Roman"/>
                        </a:rPr>
                        <a:t>PO Box</a:t>
                      </a:r>
                      <a:r>
                        <a:rPr dirty="0" sz="9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-25">
                          <a:latin typeface="Times New Roman"/>
                          <a:cs typeface="Times New Roman"/>
                        </a:rPr>
                        <a:t>546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735965" marR="835025" indent="327660">
                        <a:lnSpc>
                          <a:spcPct val="105500"/>
                        </a:lnSpc>
                      </a:pPr>
                      <a:r>
                        <a:rPr dirty="0" sz="900">
                          <a:latin typeface="Times New Roman"/>
                          <a:cs typeface="Times New Roman"/>
                        </a:rPr>
                        <a:t>Perth</a:t>
                      </a:r>
                      <a:r>
                        <a:rPr dirty="0" sz="9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>
                          <a:latin typeface="Times New Roman"/>
                          <a:cs typeface="Times New Roman"/>
                        </a:rPr>
                        <a:t>Amboy,</a:t>
                      </a:r>
                      <a:r>
                        <a:rPr dirty="0" sz="9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>
                          <a:latin typeface="Times New Roman"/>
                          <a:cs typeface="Times New Roman"/>
                        </a:rPr>
                        <a:t>NJ </a:t>
                      </a:r>
                      <a:r>
                        <a:rPr dirty="0" sz="900" spc="-10">
                          <a:latin typeface="Times New Roman"/>
                          <a:cs typeface="Times New Roman"/>
                        </a:rPr>
                        <a:t>08862-</a:t>
                      </a:r>
                      <a:r>
                        <a:rPr dirty="0" sz="900" spc="-20">
                          <a:latin typeface="Times New Roman"/>
                          <a:cs typeface="Times New Roman"/>
                        </a:rPr>
                        <a:t>0546 </a:t>
                      </a:r>
                      <a:r>
                        <a:rPr dirty="0" sz="900">
                          <a:latin typeface="Times New Roman"/>
                          <a:cs typeface="Times New Roman"/>
                        </a:rPr>
                        <a:t>Membership</a:t>
                      </a:r>
                      <a:r>
                        <a:rPr dirty="0" sz="9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>
                          <a:latin typeface="Times New Roman"/>
                          <a:cs typeface="Times New Roman"/>
                        </a:rPr>
                        <a:t>Info:</a:t>
                      </a:r>
                      <a:r>
                        <a:rPr dirty="0" sz="9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>
                          <a:latin typeface="Times New Roman"/>
                          <a:cs typeface="Times New Roman"/>
                        </a:rPr>
                        <a:t>Don</a:t>
                      </a:r>
                      <a:r>
                        <a:rPr dirty="0" sz="9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>
                          <a:latin typeface="Times New Roman"/>
                          <a:cs typeface="Times New Roman"/>
                        </a:rPr>
                        <a:t>Beyer </a:t>
                      </a:r>
                      <a:r>
                        <a:rPr dirty="0" sz="900" spc="-10">
                          <a:latin typeface="Times New Roman"/>
                          <a:cs typeface="Times New Roman"/>
                        </a:rPr>
                        <a:t>908-</a:t>
                      </a:r>
                      <a:r>
                        <a:rPr dirty="0" sz="900">
                          <a:latin typeface="Times New Roman"/>
                          <a:cs typeface="Times New Roman"/>
                        </a:rPr>
                        <a:t>494-</a:t>
                      </a:r>
                      <a:r>
                        <a:rPr dirty="0" sz="900" spc="-20">
                          <a:latin typeface="Times New Roman"/>
                          <a:cs typeface="Times New Roman"/>
                        </a:rPr>
                        <a:t>0980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85026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900" spc="-10">
                          <a:latin typeface="Times New Roman"/>
                          <a:cs typeface="Times New Roman"/>
                          <a:hlinkClick r:id="rId9"/>
                        </a:rPr>
                        <a:t>www.raritanbayanglersfishingclub.com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 descr=""/>
          <p:cNvSpPr txBox="1"/>
          <p:nvPr/>
        </p:nvSpPr>
        <p:spPr>
          <a:xfrm>
            <a:off x="275843" y="8295131"/>
            <a:ext cx="3266440" cy="137033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 marL="1379220">
              <a:lnSpc>
                <a:spcPct val="100000"/>
              </a:lnSpc>
              <a:spcBef>
                <a:spcPts val="5"/>
              </a:spcBef>
            </a:pPr>
            <a:r>
              <a:rPr dirty="0" sz="900" b="1">
                <a:latin typeface="Times New Roman"/>
                <a:cs typeface="Times New Roman"/>
              </a:rPr>
              <a:t>A</a:t>
            </a:r>
            <a:r>
              <a:rPr dirty="0" sz="900" spc="-10" b="1">
                <a:latin typeface="Times New Roman"/>
                <a:cs typeface="Times New Roman"/>
              </a:rPr>
              <a:t> </a:t>
            </a:r>
            <a:r>
              <a:rPr dirty="0" sz="900" b="1">
                <a:latin typeface="Times New Roman"/>
                <a:cs typeface="Times New Roman"/>
              </a:rPr>
              <a:t>Saltwater</a:t>
            </a:r>
            <a:r>
              <a:rPr dirty="0" sz="900" spc="-10" b="1">
                <a:latin typeface="Times New Roman"/>
                <a:cs typeface="Times New Roman"/>
              </a:rPr>
              <a:t> </a:t>
            </a:r>
            <a:r>
              <a:rPr dirty="0" sz="900" b="1">
                <a:latin typeface="Times New Roman"/>
                <a:cs typeface="Times New Roman"/>
              </a:rPr>
              <a:t>Anglers</a:t>
            </a:r>
            <a:r>
              <a:rPr dirty="0" sz="900" spc="-5" b="1">
                <a:latin typeface="Times New Roman"/>
                <a:cs typeface="Times New Roman"/>
              </a:rPr>
              <a:t> </a:t>
            </a:r>
            <a:r>
              <a:rPr dirty="0" sz="900" spc="-20" b="1">
                <a:latin typeface="Times New Roman"/>
                <a:cs typeface="Times New Roman"/>
              </a:rPr>
              <a:t>Club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750">
              <a:latin typeface="Times New Roman"/>
              <a:cs typeface="Times New Roman"/>
            </a:endParaRPr>
          </a:p>
          <a:p>
            <a:pPr marL="1415415">
              <a:lnSpc>
                <a:spcPct val="100000"/>
              </a:lnSpc>
              <a:spcBef>
                <a:spcPts val="5"/>
              </a:spcBef>
            </a:pPr>
            <a:r>
              <a:rPr dirty="0" sz="900" b="1">
                <a:latin typeface="Times New Roman"/>
                <a:cs typeface="Times New Roman"/>
              </a:rPr>
              <a:t>New</a:t>
            </a:r>
            <a:r>
              <a:rPr dirty="0" sz="900" spc="-10" b="1">
                <a:latin typeface="Times New Roman"/>
                <a:cs typeface="Times New Roman"/>
              </a:rPr>
              <a:t> </a:t>
            </a:r>
            <a:r>
              <a:rPr dirty="0" sz="900" b="1">
                <a:latin typeface="Times New Roman"/>
                <a:cs typeface="Times New Roman"/>
              </a:rPr>
              <a:t>Members</a:t>
            </a:r>
            <a:r>
              <a:rPr dirty="0" sz="900" spc="-10" b="1">
                <a:latin typeface="Times New Roman"/>
                <a:cs typeface="Times New Roman"/>
              </a:rPr>
              <a:t> Welcome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R="265430">
              <a:lnSpc>
                <a:spcPct val="100000"/>
              </a:lnSpc>
            </a:pPr>
            <a:r>
              <a:rPr dirty="0" sz="900">
                <a:latin typeface="Times New Roman"/>
                <a:cs typeface="Times New Roman"/>
              </a:rPr>
              <a:t>Go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to </a:t>
            </a:r>
            <a:r>
              <a:rPr dirty="0" sz="900" spc="-10" b="1">
                <a:latin typeface="Times New Roman"/>
                <a:cs typeface="Times New Roman"/>
                <a:hlinkClick r:id="rId10"/>
              </a:rPr>
              <a:t>www.FISHHAWKSNJ.com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 algn="ctr" marL="75565" marR="342900">
              <a:lnSpc>
                <a:spcPts val="1030"/>
              </a:lnSpc>
            </a:pPr>
            <a:r>
              <a:rPr dirty="0" sz="900">
                <a:latin typeface="Times New Roman"/>
                <a:cs typeface="Times New Roman"/>
              </a:rPr>
              <a:t>Meetings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are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at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7:30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PM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on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the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first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Thursday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of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the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month </a:t>
            </a:r>
            <a:r>
              <a:rPr dirty="0" sz="900" spc="-25">
                <a:latin typeface="Times New Roman"/>
                <a:cs typeface="Times New Roman"/>
              </a:rPr>
              <a:t>at</a:t>
            </a:r>
            <a:r>
              <a:rPr dirty="0" sz="900">
                <a:latin typeface="Times New Roman"/>
                <a:cs typeface="Times New Roman"/>
              </a:rPr>
              <a:t> the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Lacey Elks, Forked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River, </a:t>
            </a:r>
            <a:r>
              <a:rPr dirty="0" sz="900" spc="-25">
                <a:latin typeface="Times New Roman"/>
                <a:cs typeface="Times New Roman"/>
              </a:rPr>
              <a:t>NJ</a:t>
            </a:r>
            <a:endParaRPr sz="9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895737" y="8280857"/>
            <a:ext cx="742704" cy="74272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77496" y="8304377"/>
            <a:ext cx="922933" cy="58483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235454" y="429259"/>
            <a:ext cx="27324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404040"/>
                </a:solidFill>
                <a:latin typeface="Times New Roman"/>
                <a:cs typeface="Times New Roman"/>
              </a:rPr>
              <a:t>Fluke</a:t>
            </a:r>
            <a:r>
              <a:rPr dirty="0" sz="1800" spc="-70" b="1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404040"/>
                </a:solidFill>
                <a:latin typeface="Times New Roman"/>
                <a:cs typeface="Times New Roman"/>
              </a:rPr>
              <a:t>Tournament</a:t>
            </a:r>
            <a:r>
              <a:rPr dirty="0" sz="1800" spc="-60" b="1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404040"/>
                </a:solidFill>
                <a:latin typeface="Times New Roman"/>
                <a:cs typeface="Times New Roman"/>
              </a:rPr>
              <a:t>Sponsor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3409" y="821689"/>
            <a:ext cx="6431279" cy="826833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28600" y="228600"/>
            <a:ext cx="7315200" cy="9601835"/>
            <a:chOff x="228600" y="228600"/>
            <a:chExt cx="7315200" cy="960183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28600"/>
              <a:ext cx="7315200" cy="96012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228600" y="9198864"/>
              <a:ext cx="7315200" cy="631825"/>
            </a:xfrm>
            <a:custGeom>
              <a:avLst/>
              <a:gdLst/>
              <a:ahLst/>
              <a:cxnLst/>
              <a:rect l="l" t="t" r="r" b="b"/>
              <a:pathLst>
                <a:path w="7315200" h="631825">
                  <a:moveTo>
                    <a:pt x="7315200" y="0"/>
                  </a:moveTo>
                  <a:lnTo>
                    <a:pt x="0" y="0"/>
                  </a:lnTo>
                  <a:lnTo>
                    <a:pt x="0" y="631418"/>
                  </a:lnTo>
                  <a:lnTo>
                    <a:pt x="7315200" y="631418"/>
                  </a:lnTo>
                  <a:lnTo>
                    <a:pt x="7315200" y="0"/>
                  </a:lnTo>
                  <a:close/>
                </a:path>
              </a:pathLst>
            </a:custGeom>
            <a:solidFill>
              <a:srgbClr val="0012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605005" y="9353804"/>
              <a:ext cx="1816735" cy="212725"/>
            </a:xfrm>
            <a:custGeom>
              <a:avLst/>
              <a:gdLst/>
              <a:ahLst/>
              <a:cxnLst/>
              <a:rect l="l" t="t" r="r" b="b"/>
              <a:pathLst>
                <a:path w="1816734" h="212725">
                  <a:moveTo>
                    <a:pt x="299313" y="1714"/>
                  </a:moveTo>
                  <a:lnTo>
                    <a:pt x="0" y="1714"/>
                  </a:lnTo>
                  <a:lnTo>
                    <a:pt x="0" y="46164"/>
                  </a:lnTo>
                  <a:lnTo>
                    <a:pt x="0" y="82994"/>
                  </a:lnTo>
                  <a:lnTo>
                    <a:pt x="0" y="127444"/>
                  </a:lnTo>
                  <a:lnTo>
                    <a:pt x="0" y="165544"/>
                  </a:lnTo>
                  <a:lnTo>
                    <a:pt x="0" y="209994"/>
                  </a:lnTo>
                  <a:lnTo>
                    <a:pt x="299313" y="209994"/>
                  </a:lnTo>
                  <a:lnTo>
                    <a:pt x="299313" y="165544"/>
                  </a:lnTo>
                  <a:lnTo>
                    <a:pt x="61823" y="165544"/>
                  </a:lnTo>
                  <a:lnTo>
                    <a:pt x="61823" y="127444"/>
                  </a:lnTo>
                  <a:lnTo>
                    <a:pt x="268871" y="127444"/>
                  </a:lnTo>
                  <a:lnTo>
                    <a:pt x="268871" y="82994"/>
                  </a:lnTo>
                  <a:lnTo>
                    <a:pt x="60756" y="82994"/>
                  </a:lnTo>
                  <a:lnTo>
                    <a:pt x="60756" y="46164"/>
                  </a:lnTo>
                  <a:lnTo>
                    <a:pt x="299313" y="46164"/>
                  </a:lnTo>
                  <a:lnTo>
                    <a:pt x="299313" y="1714"/>
                  </a:lnTo>
                  <a:close/>
                </a:path>
                <a:path w="1816734" h="212725">
                  <a:moveTo>
                    <a:pt x="660793" y="1714"/>
                  </a:moveTo>
                  <a:lnTo>
                    <a:pt x="599884" y="1714"/>
                  </a:lnTo>
                  <a:lnTo>
                    <a:pt x="599884" y="136309"/>
                  </a:lnTo>
                  <a:lnTo>
                    <a:pt x="420992" y="1714"/>
                  </a:lnTo>
                  <a:lnTo>
                    <a:pt x="359003" y="1714"/>
                  </a:lnTo>
                  <a:lnTo>
                    <a:pt x="359003" y="211061"/>
                  </a:lnTo>
                  <a:lnTo>
                    <a:pt x="420992" y="211061"/>
                  </a:lnTo>
                  <a:lnTo>
                    <a:pt x="420992" y="77698"/>
                  </a:lnTo>
                  <a:lnTo>
                    <a:pt x="598805" y="212305"/>
                  </a:lnTo>
                  <a:lnTo>
                    <a:pt x="660793" y="212305"/>
                  </a:lnTo>
                  <a:lnTo>
                    <a:pt x="660793" y="1714"/>
                  </a:lnTo>
                  <a:close/>
                </a:path>
                <a:path w="1816734" h="212725">
                  <a:moveTo>
                    <a:pt x="1023366" y="1714"/>
                  </a:moveTo>
                  <a:lnTo>
                    <a:pt x="803554" y="1714"/>
                  </a:lnTo>
                  <a:lnTo>
                    <a:pt x="767168" y="9220"/>
                  </a:lnTo>
                  <a:lnTo>
                    <a:pt x="735203" y="31470"/>
                  </a:lnTo>
                  <a:lnTo>
                    <a:pt x="712381" y="64566"/>
                  </a:lnTo>
                  <a:lnTo>
                    <a:pt x="703427" y="104622"/>
                  </a:lnTo>
                  <a:lnTo>
                    <a:pt x="711276" y="146608"/>
                  </a:lnTo>
                  <a:lnTo>
                    <a:pt x="733259" y="179857"/>
                  </a:lnTo>
                  <a:lnTo>
                    <a:pt x="765632" y="202412"/>
                  </a:lnTo>
                  <a:lnTo>
                    <a:pt x="804633" y="212293"/>
                  </a:lnTo>
                  <a:lnTo>
                    <a:pt x="1023366" y="212293"/>
                  </a:lnTo>
                  <a:lnTo>
                    <a:pt x="1023366" y="77698"/>
                  </a:lnTo>
                  <a:lnTo>
                    <a:pt x="962609" y="77698"/>
                  </a:lnTo>
                  <a:lnTo>
                    <a:pt x="962609" y="167843"/>
                  </a:lnTo>
                  <a:lnTo>
                    <a:pt x="808164" y="167843"/>
                  </a:lnTo>
                  <a:lnTo>
                    <a:pt x="786574" y="162636"/>
                  </a:lnTo>
                  <a:lnTo>
                    <a:pt x="768769" y="149479"/>
                  </a:lnTo>
                  <a:lnTo>
                    <a:pt x="756704" y="130009"/>
                  </a:lnTo>
                  <a:lnTo>
                    <a:pt x="752335" y="105854"/>
                  </a:lnTo>
                  <a:lnTo>
                    <a:pt x="756818" y="82080"/>
                  </a:lnTo>
                  <a:lnTo>
                    <a:pt x="768845" y="63665"/>
                  </a:lnTo>
                  <a:lnTo>
                    <a:pt x="786269" y="51422"/>
                  </a:lnTo>
                  <a:lnTo>
                    <a:pt x="806932" y="46164"/>
                  </a:lnTo>
                  <a:lnTo>
                    <a:pt x="1023366" y="46164"/>
                  </a:lnTo>
                  <a:lnTo>
                    <a:pt x="1023366" y="1714"/>
                  </a:lnTo>
                  <a:close/>
                </a:path>
                <a:path w="1816734" h="212725">
                  <a:moveTo>
                    <a:pt x="1382229" y="1714"/>
                  </a:moveTo>
                  <a:lnTo>
                    <a:pt x="1082890" y="1714"/>
                  </a:lnTo>
                  <a:lnTo>
                    <a:pt x="1082890" y="46164"/>
                  </a:lnTo>
                  <a:lnTo>
                    <a:pt x="1082890" y="82994"/>
                  </a:lnTo>
                  <a:lnTo>
                    <a:pt x="1082890" y="127444"/>
                  </a:lnTo>
                  <a:lnTo>
                    <a:pt x="1082890" y="165544"/>
                  </a:lnTo>
                  <a:lnTo>
                    <a:pt x="1082890" y="209994"/>
                  </a:lnTo>
                  <a:lnTo>
                    <a:pt x="1382229" y="209994"/>
                  </a:lnTo>
                  <a:lnTo>
                    <a:pt x="1382229" y="165544"/>
                  </a:lnTo>
                  <a:lnTo>
                    <a:pt x="1144879" y="165544"/>
                  </a:lnTo>
                  <a:lnTo>
                    <a:pt x="1144879" y="127444"/>
                  </a:lnTo>
                  <a:lnTo>
                    <a:pt x="1351927" y="127444"/>
                  </a:lnTo>
                  <a:lnTo>
                    <a:pt x="1351927" y="82994"/>
                  </a:lnTo>
                  <a:lnTo>
                    <a:pt x="1143647" y="82994"/>
                  </a:lnTo>
                  <a:lnTo>
                    <a:pt x="1143647" y="46164"/>
                  </a:lnTo>
                  <a:lnTo>
                    <a:pt x="1382229" y="46164"/>
                  </a:lnTo>
                  <a:lnTo>
                    <a:pt x="1382229" y="1714"/>
                  </a:lnTo>
                  <a:close/>
                </a:path>
                <a:path w="1816734" h="212725">
                  <a:moveTo>
                    <a:pt x="1742033" y="166370"/>
                  </a:moveTo>
                  <a:lnTo>
                    <a:pt x="1503908" y="166370"/>
                  </a:lnTo>
                  <a:lnTo>
                    <a:pt x="1503908" y="0"/>
                  </a:lnTo>
                  <a:lnTo>
                    <a:pt x="1442694" y="0"/>
                  </a:lnTo>
                  <a:lnTo>
                    <a:pt x="1442694" y="166370"/>
                  </a:lnTo>
                  <a:lnTo>
                    <a:pt x="1442694" y="210820"/>
                  </a:lnTo>
                  <a:lnTo>
                    <a:pt x="1742033" y="210820"/>
                  </a:lnTo>
                  <a:lnTo>
                    <a:pt x="1742033" y="166370"/>
                  </a:lnTo>
                  <a:close/>
                </a:path>
                <a:path w="1816734" h="212725">
                  <a:moveTo>
                    <a:pt x="1803755" y="200164"/>
                  </a:moveTo>
                  <a:lnTo>
                    <a:pt x="1803488" y="199644"/>
                  </a:lnTo>
                  <a:lnTo>
                    <a:pt x="1803387" y="198818"/>
                  </a:lnTo>
                  <a:lnTo>
                    <a:pt x="1803311" y="193573"/>
                  </a:lnTo>
                  <a:lnTo>
                    <a:pt x="1802853" y="192278"/>
                  </a:lnTo>
                  <a:lnTo>
                    <a:pt x="1801482" y="190284"/>
                  </a:lnTo>
                  <a:lnTo>
                    <a:pt x="1801037" y="189623"/>
                  </a:lnTo>
                  <a:lnTo>
                    <a:pt x="1799602" y="188798"/>
                  </a:lnTo>
                  <a:lnTo>
                    <a:pt x="1797634" y="188493"/>
                  </a:lnTo>
                  <a:lnTo>
                    <a:pt x="1799196" y="188239"/>
                  </a:lnTo>
                  <a:lnTo>
                    <a:pt x="1800402" y="187833"/>
                  </a:lnTo>
                  <a:lnTo>
                    <a:pt x="1801418" y="187172"/>
                  </a:lnTo>
                  <a:lnTo>
                    <a:pt x="1802904" y="186207"/>
                  </a:lnTo>
                  <a:lnTo>
                    <a:pt x="1803679" y="184619"/>
                  </a:lnTo>
                  <a:lnTo>
                    <a:pt x="1803615" y="179006"/>
                  </a:lnTo>
                  <a:lnTo>
                    <a:pt x="1803044" y="178066"/>
                  </a:lnTo>
                  <a:lnTo>
                    <a:pt x="1802422" y="177038"/>
                  </a:lnTo>
                  <a:lnTo>
                    <a:pt x="1799424" y="175793"/>
                  </a:lnTo>
                  <a:lnTo>
                    <a:pt x="1799424" y="180860"/>
                  </a:lnTo>
                  <a:lnTo>
                    <a:pt x="1799424" y="184619"/>
                  </a:lnTo>
                  <a:lnTo>
                    <a:pt x="1798548" y="185928"/>
                  </a:lnTo>
                  <a:lnTo>
                    <a:pt x="1795894" y="186982"/>
                  </a:lnTo>
                  <a:lnTo>
                    <a:pt x="1794484" y="187172"/>
                  </a:lnTo>
                  <a:lnTo>
                    <a:pt x="1788604" y="187172"/>
                  </a:lnTo>
                  <a:lnTo>
                    <a:pt x="1788604" y="178066"/>
                  </a:lnTo>
                  <a:lnTo>
                    <a:pt x="1794852" y="178066"/>
                  </a:lnTo>
                  <a:lnTo>
                    <a:pt x="1796630" y="178384"/>
                  </a:lnTo>
                  <a:lnTo>
                    <a:pt x="1798866" y="179628"/>
                  </a:lnTo>
                  <a:lnTo>
                    <a:pt x="1799424" y="180860"/>
                  </a:lnTo>
                  <a:lnTo>
                    <a:pt x="1799424" y="175793"/>
                  </a:lnTo>
                  <a:lnTo>
                    <a:pt x="1798370" y="175348"/>
                  </a:lnTo>
                  <a:lnTo>
                    <a:pt x="1796084" y="175044"/>
                  </a:lnTo>
                  <a:lnTo>
                    <a:pt x="1784184" y="175044"/>
                  </a:lnTo>
                  <a:lnTo>
                    <a:pt x="1784184" y="200164"/>
                  </a:lnTo>
                  <a:lnTo>
                    <a:pt x="1788604" y="200164"/>
                  </a:lnTo>
                  <a:lnTo>
                    <a:pt x="1788604" y="190284"/>
                  </a:lnTo>
                  <a:lnTo>
                    <a:pt x="1794446" y="190284"/>
                  </a:lnTo>
                  <a:lnTo>
                    <a:pt x="1796084" y="190550"/>
                  </a:lnTo>
                  <a:lnTo>
                    <a:pt x="1798599" y="192024"/>
                  </a:lnTo>
                  <a:lnTo>
                    <a:pt x="1799386" y="193941"/>
                  </a:lnTo>
                  <a:lnTo>
                    <a:pt x="1799488" y="199631"/>
                  </a:lnTo>
                  <a:lnTo>
                    <a:pt x="1799602" y="200164"/>
                  </a:lnTo>
                  <a:lnTo>
                    <a:pt x="1803755" y="200164"/>
                  </a:lnTo>
                  <a:close/>
                </a:path>
                <a:path w="1816734" h="212725">
                  <a:moveTo>
                    <a:pt x="1816303" y="181356"/>
                  </a:moveTo>
                  <a:lnTo>
                    <a:pt x="1814068" y="175971"/>
                  </a:lnTo>
                  <a:lnTo>
                    <a:pt x="1813064" y="174980"/>
                  </a:lnTo>
                  <a:lnTo>
                    <a:pt x="1813064" y="182257"/>
                  </a:lnTo>
                  <a:lnTo>
                    <a:pt x="1813064" y="193179"/>
                  </a:lnTo>
                  <a:lnTo>
                    <a:pt x="1811147" y="197853"/>
                  </a:lnTo>
                  <a:lnTo>
                    <a:pt x="1803514" y="205574"/>
                  </a:lnTo>
                  <a:lnTo>
                    <a:pt x="1798866" y="207505"/>
                  </a:lnTo>
                  <a:lnTo>
                    <a:pt x="1787944" y="207505"/>
                  </a:lnTo>
                  <a:lnTo>
                    <a:pt x="1783308" y="205574"/>
                  </a:lnTo>
                  <a:lnTo>
                    <a:pt x="1775688" y="197853"/>
                  </a:lnTo>
                  <a:lnTo>
                    <a:pt x="1773783" y="193179"/>
                  </a:lnTo>
                  <a:lnTo>
                    <a:pt x="1773783" y="182257"/>
                  </a:lnTo>
                  <a:lnTo>
                    <a:pt x="1775688" y="177609"/>
                  </a:lnTo>
                  <a:lnTo>
                    <a:pt x="1783359" y="169913"/>
                  </a:lnTo>
                  <a:lnTo>
                    <a:pt x="1787994" y="167982"/>
                  </a:lnTo>
                  <a:lnTo>
                    <a:pt x="1798853" y="167982"/>
                  </a:lnTo>
                  <a:lnTo>
                    <a:pt x="1803488" y="169913"/>
                  </a:lnTo>
                  <a:lnTo>
                    <a:pt x="1811147" y="177609"/>
                  </a:lnTo>
                  <a:lnTo>
                    <a:pt x="1813064" y="182257"/>
                  </a:lnTo>
                  <a:lnTo>
                    <a:pt x="1813064" y="174980"/>
                  </a:lnTo>
                  <a:lnTo>
                    <a:pt x="1806041" y="167982"/>
                  </a:lnTo>
                  <a:lnTo>
                    <a:pt x="1805139" y="167081"/>
                  </a:lnTo>
                  <a:lnTo>
                    <a:pt x="1799742" y="164858"/>
                  </a:lnTo>
                  <a:lnTo>
                    <a:pt x="1787118" y="164858"/>
                  </a:lnTo>
                  <a:lnTo>
                    <a:pt x="1781746" y="167081"/>
                  </a:lnTo>
                  <a:lnTo>
                    <a:pt x="1772831" y="175996"/>
                  </a:lnTo>
                  <a:lnTo>
                    <a:pt x="1770608" y="181356"/>
                  </a:lnTo>
                  <a:lnTo>
                    <a:pt x="1770608" y="194017"/>
                  </a:lnTo>
                  <a:lnTo>
                    <a:pt x="1772818" y="199428"/>
                  </a:lnTo>
                  <a:lnTo>
                    <a:pt x="1781683" y="208381"/>
                  </a:lnTo>
                  <a:lnTo>
                    <a:pt x="1787067" y="210629"/>
                  </a:lnTo>
                  <a:lnTo>
                    <a:pt x="1799742" y="210629"/>
                  </a:lnTo>
                  <a:lnTo>
                    <a:pt x="1805139" y="208381"/>
                  </a:lnTo>
                  <a:lnTo>
                    <a:pt x="1806003" y="207505"/>
                  </a:lnTo>
                  <a:lnTo>
                    <a:pt x="1814055" y="199428"/>
                  </a:lnTo>
                  <a:lnTo>
                    <a:pt x="1816290" y="194017"/>
                  </a:lnTo>
                  <a:lnTo>
                    <a:pt x="1816303" y="181356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228600" y="9198864"/>
            <a:ext cx="7315200" cy="631825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dirty="0" sz="1200" spc="-125" b="1">
                <a:solidFill>
                  <a:srgbClr val="FFFFFF"/>
                </a:solidFill>
                <a:latin typeface="Calibri"/>
                <a:cs typeface="Calibri"/>
              </a:rPr>
              <a:t>888-272-</a:t>
            </a:r>
            <a:r>
              <a:rPr dirty="0" sz="1200" spc="-95" b="1">
                <a:solidFill>
                  <a:srgbClr val="FFFFFF"/>
                </a:solidFill>
                <a:latin typeface="Calibri"/>
                <a:cs typeface="Calibri"/>
              </a:rPr>
              <a:t>9838</a:t>
            </a:r>
            <a:r>
              <a:rPr dirty="0" sz="1200" spc="2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310" b="1">
                <a:solidFill>
                  <a:srgbClr val="00AEEF"/>
                </a:solidFill>
                <a:latin typeface="Calibri"/>
                <a:cs typeface="Calibri"/>
              </a:rPr>
              <a:t>|</a:t>
            </a:r>
            <a:r>
              <a:rPr dirty="0" sz="1200" spc="220" b="1">
                <a:solidFill>
                  <a:srgbClr val="00AEEF"/>
                </a:solidFill>
                <a:latin typeface="Calibri"/>
                <a:cs typeface="Calibri"/>
              </a:rPr>
              <a:t> </a:t>
            </a:r>
            <a:r>
              <a:rPr dirty="0" sz="1200" spc="-195" b="1">
                <a:solidFill>
                  <a:srgbClr val="FFFFFF"/>
                </a:solidFill>
                <a:latin typeface="Calibri"/>
                <a:cs typeface="Calibri"/>
              </a:rPr>
              <a:t>ENGELCOOLERS.COM</a:t>
            </a:r>
            <a:r>
              <a:rPr dirty="0" sz="1200" spc="18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285" b="1">
                <a:solidFill>
                  <a:srgbClr val="00AEEF"/>
                </a:solidFill>
                <a:latin typeface="Calibri"/>
                <a:cs typeface="Calibri"/>
              </a:rPr>
              <a:t>|</a:t>
            </a:r>
            <a:r>
              <a:rPr dirty="0" sz="1100" spc="-20" b="1">
                <a:solidFill>
                  <a:srgbClr val="00AEEF"/>
                </a:solidFill>
                <a:latin typeface="Calibri"/>
                <a:cs typeface="Calibri"/>
              </a:rPr>
              <a:t> </a:t>
            </a:r>
            <a:r>
              <a:rPr dirty="0" sz="1100" spc="-170">
                <a:solidFill>
                  <a:srgbClr val="FFFFFF"/>
                </a:solidFill>
                <a:latin typeface="Trebuchet MS"/>
                <a:cs typeface="Trebuchet MS"/>
              </a:rPr>
              <a:t>900</a:t>
            </a:r>
            <a:r>
              <a:rPr dirty="0" sz="1100" spc="-10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60">
                <a:solidFill>
                  <a:srgbClr val="FFFFFF"/>
                </a:solidFill>
                <a:latin typeface="Trebuchet MS"/>
                <a:cs typeface="Trebuchet MS"/>
              </a:rPr>
              <a:t>Jupiter</a:t>
            </a:r>
            <a:r>
              <a:rPr dirty="0" sz="1100" spc="-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Park</a:t>
            </a:r>
            <a:r>
              <a:rPr dirty="0" sz="1100" spc="-10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60">
                <a:solidFill>
                  <a:srgbClr val="FFFFFF"/>
                </a:solidFill>
                <a:latin typeface="Trebuchet MS"/>
                <a:cs typeface="Trebuchet MS"/>
              </a:rPr>
              <a:t>Drive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00AEEF"/>
                </a:solidFill>
                <a:latin typeface="Arial"/>
                <a:cs typeface="Arial"/>
              </a:rPr>
              <a:t>|</a:t>
            </a:r>
            <a:r>
              <a:rPr dirty="0" sz="1100" spc="-7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dirty="0" sz="1100" spc="-170">
                <a:solidFill>
                  <a:srgbClr val="FFFFFF"/>
                </a:solidFill>
                <a:latin typeface="Trebuchet MS"/>
                <a:cs typeface="Trebuchet MS"/>
              </a:rPr>
              <a:t>Jupiter,</a:t>
            </a:r>
            <a:r>
              <a:rPr dirty="0" sz="1100" spc="-10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70">
                <a:solidFill>
                  <a:srgbClr val="FFFFFF"/>
                </a:solidFill>
                <a:latin typeface="Trebuchet MS"/>
                <a:cs typeface="Trebuchet MS"/>
              </a:rPr>
              <a:t>FL</a:t>
            </a:r>
            <a:r>
              <a:rPr dirty="0" sz="1100" spc="-10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70">
                <a:solidFill>
                  <a:srgbClr val="FFFFFF"/>
                </a:solidFill>
                <a:latin typeface="Trebuchet MS"/>
                <a:cs typeface="Trebuchet MS"/>
              </a:rPr>
              <a:t>33458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00AEEF"/>
                </a:solidFill>
                <a:latin typeface="Arial"/>
                <a:cs typeface="Arial"/>
              </a:rPr>
              <a:t>|</a:t>
            </a:r>
            <a:r>
              <a:rPr dirty="0" sz="1100" spc="-75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dirty="0" sz="1100" spc="-114">
                <a:solidFill>
                  <a:srgbClr val="FFFFFF"/>
                </a:solidFill>
                <a:latin typeface="Trebuchet MS"/>
                <a:cs typeface="Trebuchet MS"/>
                <a:hlinkClick r:id="rId3"/>
              </a:rPr>
              <a:t>info</a:t>
            </a:r>
            <a:r>
              <a:rPr dirty="0" sz="1100" spc="-114">
                <a:solidFill>
                  <a:srgbClr val="FFFFFF"/>
                </a:solidFill>
                <a:latin typeface="Arial"/>
                <a:cs typeface="Arial"/>
                <a:hlinkClick r:id="rId3"/>
              </a:rPr>
              <a:t>@</a:t>
            </a:r>
            <a:r>
              <a:rPr dirty="0" sz="1100" spc="-114">
                <a:solidFill>
                  <a:srgbClr val="FFFFFF"/>
                </a:solidFill>
                <a:latin typeface="Trebuchet MS"/>
                <a:cs typeface="Trebuchet MS"/>
                <a:hlinkClick r:id="rId3"/>
              </a:rPr>
              <a:t>engelcoolers.com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476680" y="732246"/>
            <a:ext cx="3575050" cy="8329930"/>
            <a:chOff x="476680" y="732246"/>
            <a:chExt cx="3575050" cy="8329930"/>
          </a:xfrm>
        </p:grpSpPr>
        <p:sp>
          <p:nvSpPr>
            <p:cNvPr id="8" name="object 8" descr=""/>
            <p:cNvSpPr/>
            <p:nvPr/>
          </p:nvSpPr>
          <p:spPr>
            <a:xfrm>
              <a:off x="1018286" y="732246"/>
              <a:ext cx="3033395" cy="353695"/>
            </a:xfrm>
            <a:custGeom>
              <a:avLst/>
              <a:gdLst/>
              <a:ahLst/>
              <a:cxnLst/>
              <a:rect l="l" t="t" r="r" b="b"/>
              <a:pathLst>
                <a:path w="3033395" h="353694">
                  <a:moveTo>
                    <a:pt x="2994698" y="275882"/>
                  </a:moveTo>
                  <a:lnTo>
                    <a:pt x="2959409" y="299351"/>
                  </a:lnTo>
                  <a:lnTo>
                    <a:pt x="2956698" y="314934"/>
                  </a:lnTo>
                  <a:lnTo>
                    <a:pt x="2957315" y="321678"/>
                  </a:lnTo>
                  <a:lnTo>
                    <a:pt x="2987059" y="351620"/>
                  </a:lnTo>
                  <a:lnTo>
                    <a:pt x="2994698" y="352323"/>
                  </a:lnTo>
                  <a:lnTo>
                    <a:pt x="3002339" y="351620"/>
                  </a:lnTo>
                  <a:lnTo>
                    <a:pt x="3009396" y="349513"/>
                  </a:lnTo>
                  <a:lnTo>
                    <a:pt x="3013814" y="347116"/>
                  </a:lnTo>
                  <a:lnTo>
                    <a:pt x="2985579" y="347116"/>
                  </a:lnTo>
                  <a:lnTo>
                    <a:pt x="2977819" y="343903"/>
                  </a:lnTo>
                  <a:lnTo>
                    <a:pt x="2965094" y="330987"/>
                  </a:lnTo>
                  <a:lnTo>
                    <a:pt x="2961919" y="323189"/>
                  </a:lnTo>
                  <a:lnTo>
                    <a:pt x="2961919" y="304939"/>
                  </a:lnTo>
                  <a:lnTo>
                    <a:pt x="2965107" y="297180"/>
                  </a:lnTo>
                  <a:lnTo>
                    <a:pt x="2977908" y="284314"/>
                  </a:lnTo>
                  <a:lnTo>
                    <a:pt x="2985643" y="281089"/>
                  </a:lnTo>
                  <a:lnTo>
                    <a:pt x="3013905" y="281089"/>
                  </a:lnTo>
                  <a:lnTo>
                    <a:pt x="3009396" y="278664"/>
                  </a:lnTo>
                  <a:lnTo>
                    <a:pt x="3002339" y="276577"/>
                  </a:lnTo>
                  <a:lnTo>
                    <a:pt x="2994698" y="275882"/>
                  </a:lnTo>
                  <a:close/>
                </a:path>
                <a:path w="3033395" h="353694">
                  <a:moveTo>
                    <a:pt x="3013905" y="281089"/>
                  </a:moveTo>
                  <a:lnTo>
                    <a:pt x="3003791" y="281089"/>
                  </a:lnTo>
                  <a:lnTo>
                    <a:pt x="3011538" y="284314"/>
                  </a:lnTo>
                  <a:lnTo>
                    <a:pt x="3024339" y="297180"/>
                  </a:lnTo>
                  <a:lnTo>
                    <a:pt x="3027540" y="304939"/>
                  </a:lnTo>
                  <a:lnTo>
                    <a:pt x="3027540" y="323189"/>
                  </a:lnTo>
                  <a:lnTo>
                    <a:pt x="3024339" y="330987"/>
                  </a:lnTo>
                  <a:lnTo>
                    <a:pt x="3011576" y="343903"/>
                  </a:lnTo>
                  <a:lnTo>
                    <a:pt x="3003829" y="347116"/>
                  </a:lnTo>
                  <a:lnTo>
                    <a:pt x="3013814" y="347116"/>
                  </a:lnTo>
                  <a:lnTo>
                    <a:pt x="3032862" y="314934"/>
                  </a:lnTo>
                  <a:lnTo>
                    <a:pt x="3032845" y="312826"/>
                  </a:lnTo>
                  <a:lnTo>
                    <a:pt x="3015870" y="282145"/>
                  </a:lnTo>
                  <a:lnTo>
                    <a:pt x="3013905" y="281089"/>
                  </a:lnTo>
                  <a:close/>
                </a:path>
                <a:path w="3033395" h="353694">
                  <a:moveTo>
                    <a:pt x="2999181" y="292900"/>
                  </a:moveTo>
                  <a:lnTo>
                    <a:pt x="2979293" y="292900"/>
                  </a:lnTo>
                  <a:lnTo>
                    <a:pt x="2979293" y="334848"/>
                  </a:lnTo>
                  <a:lnTo>
                    <a:pt x="2986684" y="334848"/>
                  </a:lnTo>
                  <a:lnTo>
                    <a:pt x="2986684" y="318350"/>
                  </a:lnTo>
                  <a:lnTo>
                    <a:pt x="3008205" y="318350"/>
                  </a:lnTo>
                  <a:lnTo>
                    <a:pt x="3007448" y="317246"/>
                  </a:lnTo>
                  <a:lnTo>
                    <a:pt x="3005048" y="315874"/>
                  </a:lnTo>
                  <a:lnTo>
                    <a:pt x="3001772" y="315353"/>
                  </a:lnTo>
                  <a:lnTo>
                    <a:pt x="3004362" y="314934"/>
                  </a:lnTo>
                  <a:lnTo>
                    <a:pt x="3006382" y="314261"/>
                  </a:lnTo>
                  <a:lnTo>
                    <a:pt x="3008100" y="313143"/>
                  </a:lnTo>
                  <a:lnTo>
                    <a:pt x="2986684" y="313143"/>
                  </a:lnTo>
                  <a:lnTo>
                    <a:pt x="2986684" y="297942"/>
                  </a:lnTo>
                  <a:lnTo>
                    <a:pt x="3010812" y="297942"/>
                  </a:lnTo>
                  <a:lnTo>
                    <a:pt x="3009760" y="296214"/>
                  </a:lnTo>
                  <a:lnTo>
                    <a:pt x="3002991" y="293408"/>
                  </a:lnTo>
                  <a:lnTo>
                    <a:pt x="2999181" y="292900"/>
                  </a:lnTo>
                  <a:close/>
                </a:path>
                <a:path w="3033395" h="353694">
                  <a:moveTo>
                    <a:pt x="3008205" y="318350"/>
                  </a:moveTo>
                  <a:lnTo>
                    <a:pt x="2996438" y="318350"/>
                  </a:lnTo>
                  <a:lnTo>
                    <a:pt x="2999181" y="318795"/>
                  </a:lnTo>
                  <a:lnTo>
                    <a:pt x="3003372" y="321246"/>
                  </a:lnTo>
                  <a:lnTo>
                    <a:pt x="3004693" y="324446"/>
                  </a:lnTo>
                  <a:lnTo>
                    <a:pt x="3004764" y="333248"/>
                  </a:lnTo>
                  <a:lnTo>
                    <a:pt x="3004848" y="333971"/>
                  </a:lnTo>
                  <a:lnTo>
                    <a:pt x="3005061" y="334848"/>
                  </a:lnTo>
                  <a:lnTo>
                    <a:pt x="3011970" y="334848"/>
                  </a:lnTo>
                  <a:lnTo>
                    <a:pt x="3011538" y="333971"/>
                  </a:lnTo>
                  <a:lnTo>
                    <a:pt x="3011424" y="333248"/>
                  </a:lnTo>
                  <a:lnTo>
                    <a:pt x="3011282" y="330987"/>
                  </a:lnTo>
                  <a:lnTo>
                    <a:pt x="3011246" y="323837"/>
                  </a:lnTo>
                  <a:lnTo>
                    <a:pt x="3010484" y="321678"/>
                  </a:lnTo>
                  <a:lnTo>
                    <a:pt x="3008205" y="318350"/>
                  </a:lnTo>
                  <a:close/>
                </a:path>
                <a:path w="3033395" h="353694">
                  <a:moveTo>
                    <a:pt x="3010812" y="297942"/>
                  </a:moveTo>
                  <a:lnTo>
                    <a:pt x="2997111" y="297942"/>
                  </a:lnTo>
                  <a:lnTo>
                    <a:pt x="3000095" y="298462"/>
                  </a:lnTo>
                  <a:lnTo>
                    <a:pt x="3003816" y="300545"/>
                  </a:lnTo>
                  <a:lnTo>
                    <a:pt x="3004743" y="302590"/>
                  </a:lnTo>
                  <a:lnTo>
                    <a:pt x="3004743" y="308876"/>
                  </a:lnTo>
                  <a:lnTo>
                    <a:pt x="3003296" y="311061"/>
                  </a:lnTo>
                  <a:lnTo>
                    <a:pt x="2998851" y="312826"/>
                  </a:lnTo>
                  <a:lnTo>
                    <a:pt x="2996501" y="313143"/>
                  </a:lnTo>
                  <a:lnTo>
                    <a:pt x="3008100" y="313143"/>
                  </a:lnTo>
                  <a:lnTo>
                    <a:pt x="3010560" y="311543"/>
                  </a:lnTo>
                  <a:lnTo>
                    <a:pt x="3011875" y="308876"/>
                  </a:lnTo>
                  <a:lnTo>
                    <a:pt x="3011919" y="299758"/>
                  </a:lnTo>
                  <a:lnTo>
                    <a:pt x="3010812" y="297942"/>
                  </a:lnTo>
                  <a:close/>
                </a:path>
                <a:path w="3033395" h="353694">
                  <a:moveTo>
                    <a:pt x="877906" y="128308"/>
                  </a:moveTo>
                  <a:lnTo>
                    <a:pt x="707453" y="128308"/>
                  </a:lnTo>
                  <a:lnTo>
                    <a:pt x="1003211" y="353098"/>
                  </a:lnTo>
                  <a:lnTo>
                    <a:pt x="1111224" y="353098"/>
                  </a:lnTo>
                  <a:lnTo>
                    <a:pt x="1111224" y="225336"/>
                  </a:lnTo>
                  <a:lnTo>
                    <a:pt x="1006805" y="225336"/>
                  </a:lnTo>
                  <a:lnTo>
                    <a:pt x="877906" y="128308"/>
                  </a:lnTo>
                  <a:close/>
                </a:path>
                <a:path w="3033395" h="353694">
                  <a:moveTo>
                    <a:pt x="707453" y="0"/>
                  </a:moveTo>
                  <a:lnTo>
                    <a:pt x="600837" y="0"/>
                  </a:lnTo>
                  <a:lnTo>
                    <a:pt x="600837" y="352259"/>
                  </a:lnTo>
                  <a:lnTo>
                    <a:pt x="707453" y="352259"/>
                  </a:lnTo>
                  <a:lnTo>
                    <a:pt x="707453" y="128308"/>
                  </a:lnTo>
                  <a:lnTo>
                    <a:pt x="877906" y="128308"/>
                  </a:lnTo>
                  <a:lnTo>
                    <a:pt x="707453" y="0"/>
                  </a:lnTo>
                  <a:close/>
                </a:path>
                <a:path w="3033395" h="353694">
                  <a:moveTo>
                    <a:pt x="1111224" y="711"/>
                  </a:moveTo>
                  <a:lnTo>
                    <a:pt x="1006805" y="711"/>
                  </a:lnTo>
                  <a:lnTo>
                    <a:pt x="1006805" y="225336"/>
                  </a:lnTo>
                  <a:lnTo>
                    <a:pt x="1111224" y="225336"/>
                  </a:lnTo>
                  <a:lnTo>
                    <a:pt x="1111224" y="711"/>
                  </a:lnTo>
                  <a:close/>
                </a:path>
                <a:path w="3033395" h="353694">
                  <a:moveTo>
                    <a:pt x="1720341" y="711"/>
                  </a:moveTo>
                  <a:lnTo>
                    <a:pt x="1350289" y="711"/>
                  </a:lnTo>
                  <a:lnTo>
                    <a:pt x="1309003" y="6022"/>
                  </a:lnTo>
                  <a:lnTo>
                    <a:pt x="1269860" y="23237"/>
                  </a:lnTo>
                  <a:lnTo>
                    <a:pt x="1235209" y="50430"/>
                  </a:lnTo>
                  <a:lnTo>
                    <a:pt x="1207401" y="85673"/>
                  </a:lnTo>
                  <a:lnTo>
                    <a:pt x="1188784" y="127040"/>
                  </a:lnTo>
                  <a:lnTo>
                    <a:pt x="1181709" y="172605"/>
                  </a:lnTo>
                  <a:lnTo>
                    <a:pt x="1187566" y="220803"/>
                  </a:lnTo>
                  <a:lnTo>
                    <a:pt x="1204933" y="263016"/>
                  </a:lnTo>
                  <a:lnTo>
                    <a:pt x="1231939" y="298265"/>
                  </a:lnTo>
                  <a:lnTo>
                    <a:pt x="1266714" y="325573"/>
                  </a:lnTo>
                  <a:lnTo>
                    <a:pt x="1307389" y="343961"/>
                  </a:lnTo>
                  <a:lnTo>
                    <a:pt x="1352092" y="352450"/>
                  </a:lnTo>
                  <a:lnTo>
                    <a:pt x="1720341" y="352450"/>
                  </a:lnTo>
                  <a:lnTo>
                    <a:pt x="1720341" y="278193"/>
                  </a:lnTo>
                  <a:lnTo>
                    <a:pt x="1358049" y="278193"/>
                  </a:lnTo>
                  <a:lnTo>
                    <a:pt x="1321695" y="269490"/>
                  </a:lnTo>
                  <a:lnTo>
                    <a:pt x="1291724" y="247519"/>
                  </a:lnTo>
                  <a:lnTo>
                    <a:pt x="1271415" y="214999"/>
                  </a:lnTo>
                  <a:lnTo>
                    <a:pt x="1264043" y="174650"/>
                  </a:lnTo>
                  <a:lnTo>
                    <a:pt x="1271598" y="134934"/>
                  </a:lnTo>
                  <a:lnTo>
                    <a:pt x="1291851" y="104182"/>
                  </a:lnTo>
                  <a:lnTo>
                    <a:pt x="1321184" y="83744"/>
                  </a:lnTo>
                  <a:lnTo>
                    <a:pt x="1355978" y="74968"/>
                  </a:lnTo>
                  <a:lnTo>
                    <a:pt x="1720341" y="74968"/>
                  </a:lnTo>
                  <a:lnTo>
                    <a:pt x="1720341" y="711"/>
                  </a:lnTo>
                  <a:close/>
                </a:path>
                <a:path w="3033395" h="353694">
                  <a:moveTo>
                    <a:pt x="1720341" y="127622"/>
                  </a:moveTo>
                  <a:lnTo>
                    <a:pt x="1618043" y="127622"/>
                  </a:lnTo>
                  <a:lnTo>
                    <a:pt x="1618043" y="278193"/>
                  </a:lnTo>
                  <a:lnTo>
                    <a:pt x="1720341" y="278193"/>
                  </a:lnTo>
                  <a:lnTo>
                    <a:pt x="1720341" y="127622"/>
                  </a:lnTo>
                  <a:close/>
                </a:path>
                <a:path w="3033395" h="353694">
                  <a:moveTo>
                    <a:pt x="505167" y="114"/>
                  </a:moveTo>
                  <a:lnTo>
                    <a:pt x="0" y="114"/>
                  </a:lnTo>
                  <a:lnTo>
                    <a:pt x="0" y="352996"/>
                  </a:lnTo>
                  <a:lnTo>
                    <a:pt x="504291" y="352996"/>
                  </a:lnTo>
                  <a:lnTo>
                    <a:pt x="504291" y="276415"/>
                  </a:lnTo>
                  <a:lnTo>
                    <a:pt x="102692" y="276415"/>
                  </a:lnTo>
                  <a:lnTo>
                    <a:pt x="102692" y="213753"/>
                  </a:lnTo>
                  <a:lnTo>
                    <a:pt x="452958" y="213753"/>
                  </a:lnTo>
                  <a:lnTo>
                    <a:pt x="452958" y="137172"/>
                  </a:lnTo>
                  <a:lnTo>
                    <a:pt x="103124" y="137172"/>
                  </a:lnTo>
                  <a:lnTo>
                    <a:pt x="103124" y="76263"/>
                  </a:lnTo>
                  <a:lnTo>
                    <a:pt x="504736" y="76263"/>
                  </a:lnTo>
                  <a:lnTo>
                    <a:pt x="505228" y="32239"/>
                  </a:lnTo>
                  <a:lnTo>
                    <a:pt x="505437" y="9632"/>
                  </a:lnTo>
                  <a:lnTo>
                    <a:pt x="505404" y="1304"/>
                  </a:lnTo>
                  <a:lnTo>
                    <a:pt x="505167" y="114"/>
                  </a:lnTo>
                  <a:close/>
                </a:path>
                <a:path w="3033395" h="353694">
                  <a:moveTo>
                    <a:pt x="2323515" y="114"/>
                  </a:moveTo>
                  <a:lnTo>
                    <a:pt x="1818347" y="114"/>
                  </a:lnTo>
                  <a:lnTo>
                    <a:pt x="1818347" y="352996"/>
                  </a:lnTo>
                  <a:lnTo>
                    <a:pt x="2322652" y="352996"/>
                  </a:lnTo>
                  <a:lnTo>
                    <a:pt x="2322652" y="276415"/>
                  </a:lnTo>
                  <a:lnTo>
                    <a:pt x="1921040" y="276415"/>
                  </a:lnTo>
                  <a:lnTo>
                    <a:pt x="1921040" y="213753"/>
                  </a:lnTo>
                  <a:lnTo>
                    <a:pt x="2271306" y="213753"/>
                  </a:lnTo>
                  <a:lnTo>
                    <a:pt x="2271306" y="137172"/>
                  </a:lnTo>
                  <a:lnTo>
                    <a:pt x="1921471" y="137172"/>
                  </a:lnTo>
                  <a:lnTo>
                    <a:pt x="1921471" y="76263"/>
                  </a:lnTo>
                  <a:lnTo>
                    <a:pt x="2323084" y="76263"/>
                  </a:lnTo>
                  <a:lnTo>
                    <a:pt x="2323576" y="32239"/>
                  </a:lnTo>
                  <a:lnTo>
                    <a:pt x="2323785" y="9632"/>
                  </a:lnTo>
                  <a:lnTo>
                    <a:pt x="2323751" y="1304"/>
                  </a:lnTo>
                  <a:lnTo>
                    <a:pt x="2323515" y="114"/>
                  </a:lnTo>
                  <a:close/>
                </a:path>
                <a:path w="3033395" h="353694">
                  <a:moveTo>
                    <a:pt x="2524099" y="546"/>
                  </a:moveTo>
                  <a:lnTo>
                    <a:pt x="2420112" y="546"/>
                  </a:lnTo>
                  <a:lnTo>
                    <a:pt x="2420469" y="6417"/>
                  </a:lnTo>
                  <a:lnTo>
                    <a:pt x="2420543" y="45042"/>
                  </a:lnTo>
                  <a:lnTo>
                    <a:pt x="2420294" y="149420"/>
                  </a:lnTo>
                  <a:lnTo>
                    <a:pt x="2419680" y="352552"/>
                  </a:lnTo>
                  <a:lnTo>
                    <a:pt x="2925279" y="352552"/>
                  </a:lnTo>
                  <a:lnTo>
                    <a:pt x="2925279" y="276415"/>
                  </a:lnTo>
                  <a:lnTo>
                    <a:pt x="2524099" y="276415"/>
                  </a:lnTo>
                  <a:lnTo>
                    <a:pt x="2524099" y="5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6680" y="8182911"/>
              <a:ext cx="981608" cy="87873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8286" y="1901951"/>
              <a:ext cx="1155064" cy="1144631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05586" y="1400552"/>
            <a:ext cx="2646680" cy="3702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250" spc="-530">
                <a:solidFill>
                  <a:srgbClr val="FFFFFF"/>
                </a:solidFill>
                <a:latin typeface="Arial"/>
                <a:cs typeface="Arial"/>
              </a:rPr>
              <a:t>PROUD</a:t>
            </a:r>
            <a:r>
              <a:rPr dirty="0" sz="2250" spc="-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50" spc="-525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250" spc="-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50" spc="-509">
                <a:solidFill>
                  <a:srgbClr val="FFFFFF"/>
                </a:solidFill>
                <a:latin typeface="Arial"/>
                <a:cs typeface="Arial"/>
              </a:rPr>
              <a:t>PARTNER</a:t>
            </a:r>
            <a:r>
              <a:rPr dirty="0" sz="225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50" spc="-42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endParaRPr sz="2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78027" y="543559"/>
            <a:ext cx="3152775" cy="208280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algn="ctr" marL="187960" marR="180975">
              <a:lnSpc>
                <a:spcPts val="1870"/>
              </a:lnSpc>
              <a:spcBef>
                <a:spcPts val="400"/>
              </a:spcBef>
            </a:pPr>
            <a:r>
              <a:rPr dirty="0" u="sng" sz="18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We</a:t>
            </a:r>
            <a:r>
              <a:rPr dirty="0" u="sng" sz="1800" spc="-3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need</a:t>
            </a:r>
            <a:r>
              <a:rPr dirty="0" u="sng" sz="1800" spc="-3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dirty="0" u="sng" sz="1800" spc="-2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support</a:t>
            </a:r>
            <a:r>
              <a:rPr dirty="0" u="sng" sz="1800" spc="-2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dirty="0" u="sng" sz="1800" spc="-3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2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your</a:t>
            </a:r>
            <a:r>
              <a:rPr dirty="0" sz="1800" spc="-20" b="1">
                <a:latin typeface="Times New Roman"/>
                <a:cs typeface="Times New Roman"/>
              </a:rPr>
              <a:t> </a:t>
            </a:r>
            <a:r>
              <a:rPr dirty="0" u="sng" sz="18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club</a:t>
            </a:r>
            <a:r>
              <a:rPr dirty="0" u="sng" sz="18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</a:t>
            </a:r>
            <a:r>
              <a:rPr dirty="0" u="sng" sz="18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its </a:t>
            </a:r>
            <a:r>
              <a:rPr dirty="0" u="sng" sz="18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members</a:t>
            </a:r>
            <a:endParaRPr sz="1800">
              <a:latin typeface="Times New Roman"/>
              <a:cs typeface="Times New Roman"/>
            </a:endParaRPr>
          </a:p>
          <a:p>
            <a:pPr algn="just" marL="12700" marR="5080">
              <a:lnSpc>
                <a:spcPct val="87000"/>
              </a:lnSpc>
              <a:spcBef>
                <a:spcPts val="1055"/>
              </a:spcBef>
            </a:pPr>
            <a:r>
              <a:rPr dirty="0" sz="1200" b="1">
                <a:latin typeface="Times New Roman"/>
                <a:cs typeface="Times New Roman"/>
              </a:rPr>
              <a:t>Your</a:t>
            </a:r>
            <a:r>
              <a:rPr dirty="0" sz="1200" spc="20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club</a:t>
            </a:r>
            <a:r>
              <a:rPr dirty="0" sz="1200" spc="2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should</a:t>
            </a:r>
            <a:r>
              <a:rPr dirty="0" sz="1200" spc="2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be</a:t>
            </a:r>
            <a:r>
              <a:rPr dirty="0" sz="1200" spc="204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a</a:t>
            </a:r>
            <a:r>
              <a:rPr dirty="0" sz="1200" spc="204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member</a:t>
            </a:r>
            <a:r>
              <a:rPr dirty="0" sz="1200" spc="20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of</a:t>
            </a:r>
            <a:r>
              <a:rPr dirty="0" sz="1200" spc="2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JCAA</a:t>
            </a:r>
            <a:r>
              <a:rPr dirty="0" sz="1200" spc="215" b="1">
                <a:latin typeface="Times New Roman"/>
                <a:cs typeface="Times New Roman"/>
              </a:rPr>
              <a:t> </a:t>
            </a:r>
            <a:r>
              <a:rPr dirty="0" sz="1200" spc="-25" b="1">
                <a:latin typeface="Times New Roman"/>
                <a:cs typeface="Times New Roman"/>
              </a:rPr>
              <a:t>and </a:t>
            </a:r>
            <a:r>
              <a:rPr dirty="0" sz="1200" b="1">
                <a:latin typeface="Times New Roman"/>
                <a:cs typeface="Times New Roman"/>
              </a:rPr>
              <a:t>make</a:t>
            </a:r>
            <a:r>
              <a:rPr dirty="0" sz="1200" spc="27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a</a:t>
            </a:r>
            <a:r>
              <a:rPr dirty="0" sz="1200" spc="28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difference</a:t>
            </a:r>
            <a:r>
              <a:rPr dirty="0" sz="1200" spc="27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for</a:t>
            </a:r>
            <a:r>
              <a:rPr dirty="0" sz="1200" spc="27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only</a:t>
            </a:r>
            <a:r>
              <a:rPr dirty="0" sz="1200" spc="28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$50</a:t>
            </a:r>
            <a:r>
              <a:rPr dirty="0" sz="1200" spc="28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a</a:t>
            </a:r>
            <a:r>
              <a:rPr dirty="0" sz="1200" spc="28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year.</a:t>
            </a:r>
            <a:r>
              <a:rPr dirty="0" sz="1200" spc="295" b="1">
                <a:latin typeface="Times New Roman"/>
                <a:cs typeface="Times New Roman"/>
              </a:rPr>
              <a:t> </a:t>
            </a:r>
            <a:r>
              <a:rPr dirty="0" sz="1200" spc="-20" b="1">
                <a:latin typeface="Times New Roman"/>
                <a:cs typeface="Times New Roman"/>
              </a:rPr>
              <a:t>Your </a:t>
            </a:r>
            <a:r>
              <a:rPr dirty="0" sz="1200" b="1">
                <a:latin typeface="Times New Roman"/>
                <a:cs typeface="Times New Roman"/>
              </a:rPr>
              <a:t>club</a:t>
            </a:r>
            <a:r>
              <a:rPr dirty="0" sz="1200" spc="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will</a:t>
            </a:r>
            <a:r>
              <a:rPr dirty="0" sz="1200" spc="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have</a:t>
            </a:r>
            <a:r>
              <a:rPr dirty="0" sz="1200" spc="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a</a:t>
            </a:r>
            <a:r>
              <a:rPr dirty="0" sz="1200" spc="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voice</a:t>
            </a:r>
            <a:r>
              <a:rPr dirty="0" sz="1200" spc="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in</a:t>
            </a:r>
            <a:r>
              <a:rPr dirty="0" sz="1200" spc="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all</a:t>
            </a:r>
            <a:r>
              <a:rPr dirty="0" sz="1200" spc="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JCAA</a:t>
            </a:r>
            <a:r>
              <a:rPr dirty="0" sz="1200" spc="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positions</a:t>
            </a:r>
            <a:r>
              <a:rPr dirty="0" sz="1200" spc="20" b="1">
                <a:latin typeface="Times New Roman"/>
                <a:cs typeface="Times New Roman"/>
              </a:rPr>
              <a:t> </a:t>
            </a:r>
            <a:r>
              <a:rPr dirty="0" sz="1200" spc="-20" b="1">
                <a:latin typeface="Times New Roman"/>
                <a:cs typeface="Times New Roman"/>
              </a:rPr>
              <a:t>that </a:t>
            </a:r>
            <a:r>
              <a:rPr dirty="0" sz="1200" b="1">
                <a:latin typeface="Times New Roman"/>
                <a:cs typeface="Times New Roman"/>
              </a:rPr>
              <a:t>affect</a:t>
            </a:r>
            <a:r>
              <a:rPr dirty="0" sz="1200" spc="28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your</a:t>
            </a:r>
            <a:r>
              <a:rPr dirty="0" sz="1200" spc="28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fishing</a:t>
            </a:r>
            <a:r>
              <a:rPr dirty="0" sz="1200" spc="28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future.</a:t>
            </a:r>
            <a:r>
              <a:rPr dirty="0" sz="1200" spc="29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Your</a:t>
            </a:r>
            <a:r>
              <a:rPr dirty="0" sz="1200" spc="29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club</a:t>
            </a:r>
            <a:r>
              <a:rPr dirty="0" sz="1200" spc="29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will</a:t>
            </a:r>
            <a:r>
              <a:rPr dirty="0" sz="1200" spc="300" b="1">
                <a:latin typeface="Times New Roman"/>
                <a:cs typeface="Times New Roman"/>
              </a:rPr>
              <a:t> </a:t>
            </a:r>
            <a:r>
              <a:rPr dirty="0" sz="1200" spc="-25" b="1">
                <a:latin typeface="Times New Roman"/>
                <a:cs typeface="Times New Roman"/>
              </a:rPr>
              <a:t>re- </a:t>
            </a:r>
            <a:r>
              <a:rPr dirty="0" sz="1200" b="1">
                <a:latin typeface="Times New Roman"/>
                <a:cs typeface="Times New Roman"/>
              </a:rPr>
              <a:t>ceive up-</a:t>
            </a:r>
            <a:r>
              <a:rPr dirty="0" sz="1200" spc="-10" b="1">
                <a:latin typeface="Times New Roman"/>
                <a:cs typeface="Times New Roman"/>
              </a:rPr>
              <a:t>to-</a:t>
            </a:r>
            <a:r>
              <a:rPr dirty="0" sz="1200" b="1">
                <a:latin typeface="Times New Roman"/>
                <a:cs typeface="Times New Roman"/>
              </a:rPr>
              <a:t>date</a:t>
            </a:r>
            <a:r>
              <a:rPr dirty="0" sz="1200" spc="-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information</a:t>
            </a:r>
            <a:r>
              <a:rPr dirty="0" sz="1200" spc="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on vital issues </a:t>
            </a:r>
            <a:r>
              <a:rPr dirty="0" sz="1200" spc="-20" b="1">
                <a:latin typeface="Times New Roman"/>
                <a:cs typeface="Times New Roman"/>
              </a:rPr>
              <a:t>each </a:t>
            </a:r>
            <a:r>
              <a:rPr dirty="0" sz="1200" spc="-10" b="1">
                <a:latin typeface="Times New Roman"/>
                <a:cs typeface="Times New Roman"/>
              </a:rPr>
              <a:t>month.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ts val="1610"/>
              </a:lnSpc>
              <a:spcBef>
                <a:spcPts val="844"/>
              </a:spcBef>
            </a:pPr>
            <a:r>
              <a:rPr dirty="0" u="sng" sz="1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Club</a:t>
            </a:r>
            <a:r>
              <a:rPr dirty="0" u="sng" sz="1400" spc="1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Membership</a:t>
            </a:r>
            <a:r>
              <a:rPr dirty="0" u="sng" sz="1400" spc="-6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Application</a:t>
            </a:r>
            <a:endParaRPr sz="1400">
              <a:latin typeface="Times New Roman"/>
              <a:cs typeface="Times New Roman"/>
            </a:endParaRPr>
          </a:p>
          <a:p>
            <a:pPr algn="just" marL="12700">
              <a:lnSpc>
                <a:spcPts val="1130"/>
              </a:lnSpc>
              <a:tabLst>
                <a:tab pos="1277620" algn="l"/>
              </a:tabLst>
            </a:pPr>
            <a:r>
              <a:rPr dirty="0" sz="1000" b="1">
                <a:latin typeface="Times New Roman"/>
                <a:cs typeface="Times New Roman"/>
              </a:rPr>
              <a:t>Date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78027" y="2715514"/>
            <a:ext cx="27120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98750" algn="l"/>
              </a:tabLst>
            </a:pPr>
            <a:r>
              <a:rPr dirty="0" sz="1000" b="1">
                <a:latin typeface="Times New Roman"/>
                <a:cs typeface="Times New Roman"/>
              </a:rPr>
              <a:t>Club Name: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78027" y="2979165"/>
            <a:ext cx="3109595" cy="3098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20"/>
              </a:lnSpc>
              <a:spcBef>
                <a:spcPts val="95"/>
              </a:spcBef>
            </a:pPr>
            <a:r>
              <a:rPr dirty="0" sz="1000" spc="-10" b="1">
                <a:latin typeface="Times New Roman"/>
                <a:cs typeface="Times New Roman"/>
              </a:rPr>
              <a:t>President's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20"/>
              </a:lnSpc>
              <a:tabLst>
                <a:tab pos="3096260" algn="l"/>
              </a:tabLst>
            </a:pPr>
            <a:r>
              <a:rPr dirty="0" sz="1000" b="1">
                <a:latin typeface="Times New Roman"/>
                <a:cs typeface="Times New Roman"/>
              </a:rPr>
              <a:t>Name: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78027" y="3378835"/>
            <a:ext cx="2727325" cy="3130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35"/>
              </a:lnSpc>
              <a:spcBef>
                <a:spcPts val="95"/>
              </a:spcBef>
            </a:pPr>
            <a:r>
              <a:rPr dirty="0" sz="1000" b="1">
                <a:latin typeface="Times New Roman"/>
                <a:cs typeface="Times New Roman"/>
              </a:rPr>
              <a:t>Pres.</a:t>
            </a:r>
            <a:r>
              <a:rPr dirty="0" sz="1000" spc="-30" b="1">
                <a:latin typeface="Times New Roman"/>
                <a:cs typeface="Times New Roman"/>
              </a:rPr>
              <a:t> </a:t>
            </a:r>
            <a:r>
              <a:rPr dirty="0" sz="1000" spc="-10" b="1">
                <a:latin typeface="Times New Roman"/>
                <a:cs typeface="Times New Roman"/>
              </a:rPr>
              <a:t>Address: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35"/>
              </a:lnSpc>
              <a:tabLst>
                <a:tab pos="2713990" algn="l"/>
              </a:tabLst>
            </a:pPr>
            <a:r>
              <a:rPr dirty="0" sz="1000" spc="-10" b="1">
                <a:latin typeface="Times New Roman"/>
                <a:cs typeface="Times New Roman"/>
              </a:rPr>
              <a:t>Street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78027" y="3784219"/>
            <a:ext cx="27292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715895" algn="l"/>
              </a:tabLst>
            </a:pPr>
            <a:r>
              <a:rPr dirty="0" sz="1000" b="1">
                <a:latin typeface="Times New Roman"/>
                <a:cs typeface="Times New Roman"/>
              </a:rPr>
              <a:t>City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78027" y="4052442"/>
            <a:ext cx="23933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72540" algn="l"/>
                <a:tab pos="2379980" algn="l"/>
              </a:tabLst>
            </a:pPr>
            <a:r>
              <a:rPr dirty="0" sz="1000" b="1">
                <a:latin typeface="Times New Roman"/>
                <a:cs typeface="Times New Roman"/>
              </a:rPr>
              <a:t>State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1000" spc="-25" b="1">
                <a:latin typeface="Times New Roman"/>
                <a:cs typeface="Times New Roman"/>
              </a:rPr>
              <a:t>Zip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78027" y="4322191"/>
            <a:ext cx="27082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94940" algn="l"/>
              </a:tabLst>
            </a:pPr>
            <a:r>
              <a:rPr dirty="0" sz="1000" b="1">
                <a:latin typeface="Times New Roman"/>
                <a:cs typeface="Times New Roman"/>
              </a:rPr>
              <a:t>Ph. #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78027" y="4590415"/>
            <a:ext cx="273240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719070" algn="l"/>
              </a:tabLst>
            </a:pPr>
            <a:r>
              <a:rPr dirty="0" sz="1000" b="1">
                <a:latin typeface="Times New Roman"/>
                <a:cs typeface="Times New Roman"/>
              </a:rPr>
              <a:t>Fax #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78027" y="4857114"/>
            <a:ext cx="234759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Times New Roman"/>
                <a:cs typeface="Times New Roman"/>
              </a:rPr>
              <a:t>Please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make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check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$50</a:t>
            </a:r>
            <a:r>
              <a:rPr dirty="0" sz="1100" spc="-10" b="1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payable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to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JCAA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78027" y="5823584"/>
            <a:ext cx="3155315" cy="2518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1550"/>
              </a:lnSpc>
              <a:spcBef>
                <a:spcPts val="105"/>
              </a:spcBef>
            </a:pPr>
            <a:r>
              <a:rPr dirty="0" sz="1400" b="1">
                <a:latin typeface="Times New Roman"/>
                <a:cs typeface="Times New Roman"/>
              </a:rPr>
              <a:t>The</a:t>
            </a:r>
            <a:r>
              <a:rPr dirty="0" sz="1400" spc="-10" b="1">
                <a:latin typeface="Times New Roman"/>
                <a:cs typeface="Times New Roman"/>
              </a:rPr>
              <a:t> JCAA</a:t>
            </a:r>
            <a:r>
              <a:rPr dirty="0" sz="1400" spc="-8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has four</a:t>
            </a:r>
            <a:r>
              <a:rPr dirty="0" sz="1400" spc="-4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levels of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sponsorship,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1789"/>
              </a:lnSpc>
            </a:pPr>
            <a:r>
              <a:rPr dirty="0" sz="1600" b="1">
                <a:latin typeface="Times New Roman"/>
                <a:cs typeface="Times New Roman"/>
              </a:rPr>
              <a:t>$50,</a:t>
            </a:r>
            <a:r>
              <a:rPr dirty="0" sz="1600" spc="-4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$100,</a:t>
            </a:r>
            <a:r>
              <a:rPr dirty="0" sz="1600" spc="-4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$250</a:t>
            </a:r>
            <a:r>
              <a:rPr dirty="0" sz="1600" spc="-3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&amp;</a:t>
            </a:r>
            <a:r>
              <a:rPr dirty="0" sz="1600" spc="-45" b="1">
                <a:latin typeface="Times New Roman"/>
                <a:cs typeface="Times New Roman"/>
              </a:rPr>
              <a:t> </a:t>
            </a:r>
            <a:r>
              <a:rPr dirty="0" sz="1600" spc="-10" b="1">
                <a:latin typeface="Times New Roman"/>
                <a:cs typeface="Times New Roman"/>
              </a:rPr>
              <a:t>$500.</a:t>
            </a:r>
            <a:endParaRPr sz="1600">
              <a:latin typeface="Times New Roman"/>
              <a:cs typeface="Times New Roman"/>
            </a:endParaRPr>
          </a:p>
          <a:p>
            <a:pPr algn="just" marL="12700" marR="5080">
              <a:lnSpc>
                <a:spcPct val="87000"/>
              </a:lnSpc>
              <a:spcBef>
                <a:spcPts val="1040"/>
              </a:spcBef>
            </a:pPr>
            <a:r>
              <a:rPr dirty="0" sz="1200" b="1">
                <a:latin typeface="Times New Roman"/>
                <a:cs typeface="Times New Roman"/>
              </a:rPr>
              <a:t>Dues</a:t>
            </a:r>
            <a:r>
              <a:rPr dirty="0" sz="1200" spc="14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paying</a:t>
            </a:r>
            <a:r>
              <a:rPr dirty="0" sz="1200" spc="13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clubs</a:t>
            </a:r>
            <a:r>
              <a:rPr dirty="0" sz="1200" spc="13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or</a:t>
            </a:r>
            <a:r>
              <a:rPr dirty="0" sz="1200" spc="14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individuals</a:t>
            </a:r>
            <a:r>
              <a:rPr dirty="0" sz="1200" spc="14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can</a:t>
            </a:r>
            <a:r>
              <a:rPr dirty="0" sz="1200" spc="15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also</a:t>
            </a:r>
            <a:r>
              <a:rPr dirty="0" sz="1200" spc="140" b="1">
                <a:latin typeface="Times New Roman"/>
                <a:cs typeface="Times New Roman"/>
              </a:rPr>
              <a:t> </a:t>
            </a:r>
            <a:r>
              <a:rPr dirty="0" sz="1200" spc="-20" b="1">
                <a:latin typeface="Times New Roman"/>
                <a:cs typeface="Times New Roman"/>
              </a:rPr>
              <a:t>pro- </a:t>
            </a:r>
            <a:r>
              <a:rPr dirty="0" sz="1200" b="1">
                <a:latin typeface="Times New Roman"/>
                <a:cs typeface="Times New Roman"/>
              </a:rPr>
              <a:t>vide</a:t>
            </a:r>
            <a:r>
              <a:rPr dirty="0" sz="1200" spc="46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additional</a:t>
            </a:r>
            <a:r>
              <a:rPr dirty="0" sz="1200" spc="47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help</a:t>
            </a:r>
            <a:r>
              <a:rPr dirty="0" sz="1200" spc="47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by</a:t>
            </a:r>
            <a:r>
              <a:rPr dirty="0" sz="1200" spc="47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becoming</a:t>
            </a:r>
            <a:r>
              <a:rPr dirty="0" sz="1200" spc="475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Sponsors. </a:t>
            </a:r>
            <a:r>
              <a:rPr dirty="0" sz="1200" b="1">
                <a:latin typeface="Times New Roman"/>
                <a:cs typeface="Times New Roman"/>
              </a:rPr>
              <a:t>Sponsors</a:t>
            </a:r>
            <a:r>
              <a:rPr dirty="0" sz="1200" spc="-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are</a:t>
            </a:r>
            <a:r>
              <a:rPr dirty="0" sz="1200" spc="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recognized</a:t>
            </a:r>
            <a:r>
              <a:rPr dirty="0" sz="1200" spc="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in</a:t>
            </a:r>
            <a:r>
              <a:rPr dirty="0" sz="1200" spc="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our</a:t>
            </a:r>
            <a:r>
              <a:rPr dirty="0" sz="1200" spc="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newspaper.</a:t>
            </a:r>
            <a:r>
              <a:rPr dirty="0" sz="1200" spc="325" b="1">
                <a:latin typeface="Times New Roman"/>
                <a:cs typeface="Times New Roman"/>
              </a:rPr>
              <a:t> </a:t>
            </a:r>
            <a:r>
              <a:rPr dirty="0" sz="1200" spc="-25" b="1">
                <a:latin typeface="Times New Roman"/>
                <a:cs typeface="Times New Roman"/>
              </a:rPr>
              <a:t>For </a:t>
            </a:r>
            <a:r>
              <a:rPr dirty="0" sz="1200" b="1">
                <a:latin typeface="Times New Roman"/>
                <a:cs typeface="Times New Roman"/>
              </a:rPr>
              <a:t>more</a:t>
            </a:r>
            <a:r>
              <a:rPr dirty="0" sz="1200" spc="24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information</a:t>
            </a:r>
            <a:r>
              <a:rPr dirty="0" sz="1200" spc="25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call</a:t>
            </a:r>
            <a:r>
              <a:rPr dirty="0" sz="1200" spc="25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JCAA</a:t>
            </a:r>
            <a:r>
              <a:rPr dirty="0" sz="1200" spc="229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at</a:t>
            </a:r>
            <a:r>
              <a:rPr dirty="0" sz="1200" spc="24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732-506-</a:t>
            </a:r>
            <a:r>
              <a:rPr dirty="0" sz="1200" spc="-10" b="1">
                <a:latin typeface="Times New Roman"/>
                <a:cs typeface="Times New Roman"/>
              </a:rPr>
              <a:t>6565. </a:t>
            </a:r>
            <a:r>
              <a:rPr dirty="0" sz="1200" b="1">
                <a:latin typeface="Times New Roman"/>
                <a:cs typeface="Times New Roman"/>
              </a:rPr>
              <a:t>Become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a JCAA</a:t>
            </a:r>
            <a:r>
              <a:rPr dirty="0" sz="1200" spc="-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sponsor</a:t>
            </a:r>
            <a:r>
              <a:rPr dirty="0" sz="1200" spc="-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and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help</a:t>
            </a:r>
            <a:r>
              <a:rPr dirty="0" sz="1200" spc="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our</a:t>
            </a:r>
            <a:r>
              <a:rPr dirty="0" sz="1200" spc="-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cause.</a:t>
            </a:r>
            <a:r>
              <a:rPr dirty="0" sz="1200" spc="5" b="1">
                <a:latin typeface="Times New Roman"/>
                <a:cs typeface="Times New Roman"/>
              </a:rPr>
              <a:t> </a:t>
            </a:r>
            <a:r>
              <a:rPr dirty="0" sz="1200" spc="-25" b="1">
                <a:latin typeface="Times New Roman"/>
                <a:cs typeface="Times New Roman"/>
              </a:rPr>
              <a:t>As </a:t>
            </a:r>
            <a:r>
              <a:rPr dirty="0" sz="1200" b="1">
                <a:latin typeface="Times New Roman"/>
                <a:cs typeface="Times New Roman"/>
              </a:rPr>
              <a:t>you</a:t>
            </a:r>
            <a:r>
              <a:rPr dirty="0" sz="1200" spc="34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can</a:t>
            </a:r>
            <a:r>
              <a:rPr dirty="0" sz="1200" spc="34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see</a:t>
            </a:r>
            <a:r>
              <a:rPr dirty="0" sz="1200" spc="33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by</a:t>
            </a:r>
            <a:r>
              <a:rPr dirty="0" sz="1200" spc="33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our</a:t>
            </a:r>
            <a:r>
              <a:rPr dirty="0" sz="1200" spc="33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newspaper</a:t>
            </a:r>
            <a:r>
              <a:rPr dirty="0" sz="1200" spc="33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many</a:t>
            </a:r>
            <a:r>
              <a:rPr dirty="0" sz="1200" spc="33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of</a:t>
            </a:r>
            <a:r>
              <a:rPr dirty="0" sz="1200" spc="345" b="1">
                <a:latin typeface="Times New Roman"/>
                <a:cs typeface="Times New Roman"/>
              </a:rPr>
              <a:t> </a:t>
            </a:r>
            <a:r>
              <a:rPr dirty="0" sz="1200" spc="-25" b="1">
                <a:latin typeface="Times New Roman"/>
                <a:cs typeface="Times New Roman"/>
              </a:rPr>
              <a:t>our </a:t>
            </a:r>
            <a:r>
              <a:rPr dirty="0" sz="1200" b="1">
                <a:latin typeface="Times New Roman"/>
                <a:cs typeface="Times New Roman"/>
              </a:rPr>
              <a:t>member</a:t>
            </a:r>
            <a:r>
              <a:rPr dirty="0" sz="1200" spc="8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clubs</a:t>
            </a:r>
            <a:r>
              <a:rPr dirty="0" sz="1200" spc="8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are</a:t>
            </a:r>
            <a:r>
              <a:rPr dirty="0" sz="1200" spc="8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also</a:t>
            </a:r>
            <a:r>
              <a:rPr dirty="0" sz="1200" spc="10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JCAA</a:t>
            </a:r>
            <a:r>
              <a:rPr dirty="0" sz="1200" spc="8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sponsors.</a:t>
            </a:r>
            <a:r>
              <a:rPr dirty="0" sz="1200" spc="8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If</a:t>
            </a:r>
            <a:r>
              <a:rPr dirty="0" sz="1200" spc="95" b="1">
                <a:latin typeface="Times New Roman"/>
                <a:cs typeface="Times New Roman"/>
              </a:rPr>
              <a:t> </a:t>
            </a:r>
            <a:r>
              <a:rPr dirty="0" sz="1200" spc="-20" b="1">
                <a:latin typeface="Times New Roman"/>
                <a:cs typeface="Times New Roman"/>
              </a:rPr>
              <a:t>your </a:t>
            </a:r>
            <a:r>
              <a:rPr dirty="0" sz="1200" b="1">
                <a:latin typeface="Times New Roman"/>
                <a:cs typeface="Times New Roman"/>
              </a:rPr>
              <a:t>club</a:t>
            </a:r>
            <a:r>
              <a:rPr dirty="0" sz="1200" spc="35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is</a:t>
            </a:r>
            <a:r>
              <a:rPr dirty="0" sz="1200" spc="34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not</a:t>
            </a:r>
            <a:r>
              <a:rPr dirty="0" sz="1200" spc="35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contact</a:t>
            </a:r>
            <a:r>
              <a:rPr dirty="0" sz="1200" spc="35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us</a:t>
            </a:r>
            <a:r>
              <a:rPr dirty="0" sz="1200" spc="35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today</a:t>
            </a:r>
            <a:r>
              <a:rPr dirty="0" sz="1200" spc="36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to</a:t>
            </a:r>
            <a:r>
              <a:rPr dirty="0" sz="1200" spc="35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become</a:t>
            </a:r>
            <a:r>
              <a:rPr dirty="0" sz="1200" spc="350" b="1">
                <a:latin typeface="Times New Roman"/>
                <a:cs typeface="Times New Roman"/>
              </a:rPr>
              <a:t> </a:t>
            </a:r>
            <a:r>
              <a:rPr dirty="0" sz="1200" spc="-20" b="1">
                <a:latin typeface="Times New Roman"/>
                <a:cs typeface="Times New Roman"/>
              </a:rPr>
              <a:t>one. </a:t>
            </a:r>
            <a:r>
              <a:rPr dirty="0" sz="1200" b="1">
                <a:latin typeface="Times New Roman"/>
                <a:cs typeface="Times New Roman"/>
              </a:rPr>
              <a:t>With</a:t>
            </a:r>
            <a:r>
              <a:rPr dirty="0" sz="1200" spc="10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all</a:t>
            </a:r>
            <a:r>
              <a:rPr dirty="0" sz="1200" spc="10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the</a:t>
            </a:r>
            <a:r>
              <a:rPr dirty="0" sz="1200" spc="1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new</a:t>
            </a:r>
            <a:r>
              <a:rPr dirty="0" sz="1200" spc="1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battles</a:t>
            </a:r>
            <a:r>
              <a:rPr dirty="0" sz="1200" spc="1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we</a:t>
            </a:r>
            <a:r>
              <a:rPr dirty="0" sz="1200" spc="10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are</a:t>
            </a:r>
            <a:r>
              <a:rPr dirty="0" sz="1200" spc="10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engaged</a:t>
            </a:r>
            <a:r>
              <a:rPr dirty="0" sz="1200" spc="10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in,</a:t>
            </a:r>
            <a:r>
              <a:rPr dirty="0" sz="1200" spc="105" b="1">
                <a:latin typeface="Times New Roman"/>
                <a:cs typeface="Times New Roman"/>
              </a:rPr>
              <a:t> </a:t>
            </a:r>
            <a:r>
              <a:rPr dirty="0" sz="1200" spc="-25" b="1">
                <a:latin typeface="Times New Roman"/>
                <a:cs typeface="Times New Roman"/>
              </a:rPr>
              <a:t>we </a:t>
            </a:r>
            <a:r>
              <a:rPr dirty="0" sz="1200" b="1">
                <a:latin typeface="Times New Roman"/>
                <a:cs typeface="Times New Roman"/>
              </a:rPr>
              <a:t>need</a:t>
            </a:r>
            <a:r>
              <a:rPr dirty="0" sz="1200" spc="16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to</a:t>
            </a:r>
            <a:r>
              <a:rPr dirty="0" sz="1200" spc="18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raise</a:t>
            </a:r>
            <a:r>
              <a:rPr dirty="0" sz="1200" spc="18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more</a:t>
            </a:r>
            <a:r>
              <a:rPr dirty="0" sz="1200" spc="16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funds</a:t>
            </a:r>
            <a:r>
              <a:rPr dirty="0" sz="1200" spc="17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in</a:t>
            </a:r>
            <a:r>
              <a:rPr dirty="0" sz="1200" spc="18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order</a:t>
            </a:r>
            <a:r>
              <a:rPr dirty="0" sz="1200" spc="16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to</a:t>
            </a:r>
            <a:r>
              <a:rPr dirty="0" sz="1200" spc="18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be</a:t>
            </a:r>
            <a:r>
              <a:rPr dirty="0" sz="1200" spc="170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effec- </a:t>
            </a:r>
            <a:r>
              <a:rPr dirty="0" sz="1200" b="1">
                <a:latin typeface="Times New Roman"/>
                <a:cs typeface="Times New Roman"/>
              </a:rPr>
              <a:t>tive.</a:t>
            </a:r>
            <a:r>
              <a:rPr dirty="0" sz="1200" spc="33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Become</a:t>
            </a:r>
            <a:r>
              <a:rPr dirty="0" sz="1200" spc="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a</a:t>
            </a:r>
            <a:r>
              <a:rPr dirty="0" sz="1200" spc="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sponsor</a:t>
            </a:r>
            <a:r>
              <a:rPr dirty="0" sz="1200" spc="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now</a:t>
            </a:r>
            <a:r>
              <a:rPr dirty="0" sz="1200" spc="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and</a:t>
            </a:r>
            <a:r>
              <a:rPr dirty="0" sz="1200" spc="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help</a:t>
            </a:r>
            <a:r>
              <a:rPr dirty="0" sz="1200" spc="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us</a:t>
            </a:r>
            <a:r>
              <a:rPr dirty="0" sz="1200" spc="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to</a:t>
            </a:r>
            <a:r>
              <a:rPr dirty="0" sz="1200" spc="15" b="1">
                <a:latin typeface="Times New Roman"/>
                <a:cs typeface="Times New Roman"/>
              </a:rPr>
              <a:t> </a:t>
            </a:r>
            <a:r>
              <a:rPr dirty="0" sz="1200" spc="-20" b="1">
                <a:latin typeface="Times New Roman"/>
                <a:cs typeface="Times New Roman"/>
              </a:rPr>
              <a:t>con- </a:t>
            </a:r>
            <a:r>
              <a:rPr dirty="0" sz="1200" b="1">
                <a:latin typeface="Times New Roman"/>
                <a:cs typeface="Times New Roman"/>
              </a:rPr>
              <a:t>tinue</a:t>
            </a:r>
            <a:r>
              <a:rPr dirty="0" sz="1200" spc="-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the</a:t>
            </a:r>
            <a:r>
              <a:rPr dirty="0" sz="1200" spc="-5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figh</a:t>
            </a:r>
            <a:r>
              <a:rPr dirty="0" sz="1400" spc="-10" b="1">
                <a:latin typeface="Times New Roman"/>
                <a:cs typeface="Times New Roman"/>
              </a:rPr>
              <a:t>t.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56374" y="5250307"/>
            <a:ext cx="2845435" cy="419100"/>
          </a:xfrm>
          <a:prstGeom prst="rect">
            <a:avLst/>
          </a:prstGeom>
          <a:ln w="5715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77470">
              <a:lnSpc>
                <a:spcPts val="2370"/>
              </a:lnSpc>
            </a:pPr>
            <a:r>
              <a:rPr dirty="0" sz="2000" b="1">
                <a:latin typeface="Times New Roman"/>
                <a:cs typeface="Times New Roman"/>
              </a:rPr>
              <a:t>JCAA</a:t>
            </a:r>
            <a:r>
              <a:rPr dirty="0" sz="2000" spc="-114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Times New Roman"/>
                <a:cs typeface="Times New Roman"/>
              </a:rPr>
              <a:t>SPONSORSHIP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092066" y="560323"/>
            <a:ext cx="2896870" cy="46164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607060" marR="5080" indent="-594995">
              <a:lnSpc>
                <a:spcPts val="1630"/>
              </a:lnSpc>
              <a:spcBef>
                <a:spcPts val="295"/>
              </a:spcBef>
            </a:pPr>
            <a:r>
              <a:rPr dirty="0" u="sng" sz="15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Individuals</a:t>
            </a:r>
            <a:r>
              <a:rPr dirty="0" u="sng" sz="15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5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can</a:t>
            </a:r>
            <a:r>
              <a:rPr dirty="0" u="sng" sz="15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5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join</a:t>
            </a:r>
            <a:r>
              <a:rPr dirty="0" u="sng" sz="15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5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JCAA</a:t>
            </a:r>
            <a:r>
              <a:rPr dirty="0" u="sng" sz="1500" spc="-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5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as</a:t>
            </a:r>
            <a:r>
              <a:rPr dirty="0" u="sng" sz="15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5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</a:t>
            </a:r>
            <a:r>
              <a:rPr dirty="0" sz="1500" spc="-25" b="1">
                <a:latin typeface="Arial"/>
                <a:cs typeface="Arial"/>
              </a:rPr>
              <a:t> </a:t>
            </a:r>
            <a:r>
              <a:rPr dirty="0" u="sng" sz="15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Associate</a:t>
            </a:r>
            <a:r>
              <a:rPr dirty="0" u="sng" sz="15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Member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793363" y="1188465"/>
            <a:ext cx="3495675" cy="57531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algn="just" marL="12700" marR="5080">
              <a:lnSpc>
                <a:spcPts val="1040"/>
              </a:lnSpc>
              <a:spcBef>
                <a:spcPts val="260"/>
              </a:spcBef>
            </a:pPr>
            <a:r>
              <a:rPr dirty="0" sz="1000" b="1">
                <a:latin typeface="Arial"/>
                <a:cs typeface="Arial"/>
              </a:rPr>
              <a:t>Only</a:t>
            </a:r>
            <a:r>
              <a:rPr dirty="0" sz="1000" spc="4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$25</a:t>
            </a:r>
            <a:r>
              <a:rPr dirty="0" sz="1000" spc="4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per</a:t>
            </a:r>
            <a:r>
              <a:rPr dirty="0" sz="1000" spc="5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year</a:t>
            </a:r>
            <a:r>
              <a:rPr dirty="0" sz="1000" b="1">
                <a:latin typeface="Times New Roman"/>
                <a:cs typeface="Times New Roman"/>
              </a:rPr>
              <a:t>!</a:t>
            </a:r>
            <a:r>
              <a:rPr dirty="0" sz="1000" spc="40" b="1">
                <a:latin typeface="Times New Roman"/>
                <a:cs typeface="Times New Roman"/>
              </a:rPr>
              <a:t> </a:t>
            </a:r>
            <a:r>
              <a:rPr dirty="0" sz="1000" b="1">
                <a:latin typeface="Times New Roman"/>
                <a:cs typeface="Times New Roman"/>
              </a:rPr>
              <a:t>Support</a:t>
            </a:r>
            <a:r>
              <a:rPr dirty="0" sz="1000" spc="55" b="1">
                <a:latin typeface="Times New Roman"/>
                <a:cs typeface="Times New Roman"/>
              </a:rPr>
              <a:t> </a:t>
            </a:r>
            <a:r>
              <a:rPr dirty="0" sz="1000" b="1">
                <a:latin typeface="Times New Roman"/>
                <a:cs typeface="Times New Roman"/>
              </a:rPr>
              <a:t>the</a:t>
            </a:r>
            <a:r>
              <a:rPr dirty="0" sz="1000" spc="50" b="1">
                <a:latin typeface="Times New Roman"/>
                <a:cs typeface="Times New Roman"/>
              </a:rPr>
              <a:t> </a:t>
            </a:r>
            <a:r>
              <a:rPr dirty="0" sz="1000" b="1">
                <a:latin typeface="Times New Roman"/>
                <a:cs typeface="Times New Roman"/>
              </a:rPr>
              <a:t>Goals</a:t>
            </a:r>
            <a:r>
              <a:rPr dirty="0" sz="1000" spc="40" b="1">
                <a:latin typeface="Times New Roman"/>
                <a:cs typeface="Times New Roman"/>
              </a:rPr>
              <a:t> </a:t>
            </a:r>
            <a:r>
              <a:rPr dirty="0" sz="1000" b="1">
                <a:latin typeface="Times New Roman"/>
                <a:cs typeface="Times New Roman"/>
              </a:rPr>
              <a:t>of</a:t>
            </a:r>
            <a:r>
              <a:rPr dirty="0" sz="1000" spc="40" b="1">
                <a:latin typeface="Times New Roman"/>
                <a:cs typeface="Times New Roman"/>
              </a:rPr>
              <a:t> </a:t>
            </a:r>
            <a:r>
              <a:rPr dirty="0" sz="1000" b="1">
                <a:latin typeface="Times New Roman"/>
                <a:cs typeface="Times New Roman"/>
              </a:rPr>
              <a:t>JCAA</a:t>
            </a:r>
            <a:r>
              <a:rPr dirty="0" sz="1000" spc="55" b="1">
                <a:latin typeface="Times New Roman"/>
                <a:cs typeface="Times New Roman"/>
              </a:rPr>
              <a:t> </a:t>
            </a:r>
            <a:r>
              <a:rPr dirty="0" sz="1000" b="1">
                <a:latin typeface="Times New Roman"/>
                <a:cs typeface="Times New Roman"/>
              </a:rPr>
              <a:t>and</a:t>
            </a:r>
            <a:r>
              <a:rPr dirty="0" sz="1000" spc="40" b="1">
                <a:latin typeface="Times New Roman"/>
                <a:cs typeface="Times New Roman"/>
              </a:rPr>
              <a:t> </a:t>
            </a:r>
            <a:r>
              <a:rPr dirty="0" sz="1000" b="1">
                <a:latin typeface="Times New Roman"/>
                <a:cs typeface="Times New Roman"/>
              </a:rPr>
              <a:t>receive</a:t>
            </a:r>
            <a:r>
              <a:rPr dirty="0" sz="1000" spc="55" b="1">
                <a:latin typeface="Times New Roman"/>
                <a:cs typeface="Times New Roman"/>
              </a:rPr>
              <a:t> </a:t>
            </a:r>
            <a:r>
              <a:rPr dirty="0" sz="1000" spc="-50" b="1">
                <a:latin typeface="Times New Roman"/>
                <a:cs typeface="Times New Roman"/>
              </a:rPr>
              <a:t>a</a:t>
            </a:r>
            <a:r>
              <a:rPr dirty="0" sz="1000" b="1">
                <a:latin typeface="Times New Roman"/>
                <a:cs typeface="Times New Roman"/>
              </a:rPr>
              <a:t> subscription</a:t>
            </a:r>
            <a:r>
              <a:rPr dirty="0" sz="1000" spc="125" b="1">
                <a:latin typeface="Times New Roman"/>
                <a:cs typeface="Times New Roman"/>
              </a:rPr>
              <a:t> </a:t>
            </a:r>
            <a:r>
              <a:rPr dirty="0" sz="1000" b="1">
                <a:latin typeface="Times New Roman"/>
                <a:cs typeface="Times New Roman"/>
              </a:rPr>
              <a:t>to</a:t>
            </a:r>
            <a:r>
              <a:rPr dirty="0" sz="1000" spc="140" b="1">
                <a:latin typeface="Times New Roman"/>
                <a:cs typeface="Times New Roman"/>
              </a:rPr>
              <a:t> </a:t>
            </a:r>
            <a:r>
              <a:rPr dirty="0" sz="1000" b="1">
                <a:latin typeface="Times New Roman"/>
                <a:cs typeface="Times New Roman"/>
              </a:rPr>
              <a:t>JCAA</a:t>
            </a:r>
            <a:r>
              <a:rPr dirty="0" sz="1000" spc="125" b="1">
                <a:latin typeface="Times New Roman"/>
                <a:cs typeface="Times New Roman"/>
              </a:rPr>
              <a:t> </a:t>
            </a:r>
            <a:r>
              <a:rPr dirty="0" sz="1000" b="1">
                <a:latin typeface="Times New Roman"/>
                <a:cs typeface="Times New Roman"/>
              </a:rPr>
              <a:t>NEWS</a:t>
            </a:r>
            <a:r>
              <a:rPr dirty="0" sz="1000" spc="130" b="1">
                <a:latin typeface="Times New Roman"/>
                <a:cs typeface="Times New Roman"/>
              </a:rPr>
              <a:t> </a:t>
            </a:r>
            <a:r>
              <a:rPr dirty="0" sz="1000" b="1">
                <a:latin typeface="Times New Roman"/>
                <a:cs typeface="Times New Roman"/>
              </a:rPr>
              <a:t>that</a:t>
            </a:r>
            <a:r>
              <a:rPr dirty="0" sz="1000" spc="130" b="1">
                <a:latin typeface="Times New Roman"/>
                <a:cs typeface="Times New Roman"/>
              </a:rPr>
              <a:t> </a:t>
            </a:r>
            <a:r>
              <a:rPr dirty="0" sz="1000" b="1">
                <a:latin typeface="Times New Roman"/>
                <a:cs typeface="Times New Roman"/>
              </a:rPr>
              <a:t>gives</a:t>
            </a:r>
            <a:r>
              <a:rPr dirty="0" sz="1000" spc="125" b="1">
                <a:latin typeface="Times New Roman"/>
                <a:cs typeface="Times New Roman"/>
              </a:rPr>
              <a:t> </a:t>
            </a:r>
            <a:r>
              <a:rPr dirty="0" sz="1000" b="1">
                <a:latin typeface="Times New Roman"/>
                <a:cs typeface="Times New Roman"/>
              </a:rPr>
              <a:t>you</a:t>
            </a:r>
            <a:r>
              <a:rPr dirty="0" sz="1000" spc="125" b="1">
                <a:latin typeface="Times New Roman"/>
                <a:cs typeface="Times New Roman"/>
              </a:rPr>
              <a:t> </a:t>
            </a:r>
            <a:r>
              <a:rPr dirty="0" sz="1000" b="1">
                <a:latin typeface="Times New Roman"/>
                <a:cs typeface="Times New Roman"/>
              </a:rPr>
              <a:t>the</a:t>
            </a:r>
            <a:r>
              <a:rPr dirty="0" sz="1000" spc="120" b="1">
                <a:latin typeface="Times New Roman"/>
                <a:cs typeface="Times New Roman"/>
              </a:rPr>
              <a:t> </a:t>
            </a:r>
            <a:r>
              <a:rPr dirty="0" sz="1000" b="1">
                <a:latin typeface="Times New Roman"/>
                <a:cs typeface="Times New Roman"/>
              </a:rPr>
              <a:t>Most</a:t>
            </a:r>
            <a:r>
              <a:rPr dirty="0" sz="1000" spc="130" b="1">
                <a:latin typeface="Times New Roman"/>
                <a:cs typeface="Times New Roman"/>
              </a:rPr>
              <a:t> </a:t>
            </a:r>
            <a:r>
              <a:rPr dirty="0" sz="1000" spc="-10" b="1">
                <a:latin typeface="Times New Roman"/>
                <a:cs typeface="Times New Roman"/>
              </a:rPr>
              <a:t>Up-</a:t>
            </a:r>
            <a:r>
              <a:rPr dirty="0" sz="1000" spc="-25" b="1">
                <a:latin typeface="Times New Roman"/>
                <a:cs typeface="Times New Roman"/>
              </a:rPr>
              <a:t>To- </a:t>
            </a:r>
            <a:r>
              <a:rPr dirty="0" sz="1000" b="1">
                <a:latin typeface="Times New Roman"/>
                <a:cs typeface="Times New Roman"/>
              </a:rPr>
              <a:t>Date</a:t>
            </a:r>
            <a:r>
              <a:rPr dirty="0" sz="1000" spc="225" b="1">
                <a:latin typeface="Times New Roman"/>
                <a:cs typeface="Times New Roman"/>
              </a:rPr>
              <a:t> </a:t>
            </a:r>
            <a:r>
              <a:rPr dirty="0" sz="1000" b="1">
                <a:latin typeface="Times New Roman"/>
                <a:cs typeface="Times New Roman"/>
              </a:rPr>
              <a:t>News</a:t>
            </a:r>
            <a:r>
              <a:rPr dirty="0" sz="1000" spc="225" b="1">
                <a:latin typeface="Times New Roman"/>
                <a:cs typeface="Times New Roman"/>
              </a:rPr>
              <a:t> </a:t>
            </a:r>
            <a:r>
              <a:rPr dirty="0" sz="1000" b="1">
                <a:latin typeface="Times New Roman"/>
                <a:cs typeface="Times New Roman"/>
              </a:rPr>
              <a:t>about</a:t>
            </a:r>
            <a:r>
              <a:rPr dirty="0" sz="1000" spc="225" b="1">
                <a:latin typeface="Times New Roman"/>
                <a:cs typeface="Times New Roman"/>
              </a:rPr>
              <a:t> </a:t>
            </a:r>
            <a:r>
              <a:rPr dirty="0" sz="1000" b="1">
                <a:latin typeface="Times New Roman"/>
                <a:cs typeface="Times New Roman"/>
              </a:rPr>
              <a:t>Fisheries</a:t>
            </a:r>
            <a:r>
              <a:rPr dirty="0" sz="1000" spc="235" b="1">
                <a:latin typeface="Times New Roman"/>
                <a:cs typeface="Times New Roman"/>
              </a:rPr>
              <a:t> </a:t>
            </a:r>
            <a:r>
              <a:rPr dirty="0" sz="1000" b="1">
                <a:latin typeface="Times New Roman"/>
                <a:cs typeface="Times New Roman"/>
              </a:rPr>
              <a:t>Management</a:t>
            </a:r>
            <a:r>
              <a:rPr dirty="0" sz="1000" spc="225" b="1">
                <a:latin typeface="Times New Roman"/>
                <a:cs typeface="Times New Roman"/>
              </a:rPr>
              <a:t> </a:t>
            </a:r>
            <a:r>
              <a:rPr dirty="0" sz="1000" b="1">
                <a:latin typeface="Times New Roman"/>
                <a:cs typeface="Times New Roman"/>
              </a:rPr>
              <a:t>and</a:t>
            </a:r>
            <a:r>
              <a:rPr dirty="0" sz="1000" spc="235" b="1">
                <a:latin typeface="Times New Roman"/>
                <a:cs typeface="Times New Roman"/>
              </a:rPr>
              <a:t> </a:t>
            </a:r>
            <a:r>
              <a:rPr dirty="0" sz="1000" spc="-10" b="1">
                <a:latin typeface="Times New Roman"/>
                <a:cs typeface="Times New Roman"/>
              </a:rPr>
              <a:t>Environmental Issues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793363" y="1849882"/>
            <a:ext cx="3011170" cy="87249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497205" marR="5080" indent="368935">
              <a:lnSpc>
                <a:spcPts val="1140"/>
              </a:lnSpc>
              <a:spcBef>
                <a:spcPts val="290"/>
              </a:spcBef>
            </a:pPr>
            <a:r>
              <a:rPr dirty="0" u="sng" sz="11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JERSEY</a:t>
            </a:r>
            <a:r>
              <a:rPr dirty="0" u="sng" sz="1100" spc="-2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COAST</a:t>
            </a:r>
            <a:r>
              <a:rPr dirty="0" u="sng" sz="1100" spc="-3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ANGLERS</a:t>
            </a:r>
            <a:r>
              <a:rPr dirty="0" sz="1100" spc="-10" b="1">
                <a:latin typeface="Times New Roman"/>
                <a:cs typeface="Times New Roman"/>
              </a:rPr>
              <a:t>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ASSOCIATE</a:t>
            </a:r>
            <a:r>
              <a:rPr dirty="0" u="sng" sz="1100" spc="-4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MEMBER</a:t>
            </a:r>
            <a:r>
              <a:rPr dirty="0" u="sng" sz="1100" spc="-5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APPLICATION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94"/>
              </a:spcBef>
              <a:tabLst>
                <a:tab pos="1215390" algn="l"/>
                <a:tab pos="1708150" algn="l"/>
                <a:tab pos="2406015" algn="l"/>
              </a:tabLst>
            </a:pPr>
            <a:r>
              <a:rPr dirty="0" sz="1000" b="1">
                <a:latin typeface="Times New Roman"/>
                <a:cs typeface="Times New Roman"/>
              </a:rPr>
              <a:t>Date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1000">
                <a:latin typeface="Times New Roman"/>
                <a:cs typeface="Times New Roman"/>
              </a:rPr>
              <a:t>New</a:t>
            </a:r>
            <a:r>
              <a:rPr dirty="0" sz="1000" spc="-5">
                <a:latin typeface="Times New Roman"/>
                <a:cs typeface="Times New Roman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1000">
                <a:latin typeface="Times New Roman"/>
                <a:cs typeface="Times New Roman"/>
              </a:rPr>
              <a:t>Renewal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  <a:tabLst>
                <a:tab pos="2737485" algn="l"/>
              </a:tabLst>
            </a:pPr>
            <a:r>
              <a:rPr dirty="0" sz="1000" b="1">
                <a:latin typeface="Times New Roman"/>
                <a:cs typeface="Times New Roman"/>
              </a:rPr>
              <a:t>Name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793363" y="2814574"/>
            <a:ext cx="275844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745105" algn="l"/>
              </a:tabLst>
            </a:pPr>
            <a:r>
              <a:rPr dirty="0" sz="1000" b="1">
                <a:latin typeface="Times New Roman"/>
                <a:cs typeface="Times New Roman"/>
              </a:rPr>
              <a:t>Street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793363" y="3082798"/>
            <a:ext cx="27292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715895" algn="l"/>
              </a:tabLst>
            </a:pPr>
            <a:r>
              <a:rPr dirty="0" sz="1000" b="1">
                <a:latin typeface="Times New Roman"/>
                <a:cs typeface="Times New Roman"/>
              </a:rPr>
              <a:t>City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793363" y="3352546"/>
            <a:ext cx="23933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08405" algn="l"/>
                <a:tab pos="2379980" algn="l"/>
              </a:tabLst>
            </a:pPr>
            <a:r>
              <a:rPr dirty="0" sz="1000" b="1">
                <a:latin typeface="Times New Roman"/>
                <a:cs typeface="Times New Roman"/>
              </a:rPr>
              <a:t>State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1000" spc="-25" b="1">
                <a:latin typeface="Times New Roman"/>
                <a:cs typeface="Times New Roman"/>
              </a:rPr>
              <a:t>Zip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793363" y="3621151"/>
            <a:ext cx="275844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745105" algn="l"/>
              </a:tabLst>
            </a:pPr>
            <a:r>
              <a:rPr dirty="0" sz="1000" b="1">
                <a:latin typeface="Times New Roman"/>
                <a:cs typeface="Times New Roman"/>
              </a:rPr>
              <a:t>Email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3793363" y="3884802"/>
            <a:ext cx="3494404" cy="608965"/>
          </a:xfrm>
          <a:prstGeom prst="rect">
            <a:avLst/>
          </a:prstGeom>
        </p:spPr>
        <p:txBody>
          <a:bodyPr wrap="square" lIns="0" tIns="36194" rIns="0" bIns="0" rtlCol="0" vert="horz">
            <a:spAutoFit/>
          </a:bodyPr>
          <a:lstStyle/>
          <a:p>
            <a:pPr marL="12700" marR="5080">
              <a:lnSpc>
                <a:spcPts val="1150"/>
              </a:lnSpc>
              <a:spcBef>
                <a:spcPts val="284"/>
              </a:spcBef>
              <a:tabLst>
                <a:tab pos="1841500" algn="l"/>
                <a:tab pos="2266315" algn="l"/>
              </a:tabLst>
            </a:pPr>
            <a:r>
              <a:rPr dirty="0" sz="1100" b="1">
                <a:latin typeface="Times New Roman"/>
                <a:cs typeface="Times New Roman"/>
              </a:rPr>
              <a:t>Check</a:t>
            </a:r>
            <a:r>
              <a:rPr dirty="0" sz="1100" spc="20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if</a:t>
            </a:r>
            <a:r>
              <a:rPr dirty="0" sz="1100" spc="20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you</a:t>
            </a:r>
            <a:r>
              <a:rPr dirty="0" sz="1100" spc="19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would</a:t>
            </a:r>
            <a:r>
              <a:rPr dirty="0" sz="1100" spc="19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rather</a:t>
            </a:r>
            <a:r>
              <a:rPr dirty="0" sz="1100" spc="21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receive</a:t>
            </a:r>
            <a:r>
              <a:rPr dirty="0" sz="1100" spc="20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newspaper</a:t>
            </a:r>
            <a:r>
              <a:rPr dirty="0" sz="1100" spc="20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by</a:t>
            </a:r>
            <a:r>
              <a:rPr dirty="0" sz="1100" spc="200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email </a:t>
            </a:r>
            <a:r>
              <a:rPr dirty="0" sz="1100" b="1">
                <a:latin typeface="Times New Roman"/>
                <a:cs typeface="Times New Roman"/>
              </a:rPr>
              <a:t>instead</a:t>
            </a:r>
            <a:r>
              <a:rPr dirty="0" sz="1100" spc="-2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of</a:t>
            </a:r>
            <a:r>
              <a:rPr dirty="0" sz="1100" spc="-1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by</a:t>
            </a:r>
            <a:r>
              <a:rPr dirty="0" sz="1100" spc="-2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regular</a:t>
            </a:r>
            <a:r>
              <a:rPr dirty="0" sz="1100" spc="-15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mail.</a:t>
            </a:r>
            <a:r>
              <a:rPr dirty="0" sz="1100" b="1">
                <a:latin typeface="Times New Roman"/>
                <a:cs typeface="Times New Roman"/>
              </a:rPr>
              <a:t>	Yes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  <a:tabLst>
                <a:tab pos="2758440" algn="l"/>
              </a:tabLst>
            </a:pPr>
            <a:r>
              <a:rPr dirty="0" sz="1000" b="1">
                <a:latin typeface="Times New Roman"/>
                <a:cs typeface="Times New Roman"/>
              </a:rPr>
              <a:t>Ph. #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793363" y="4538383"/>
            <a:ext cx="3361690" cy="534670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  <a:tabLst>
                <a:tab pos="2783205" algn="l"/>
              </a:tabLst>
            </a:pPr>
            <a:r>
              <a:rPr dirty="0" sz="1000" b="1">
                <a:latin typeface="Times New Roman"/>
                <a:cs typeface="Times New Roman"/>
              </a:rPr>
              <a:t>Fax #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  <a:p>
            <a:pPr marL="144780">
              <a:lnSpc>
                <a:spcPct val="100000"/>
              </a:lnSpc>
              <a:spcBef>
                <a:spcPts val="575"/>
              </a:spcBef>
            </a:pPr>
            <a:r>
              <a:rPr dirty="0" sz="1550" spc="-10" b="1">
                <a:latin typeface="Times New Roman"/>
                <a:cs typeface="Times New Roman"/>
              </a:rPr>
              <a:t>COMMITTEES</a:t>
            </a:r>
            <a:r>
              <a:rPr dirty="0" sz="1550" spc="-15" b="1">
                <a:latin typeface="Times New Roman"/>
                <a:cs typeface="Times New Roman"/>
              </a:rPr>
              <a:t> </a:t>
            </a:r>
            <a:r>
              <a:rPr dirty="0" sz="1550" b="1">
                <a:latin typeface="Times New Roman"/>
                <a:cs typeface="Times New Roman"/>
              </a:rPr>
              <a:t>&amp;</a:t>
            </a:r>
            <a:r>
              <a:rPr dirty="0" sz="1550" spc="-35" b="1">
                <a:latin typeface="Times New Roman"/>
                <a:cs typeface="Times New Roman"/>
              </a:rPr>
              <a:t> </a:t>
            </a:r>
            <a:r>
              <a:rPr dirty="0" sz="1550" spc="-10" b="1">
                <a:latin typeface="Times New Roman"/>
                <a:cs typeface="Times New Roman"/>
              </a:rPr>
              <a:t>CHAIRPERSONS</a:t>
            </a:r>
            <a:endParaRPr sz="1550">
              <a:latin typeface="Times New Roman"/>
              <a:cs typeface="Times New Roman"/>
            </a:endParaRPr>
          </a:p>
        </p:txBody>
      </p:sp>
      <p:graphicFrame>
        <p:nvGraphicFramePr>
          <p:cNvPr id="22" name="object 22" descr=""/>
          <p:cNvGraphicFramePr>
            <a:graphicFrameLocks noGrp="1"/>
          </p:cNvGraphicFramePr>
          <p:nvPr/>
        </p:nvGraphicFramePr>
        <p:xfrm>
          <a:off x="3774313" y="5056630"/>
          <a:ext cx="3278504" cy="2544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6805"/>
                <a:gridCol w="1188084"/>
                <a:gridCol w="982980"/>
              </a:tblGrid>
              <a:tr h="144780">
                <a:tc>
                  <a:txBody>
                    <a:bodyPr/>
                    <a:lstStyle/>
                    <a:p>
                      <a:pPr marL="31750">
                        <a:lnSpc>
                          <a:spcPts val="1045"/>
                        </a:lnSpc>
                      </a:pPr>
                      <a:r>
                        <a:rPr dirty="0" sz="1050" spc="-10" b="1">
                          <a:latin typeface="Times New Roman"/>
                          <a:cs typeface="Times New Roman"/>
                        </a:rPr>
                        <a:t>Legislative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ts val="1045"/>
                        </a:lnSpc>
                      </a:pPr>
                      <a:r>
                        <a:rPr dirty="0" sz="1050">
                          <a:latin typeface="Times New Roman"/>
                          <a:cs typeface="Times New Roman"/>
                        </a:rPr>
                        <a:t>Tom</a:t>
                      </a:r>
                      <a:r>
                        <a:rPr dirty="0" sz="105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50" spc="-20">
                          <a:latin typeface="Times New Roman"/>
                          <a:cs typeface="Times New Roman"/>
                        </a:rPr>
                        <a:t>Fote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ts val="1045"/>
                        </a:lnSpc>
                      </a:pPr>
                      <a:r>
                        <a:rPr dirty="0" sz="1050" spc="-10">
                          <a:latin typeface="Times New Roman"/>
                          <a:cs typeface="Times New Roman"/>
                        </a:rPr>
                        <a:t>732-270-</a:t>
                      </a:r>
                      <a:r>
                        <a:rPr dirty="0" sz="1050" spc="-20">
                          <a:latin typeface="Times New Roman"/>
                          <a:cs typeface="Times New Roman"/>
                        </a:rPr>
                        <a:t>9102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81305">
                <a:tc>
                  <a:txBody>
                    <a:bodyPr/>
                    <a:lstStyle/>
                    <a:p>
                      <a:pPr marL="31750">
                        <a:lnSpc>
                          <a:spcPts val="1150"/>
                        </a:lnSpc>
                        <a:spcBef>
                          <a:spcPts val="965"/>
                        </a:spcBef>
                      </a:pPr>
                      <a:r>
                        <a:rPr dirty="0" sz="1050" b="1">
                          <a:latin typeface="Times New Roman"/>
                          <a:cs typeface="Times New Roman"/>
                        </a:rPr>
                        <a:t>Office</a:t>
                      </a:r>
                      <a:r>
                        <a:rPr dirty="0" sz="105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50" spc="-10" b="1">
                          <a:latin typeface="Times New Roman"/>
                          <a:cs typeface="Times New Roman"/>
                        </a:rPr>
                        <a:t>Manager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2555"/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ts val="1150"/>
                        </a:lnSpc>
                        <a:spcBef>
                          <a:spcPts val="965"/>
                        </a:spcBef>
                      </a:pPr>
                      <a:r>
                        <a:rPr dirty="0" sz="1050">
                          <a:latin typeface="Times New Roman"/>
                          <a:cs typeface="Times New Roman"/>
                        </a:rPr>
                        <a:t>Paul</a:t>
                      </a:r>
                      <a:r>
                        <a:rPr dirty="0" sz="105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50" spc="-20">
                          <a:latin typeface="Times New Roman"/>
                          <a:cs typeface="Times New Roman"/>
                        </a:rPr>
                        <a:t>Turi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2555"/>
                </a:tc>
                <a:tc>
                  <a:txBody>
                    <a:bodyPr/>
                    <a:lstStyle/>
                    <a:p>
                      <a:pPr marL="156845" marR="24130">
                        <a:lnSpc>
                          <a:spcPts val="1100"/>
                        </a:lnSpc>
                      </a:pPr>
                      <a:r>
                        <a:rPr dirty="0" u="sng" sz="1050" spc="-1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  <a:hlinkClick r:id="rId2"/>
                        </a:rPr>
                        <a:t>tfote@jcaa.org</a:t>
                      </a:r>
                      <a:r>
                        <a:rPr dirty="0" sz="1050" spc="-10">
                          <a:latin typeface="Times New Roman"/>
                          <a:cs typeface="Times New Roman"/>
                        </a:rPr>
                        <a:t> 732-506-</a:t>
                      </a:r>
                      <a:r>
                        <a:rPr dirty="0" sz="1050" spc="-20">
                          <a:latin typeface="Times New Roman"/>
                          <a:cs typeface="Times New Roman"/>
                        </a:rPr>
                        <a:t>6565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82575">
                <a:tc>
                  <a:txBody>
                    <a:bodyPr/>
                    <a:lstStyle/>
                    <a:p>
                      <a:pPr marL="31750">
                        <a:lnSpc>
                          <a:spcPts val="1145"/>
                        </a:lnSpc>
                        <a:spcBef>
                          <a:spcPts val="980"/>
                        </a:spcBef>
                      </a:pPr>
                      <a:r>
                        <a:rPr dirty="0" sz="1050" b="1">
                          <a:latin typeface="Times New Roman"/>
                          <a:cs typeface="Times New Roman"/>
                        </a:rPr>
                        <a:t>Access:</a:t>
                      </a:r>
                      <a:r>
                        <a:rPr dirty="0" sz="105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50" spc="-10">
                          <a:latin typeface="Times New Roman"/>
                          <a:cs typeface="Times New Roman"/>
                        </a:rPr>
                        <a:t>(North)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4460"/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ts val="1145"/>
                        </a:lnSpc>
                        <a:spcBef>
                          <a:spcPts val="980"/>
                        </a:spcBef>
                      </a:pPr>
                      <a:r>
                        <a:rPr dirty="0" sz="1050">
                          <a:latin typeface="Times New Roman"/>
                          <a:cs typeface="Times New Roman"/>
                        </a:rPr>
                        <a:t>George</a:t>
                      </a:r>
                      <a:r>
                        <a:rPr dirty="0" sz="105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50" spc="-10">
                          <a:latin typeface="Times New Roman"/>
                          <a:cs typeface="Times New Roman"/>
                        </a:rPr>
                        <a:t>Browne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4460"/>
                </a:tc>
                <a:tc>
                  <a:txBody>
                    <a:bodyPr/>
                    <a:lstStyle/>
                    <a:p>
                      <a:pPr marL="156845" marR="54610">
                        <a:lnSpc>
                          <a:spcPts val="1120"/>
                        </a:lnSpc>
                      </a:pPr>
                      <a:r>
                        <a:rPr dirty="0" u="sng" sz="1050" spc="-1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  <a:hlinkClick r:id="rId3"/>
                        </a:rPr>
                        <a:t>jcaa@jcaa.org</a:t>
                      </a:r>
                      <a:r>
                        <a:rPr dirty="0" sz="1050" spc="-10">
                          <a:latin typeface="Times New Roman"/>
                          <a:cs typeface="Times New Roman"/>
                        </a:rPr>
                        <a:t> 732-674-</a:t>
                      </a:r>
                      <a:r>
                        <a:rPr dirty="0" sz="1050" spc="-20">
                          <a:latin typeface="Times New Roman"/>
                          <a:cs typeface="Times New Roman"/>
                        </a:rPr>
                        <a:t>7060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40970">
                <a:tc>
                  <a:txBody>
                    <a:bodyPr/>
                    <a:lstStyle/>
                    <a:p>
                      <a:pPr marL="31750">
                        <a:lnSpc>
                          <a:spcPts val="1010"/>
                        </a:lnSpc>
                      </a:pPr>
                      <a:r>
                        <a:rPr dirty="0" sz="1050" b="1">
                          <a:latin typeface="Times New Roman"/>
                          <a:cs typeface="Times New Roman"/>
                        </a:rPr>
                        <a:t>Access:</a:t>
                      </a:r>
                      <a:r>
                        <a:rPr dirty="0" sz="105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50" spc="-10">
                          <a:latin typeface="Times New Roman"/>
                          <a:cs typeface="Times New Roman"/>
                        </a:rPr>
                        <a:t>(South)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ts val="1010"/>
                        </a:lnSpc>
                      </a:pPr>
                      <a:r>
                        <a:rPr dirty="0" sz="1050">
                          <a:latin typeface="Times New Roman"/>
                          <a:cs typeface="Times New Roman"/>
                        </a:rPr>
                        <a:t>George</a:t>
                      </a:r>
                      <a:r>
                        <a:rPr dirty="0" sz="105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50" spc="-10">
                          <a:latin typeface="Times New Roman"/>
                          <a:cs typeface="Times New Roman"/>
                        </a:rPr>
                        <a:t>Browne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ts val="1010"/>
                        </a:lnSpc>
                      </a:pPr>
                      <a:r>
                        <a:rPr dirty="0" sz="1050" spc="-10">
                          <a:latin typeface="Times New Roman"/>
                          <a:cs typeface="Times New Roman"/>
                        </a:rPr>
                        <a:t>732-674-</a:t>
                      </a:r>
                      <a:r>
                        <a:rPr dirty="0" sz="1050" spc="-20">
                          <a:latin typeface="Times New Roman"/>
                          <a:cs typeface="Times New Roman"/>
                        </a:rPr>
                        <a:t>7060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41605">
                <a:tc>
                  <a:txBody>
                    <a:bodyPr/>
                    <a:lstStyle/>
                    <a:p>
                      <a:pPr marL="31750">
                        <a:lnSpc>
                          <a:spcPts val="1015"/>
                        </a:lnSpc>
                      </a:pPr>
                      <a:r>
                        <a:rPr dirty="0" sz="1050" spc="-10" b="1">
                          <a:latin typeface="Times New Roman"/>
                          <a:cs typeface="Times New Roman"/>
                        </a:rPr>
                        <a:t>Blackfish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ts val="1015"/>
                        </a:lnSpc>
                      </a:pPr>
                      <a:r>
                        <a:rPr dirty="0" sz="1050">
                          <a:latin typeface="Times New Roman"/>
                          <a:cs typeface="Times New Roman"/>
                        </a:rPr>
                        <a:t>Paul</a:t>
                      </a:r>
                      <a:r>
                        <a:rPr dirty="0" sz="105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50" spc="-10">
                          <a:latin typeface="Times New Roman"/>
                          <a:cs typeface="Times New Roman"/>
                        </a:rPr>
                        <a:t>Haertel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ts val="1015"/>
                        </a:lnSpc>
                      </a:pPr>
                      <a:r>
                        <a:rPr dirty="0" sz="1050" spc="-10">
                          <a:latin typeface="Times New Roman"/>
                          <a:cs typeface="Times New Roman"/>
                        </a:rPr>
                        <a:t>973-943-</a:t>
                      </a:r>
                      <a:r>
                        <a:rPr dirty="0" sz="1050" spc="-20">
                          <a:latin typeface="Times New Roman"/>
                          <a:cs typeface="Times New Roman"/>
                        </a:rPr>
                        <a:t>8201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40970">
                <a:tc>
                  <a:txBody>
                    <a:bodyPr/>
                    <a:lstStyle/>
                    <a:p>
                      <a:pPr marL="31750">
                        <a:lnSpc>
                          <a:spcPts val="1010"/>
                        </a:lnSpc>
                      </a:pPr>
                      <a:r>
                        <a:rPr dirty="0" sz="1050" b="1">
                          <a:latin typeface="Times New Roman"/>
                          <a:cs typeface="Times New Roman"/>
                        </a:rPr>
                        <a:t>Blue</a:t>
                      </a:r>
                      <a:r>
                        <a:rPr dirty="0" sz="105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50" b="1">
                          <a:latin typeface="Times New Roman"/>
                          <a:cs typeface="Times New Roman"/>
                        </a:rPr>
                        <a:t>claw</a:t>
                      </a:r>
                      <a:r>
                        <a:rPr dirty="0" sz="105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50" spc="-20" b="1">
                          <a:latin typeface="Times New Roman"/>
                          <a:cs typeface="Times New Roman"/>
                        </a:rPr>
                        <a:t>Crab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ts val="1010"/>
                        </a:lnSpc>
                      </a:pPr>
                      <a:r>
                        <a:rPr dirty="0" sz="1050">
                          <a:latin typeface="Times New Roman"/>
                          <a:cs typeface="Times New Roman"/>
                        </a:rPr>
                        <a:t>Bill</a:t>
                      </a:r>
                      <a:r>
                        <a:rPr dirty="0" sz="105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50" spc="-10">
                          <a:latin typeface="Times New Roman"/>
                          <a:cs typeface="Times New Roman"/>
                        </a:rPr>
                        <a:t>Browne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ts val="1010"/>
                        </a:lnSpc>
                      </a:pPr>
                      <a:r>
                        <a:rPr dirty="0" sz="1050" spc="-10">
                          <a:latin typeface="Times New Roman"/>
                          <a:cs typeface="Times New Roman"/>
                        </a:rPr>
                        <a:t>732-504-</a:t>
                      </a:r>
                      <a:r>
                        <a:rPr dirty="0" sz="1050" spc="-20">
                          <a:latin typeface="Times New Roman"/>
                          <a:cs typeface="Times New Roman"/>
                        </a:rPr>
                        <a:t>9344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40335">
                <a:tc>
                  <a:txBody>
                    <a:bodyPr/>
                    <a:lstStyle/>
                    <a:p>
                      <a:pPr marL="31750">
                        <a:lnSpc>
                          <a:spcPts val="1010"/>
                        </a:lnSpc>
                      </a:pPr>
                      <a:r>
                        <a:rPr dirty="0" sz="1050" b="1">
                          <a:latin typeface="Times New Roman"/>
                          <a:cs typeface="Times New Roman"/>
                        </a:rPr>
                        <a:t>Blue</a:t>
                      </a:r>
                      <a:r>
                        <a:rPr dirty="0" sz="105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50" spc="-20" b="1">
                          <a:latin typeface="Times New Roman"/>
                          <a:cs typeface="Times New Roman"/>
                        </a:rPr>
                        <a:t>Fish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ts val="1010"/>
                        </a:lnSpc>
                      </a:pPr>
                      <a:r>
                        <a:rPr dirty="0" sz="1050">
                          <a:latin typeface="Times New Roman"/>
                          <a:cs typeface="Times New Roman"/>
                        </a:rPr>
                        <a:t>Al</a:t>
                      </a:r>
                      <a:r>
                        <a:rPr dirty="0" sz="105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50" spc="-10">
                          <a:latin typeface="Times New Roman"/>
                          <a:cs typeface="Times New Roman"/>
                        </a:rPr>
                        <a:t>Marantz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ts val="1010"/>
                        </a:lnSpc>
                      </a:pPr>
                      <a:r>
                        <a:rPr dirty="0" sz="1050" spc="-10">
                          <a:latin typeface="Times New Roman"/>
                          <a:cs typeface="Times New Roman"/>
                        </a:rPr>
                        <a:t>732-859-</a:t>
                      </a:r>
                      <a:r>
                        <a:rPr dirty="0" sz="1050" spc="-20">
                          <a:latin typeface="Times New Roman"/>
                          <a:cs typeface="Times New Roman"/>
                        </a:rPr>
                        <a:t>0020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41605">
                <a:tc>
                  <a:txBody>
                    <a:bodyPr/>
                    <a:lstStyle/>
                    <a:p>
                      <a:pPr marL="31750">
                        <a:lnSpc>
                          <a:spcPts val="1015"/>
                        </a:lnSpc>
                      </a:pPr>
                      <a:r>
                        <a:rPr dirty="0" sz="1050" spc="-10" b="1">
                          <a:latin typeface="Times New Roman"/>
                          <a:cs typeface="Times New Roman"/>
                        </a:rPr>
                        <a:t>Habitat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ts val="1015"/>
                        </a:lnSpc>
                      </a:pPr>
                      <a:r>
                        <a:rPr dirty="0" sz="1050">
                          <a:latin typeface="Times New Roman"/>
                          <a:cs typeface="Times New Roman"/>
                        </a:rPr>
                        <a:t>Paul</a:t>
                      </a:r>
                      <a:r>
                        <a:rPr dirty="0" sz="1050" spc="-10">
                          <a:latin typeface="Times New Roman"/>
                          <a:cs typeface="Times New Roman"/>
                        </a:rPr>
                        <a:t> Eidman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ts val="1015"/>
                        </a:lnSpc>
                      </a:pPr>
                      <a:r>
                        <a:rPr dirty="0" sz="1050" spc="-10">
                          <a:latin typeface="Times New Roman"/>
                          <a:cs typeface="Times New Roman"/>
                        </a:rPr>
                        <a:t>732-614-</a:t>
                      </a:r>
                      <a:r>
                        <a:rPr dirty="0" sz="1050" spc="-20">
                          <a:latin typeface="Times New Roman"/>
                          <a:cs typeface="Times New Roman"/>
                        </a:rPr>
                        <a:t>3373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40335">
                <a:tc>
                  <a:txBody>
                    <a:bodyPr/>
                    <a:lstStyle/>
                    <a:p>
                      <a:pPr marL="31750">
                        <a:lnSpc>
                          <a:spcPts val="1010"/>
                        </a:lnSpc>
                      </a:pPr>
                      <a:r>
                        <a:rPr dirty="0" sz="1050" spc="-10" b="1">
                          <a:latin typeface="Times New Roman"/>
                          <a:cs typeface="Times New Roman"/>
                        </a:rPr>
                        <a:t>Fluke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ts val="1010"/>
                        </a:lnSpc>
                      </a:pPr>
                      <a:r>
                        <a:rPr dirty="0" sz="1050">
                          <a:latin typeface="Times New Roman"/>
                          <a:cs typeface="Times New Roman"/>
                        </a:rPr>
                        <a:t>Paul</a:t>
                      </a:r>
                      <a:r>
                        <a:rPr dirty="0" sz="105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50" spc="-10">
                          <a:latin typeface="Times New Roman"/>
                          <a:cs typeface="Times New Roman"/>
                        </a:rPr>
                        <a:t>Haertel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ts val="1010"/>
                        </a:lnSpc>
                      </a:pPr>
                      <a:r>
                        <a:rPr dirty="0" sz="1050" spc="-10">
                          <a:latin typeface="Times New Roman"/>
                          <a:cs typeface="Times New Roman"/>
                        </a:rPr>
                        <a:t>973-943-</a:t>
                      </a:r>
                      <a:r>
                        <a:rPr dirty="0" sz="1050" spc="-20">
                          <a:latin typeface="Times New Roman"/>
                          <a:cs typeface="Times New Roman"/>
                        </a:rPr>
                        <a:t>8201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44145">
                <a:tc>
                  <a:txBody>
                    <a:bodyPr/>
                    <a:lstStyle/>
                    <a:p>
                      <a:pPr marL="31750">
                        <a:lnSpc>
                          <a:spcPts val="1035"/>
                        </a:lnSpc>
                      </a:pPr>
                      <a:r>
                        <a:rPr dirty="0" sz="1050" b="1">
                          <a:latin typeface="Times New Roman"/>
                          <a:cs typeface="Times New Roman"/>
                        </a:rPr>
                        <a:t>Forage</a:t>
                      </a:r>
                      <a:r>
                        <a:rPr dirty="0" sz="105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50" spc="-20" b="1">
                          <a:latin typeface="Times New Roman"/>
                          <a:cs typeface="Times New Roman"/>
                        </a:rPr>
                        <a:t>Fish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ts val="1035"/>
                        </a:lnSpc>
                      </a:pPr>
                      <a:r>
                        <a:rPr dirty="0" sz="1050">
                          <a:latin typeface="Times New Roman"/>
                          <a:cs typeface="Times New Roman"/>
                        </a:rPr>
                        <a:t>Paul</a:t>
                      </a:r>
                      <a:r>
                        <a:rPr dirty="0" sz="1050" spc="-10">
                          <a:latin typeface="Times New Roman"/>
                          <a:cs typeface="Times New Roman"/>
                        </a:rPr>
                        <a:t> Eidman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ts val="1035"/>
                        </a:lnSpc>
                      </a:pPr>
                      <a:r>
                        <a:rPr dirty="0" sz="1050" spc="-10">
                          <a:latin typeface="Times New Roman"/>
                          <a:cs typeface="Times New Roman"/>
                        </a:rPr>
                        <a:t>732-614-</a:t>
                      </a:r>
                      <a:r>
                        <a:rPr dirty="0" sz="1050" spc="-20">
                          <a:latin typeface="Times New Roman"/>
                          <a:cs typeface="Times New Roman"/>
                        </a:rPr>
                        <a:t>3373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83210">
                <a:tc gridSpan="3">
                  <a:txBody>
                    <a:bodyPr/>
                    <a:lstStyle/>
                    <a:p>
                      <a:pPr marL="31750">
                        <a:lnSpc>
                          <a:spcPts val="1025"/>
                        </a:lnSpc>
                        <a:tabLst>
                          <a:tab pos="2453640" algn="l"/>
                        </a:tabLst>
                      </a:pPr>
                      <a:r>
                        <a:rPr dirty="0" sz="900" b="1">
                          <a:latin typeface="Times New Roman"/>
                          <a:cs typeface="Times New Roman"/>
                        </a:rPr>
                        <a:t>Highly</a:t>
                      </a:r>
                      <a:r>
                        <a:rPr dirty="0" sz="9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b="1">
                          <a:latin typeface="Times New Roman"/>
                          <a:cs typeface="Times New Roman"/>
                        </a:rPr>
                        <a:t>Migratory</a:t>
                      </a:r>
                      <a:r>
                        <a:rPr dirty="0" sz="9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b="1">
                          <a:latin typeface="Times New Roman"/>
                          <a:cs typeface="Times New Roman"/>
                        </a:rPr>
                        <a:t>Species</a:t>
                      </a:r>
                      <a:r>
                        <a:rPr dirty="0" sz="9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50">
                          <a:latin typeface="Times New Roman"/>
                          <a:cs typeface="Times New Roman"/>
                        </a:rPr>
                        <a:t>Eric</a:t>
                      </a:r>
                      <a:r>
                        <a:rPr dirty="0" sz="105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50" spc="-10">
                          <a:latin typeface="Times New Roman"/>
                          <a:cs typeface="Times New Roman"/>
                        </a:rPr>
                        <a:t>Engard</a:t>
                      </a:r>
                      <a:r>
                        <a:rPr dirty="0" sz="105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050" spc="-10">
                          <a:latin typeface="Times New Roman"/>
                          <a:cs typeface="Times New Roman"/>
                        </a:rPr>
                        <a:t>609-913-</a:t>
                      </a:r>
                      <a:r>
                        <a:rPr dirty="0" sz="1050" spc="-20">
                          <a:latin typeface="Times New Roman"/>
                          <a:cs typeface="Times New Roman"/>
                        </a:rPr>
                        <a:t>2281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ts val="1105"/>
                        </a:lnSpc>
                        <a:tabLst>
                          <a:tab pos="1289050" algn="l"/>
                          <a:tab pos="2452370" algn="l"/>
                        </a:tabLst>
                      </a:pPr>
                      <a:r>
                        <a:rPr dirty="0" sz="1050" b="1">
                          <a:latin typeface="Times New Roman"/>
                          <a:cs typeface="Times New Roman"/>
                        </a:rPr>
                        <a:t>Science</a:t>
                      </a:r>
                      <a:r>
                        <a:rPr dirty="0" sz="105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50" b="1">
                          <a:latin typeface="Times New Roman"/>
                          <a:cs typeface="Times New Roman"/>
                        </a:rPr>
                        <a:t>&amp;</a:t>
                      </a:r>
                      <a:r>
                        <a:rPr dirty="0" sz="105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50" spc="-10" b="1">
                          <a:latin typeface="Times New Roman"/>
                          <a:cs typeface="Times New Roman"/>
                        </a:rPr>
                        <a:t>Research</a:t>
                      </a:r>
                      <a:r>
                        <a:rPr dirty="0" sz="1050" b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050">
                          <a:latin typeface="Times New Roman"/>
                          <a:cs typeface="Times New Roman"/>
                        </a:rPr>
                        <a:t>Bruce</a:t>
                      </a:r>
                      <a:r>
                        <a:rPr dirty="0" sz="105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50" spc="-10">
                          <a:latin typeface="Times New Roman"/>
                          <a:cs typeface="Times New Roman"/>
                        </a:rPr>
                        <a:t>Freeman</a:t>
                      </a:r>
                      <a:r>
                        <a:rPr dirty="0" sz="105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050" spc="-10">
                          <a:latin typeface="Times New Roman"/>
                          <a:cs typeface="Times New Roman"/>
                        </a:rPr>
                        <a:t>732-793-</a:t>
                      </a:r>
                      <a:r>
                        <a:rPr dirty="0" sz="1050" spc="-20">
                          <a:latin typeface="Times New Roman"/>
                          <a:cs typeface="Times New Roman"/>
                        </a:rPr>
                        <a:t>7871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6525">
                <a:tc>
                  <a:txBody>
                    <a:bodyPr/>
                    <a:lstStyle/>
                    <a:p>
                      <a:pPr marL="31750">
                        <a:lnSpc>
                          <a:spcPts val="1045"/>
                        </a:lnSpc>
                      </a:pPr>
                      <a:r>
                        <a:rPr dirty="0" sz="1050" spc="-10" b="1">
                          <a:latin typeface="Times New Roman"/>
                          <a:cs typeface="Times New Roman"/>
                        </a:rPr>
                        <a:t>Seabass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ts val="1045"/>
                        </a:lnSpc>
                      </a:pPr>
                      <a:r>
                        <a:rPr dirty="0" sz="1050">
                          <a:latin typeface="Times New Roman"/>
                          <a:cs typeface="Times New Roman"/>
                        </a:rPr>
                        <a:t>Paul</a:t>
                      </a:r>
                      <a:r>
                        <a:rPr dirty="0" sz="105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50" spc="-10">
                          <a:latin typeface="Times New Roman"/>
                          <a:cs typeface="Times New Roman"/>
                        </a:rPr>
                        <a:t>Haertel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ts val="1045"/>
                        </a:lnSpc>
                      </a:pPr>
                      <a:r>
                        <a:rPr dirty="0" sz="1050" spc="-10">
                          <a:latin typeface="Times New Roman"/>
                          <a:cs typeface="Times New Roman"/>
                        </a:rPr>
                        <a:t>973-943-</a:t>
                      </a:r>
                      <a:r>
                        <a:rPr dirty="0" sz="1050" spc="-20">
                          <a:latin typeface="Times New Roman"/>
                          <a:cs typeface="Times New Roman"/>
                        </a:rPr>
                        <a:t>8201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41605">
                <a:tc>
                  <a:txBody>
                    <a:bodyPr/>
                    <a:lstStyle/>
                    <a:p>
                      <a:pPr marL="31750">
                        <a:lnSpc>
                          <a:spcPts val="1015"/>
                        </a:lnSpc>
                      </a:pPr>
                      <a:r>
                        <a:rPr dirty="0" sz="1050" spc="-10" b="1">
                          <a:latin typeface="Times New Roman"/>
                          <a:cs typeface="Times New Roman"/>
                        </a:rPr>
                        <a:t>Sponsorship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ts val="1015"/>
                        </a:lnSpc>
                      </a:pPr>
                      <a:r>
                        <a:rPr dirty="0" sz="1050">
                          <a:latin typeface="Times New Roman"/>
                          <a:cs typeface="Times New Roman"/>
                        </a:rPr>
                        <a:t>Frank</a:t>
                      </a:r>
                      <a:r>
                        <a:rPr dirty="0" sz="105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50" spc="-10">
                          <a:latin typeface="Times New Roman"/>
                          <a:cs typeface="Times New Roman"/>
                        </a:rPr>
                        <a:t>Richetti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ts val="1015"/>
                        </a:lnSpc>
                      </a:pPr>
                      <a:r>
                        <a:rPr dirty="0" sz="1050" spc="-10">
                          <a:latin typeface="Times New Roman"/>
                          <a:cs typeface="Times New Roman"/>
                        </a:rPr>
                        <a:t>732-477-</a:t>
                      </a:r>
                      <a:r>
                        <a:rPr dirty="0" sz="1050" spc="-20">
                          <a:latin typeface="Times New Roman"/>
                          <a:cs typeface="Times New Roman"/>
                        </a:rPr>
                        <a:t>3120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40335">
                <a:tc>
                  <a:txBody>
                    <a:bodyPr/>
                    <a:lstStyle/>
                    <a:p>
                      <a:pPr marL="31750">
                        <a:lnSpc>
                          <a:spcPts val="1010"/>
                        </a:lnSpc>
                      </a:pPr>
                      <a:r>
                        <a:rPr dirty="0" sz="1050" b="1">
                          <a:latin typeface="Times New Roman"/>
                          <a:cs typeface="Times New Roman"/>
                        </a:rPr>
                        <a:t>Striped</a:t>
                      </a:r>
                      <a:r>
                        <a:rPr dirty="0" sz="1050" spc="-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50" spc="-20" b="1">
                          <a:latin typeface="Times New Roman"/>
                          <a:cs typeface="Times New Roman"/>
                        </a:rPr>
                        <a:t>Bass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ts val="1010"/>
                        </a:lnSpc>
                      </a:pPr>
                      <a:r>
                        <a:rPr dirty="0" sz="1050">
                          <a:latin typeface="Times New Roman"/>
                          <a:cs typeface="Times New Roman"/>
                        </a:rPr>
                        <a:t>Paul</a:t>
                      </a:r>
                      <a:r>
                        <a:rPr dirty="0" sz="105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50" spc="-10">
                          <a:latin typeface="Times New Roman"/>
                          <a:cs typeface="Times New Roman"/>
                        </a:rPr>
                        <a:t>Haertel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ts val="1010"/>
                        </a:lnSpc>
                      </a:pPr>
                      <a:r>
                        <a:rPr dirty="0" sz="1050" spc="-10">
                          <a:latin typeface="Times New Roman"/>
                          <a:cs typeface="Times New Roman"/>
                        </a:rPr>
                        <a:t>973-943-</a:t>
                      </a:r>
                      <a:r>
                        <a:rPr dirty="0" sz="1050" spc="-20">
                          <a:latin typeface="Times New Roman"/>
                          <a:cs typeface="Times New Roman"/>
                        </a:rPr>
                        <a:t>8201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44145">
                <a:tc>
                  <a:txBody>
                    <a:bodyPr/>
                    <a:lstStyle/>
                    <a:p>
                      <a:pPr marL="31750">
                        <a:lnSpc>
                          <a:spcPts val="1035"/>
                        </a:lnSpc>
                      </a:pPr>
                      <a:r>
                        <a:rPr dirty="0" sz="1050" b="1">
                          <a:latin typeface="Times New Roman"/>
                          <a:cs typeface="Times New Roman"/>
                        </a:rPr>
                        <a:t>Ways &amp;</a:t>
                      </a:r>
                      <a:r>
                        <a:rPr dirty="0" sz="1050" spc="-20" b="1">
                          <a:latin typeface="Times New Roman"/>
                          <a:cs typeface="Times New Roman"/>
                        </a:rPr>
                        <a:t> Means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ts val="1035"/>
                        </a:lnSpc>
                      </a:pPr>
                      <a:r>
                        <a:rPr dirty="0" sz="1050">
                          <a:latin typeface="Times New Roman"/>
                          <a:cs typeface="Times New Roman"/>
                        </a:rPr>
                        <a:t>Don</a:t>
                      </a:r>
                      <a:r>
                        <a:rPr dirty="0" sz="105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50" spc="-10">
                          <a:latin typeface="Times New Roman"/>
                          <a:cs typeface="Times New Roman"/>
                        </a:rPr>
                        <a:t>Marantz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ts val="1035"/>
                        </a:lnSpc>
                      </a:pPr>
                      <a:r>
                        <a:rPr dirty="0" sz="1050" spc="-10">
                          <a:latin typeface="Times New Roman"/>
                          <a:cs typeface="Times New Roman"/>
                        </a:rPr>
                        <a:t>908-347-</a:t>
                      </a:r>
                      <a:r>
                        <a:rPr dirty="0" sz="1050" spc="-20">
                          <a:latin typeface="Times New Roman"/>
                          <a:cs typeface="Times New Roman"/>
                        </a:rPr>
                        <a:t>1434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23" name="object 23" descr=""/>
          <p:cNvSpPr txBox="1"/>
          <p:nvPr/>
        </p:nvSpPr>
        <p:spPr>
          <a:xfrm>
            <a:off x="3793363" y="7571613"/>
            <a:ext cx="3420745" cy="3282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1190"/>
              </a:lnSpc>
              <a:spcBef>
                <a:spcPts val="105"/>
              </a:spcBef>
              <a:tabLst>
                <a:tab pos="1004569" algn="l"/>
                <a:tab pos="1973580" algn="l"/>
              </a:tabLst>
            </a:pPr>
            <a:r>
              <a:rPr dirty="0" sz="1050" spc="-10" b="1">
                <a:latin typeface="Times New Roman"/>
                <a:cs typeface="Times New Roman"/>
              </a:rPr>
              <a:t>Webmaster</a:t>
            </a:r>
            <a:r>
              <a:rPr dirty="0" sz="1050" b="1">
                <a:latin typeface="Times New Roman"/>
                <a:cs typeface="Times New Roman"/>
              </a:rPr>
              <a:t>	</a:t>
            </a:r>
            <a:r>
              <a:rPr dirty="0" sz="1050">
                <a:latin typeface="Times New Roman"/>
                <a:cs typeface="Times New Roman"/>
              </a:rPr>
              <a:t>Phil</a:t>
            </a:r>
            <a:r>
              <a:rPr dirty="0" sz="1050" spc="-20">
                <a:latin typeface="Times New Roman"/>
                <a:cs typeface="Times New Roman"/>
              </a:rPr>
              <a:t> </a:t>
            </a:r>
            <a:r>
              <a:rPr dirty="0" sz="1050">
                <a:latin typeface="Times New Roman"/>
                <a:cs typeface="Times New Roman"/>
              </a:rPr>
              <a:t>V. </a:t>
            </a:r>
            <a:r>
              <a:rPr dirty="0" sz="1050" spc="-10">
                <a:latin typeface="Times New Roman"/>
                <a:cs typeface="Times New Roman"/>
              </a:rPr>
              <a:t>Celmer</a:t>
            </a:r>
            <a:r>
              <a:rPr dirty="0" sz="1050">
                <a:latin typeface="Times New Roman"/>
                <a:cs typeface="Times New Roman"/>
              </a:rPr>
              <a:t>	</a:t>
            </a:r>
            <a:r>
              <a:rPr dirty="0" sz="1050" spc="-10">
                <a:latin typeface="Times New Roman"/>
                <a:cs typeface="Times New Roman"/>
                <a:hlinkClick r:id="rId4"/>
              </a:rPr>
              <a:t>philipc@highlandstech.net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ts val="1190"/>
              </a:lnSpc>
              <a:tabLst>
                <a:tab pos="1270000" algn="l"/>
                <a:tab pos="2433320" algn="l"/>
              </a:tabLst>
            </a:pPr>
            <a:r>
              <a:rPr dirty="0" sz="1050" b="1">
                <a:latin typeface="Times New Roman"/>
                <a:cs typeface="Times New Roman"/>
              </a:rPr>
              <a:t>Youth</a:t>
            </a:r>
            <a:r>
              <a:rPr dirty="0" sz="1050" spc="-15" b="1">
                <a:latin typeface="Times New Roman"/>
                <a:cs typeface="Times New Roman"/>
              </a:rPr>
              <a:t> </a:t>
            </a:r>
            <a:r>
              <a:rPr dirty="0" sz="1050" spc="-10" b="1">
                <a:latin typeface="Times New Roman"/>
                <a:cs typeface="Times New Roman"/>
              </a:rPr>
              <a:t>Education</a:t>
            </a:r>
            <a:r>
              <a:rPr dirty="0" sz="1050" b="1">
                <a:latin typeface="Times New Roman"/>
                <a:cs typeface="Times New Roman"/>
              </a:rPr>
              <a:t>	</a:t>
            </a:r>
            <a:r>
              <a:rPr dirty="0" sz="1050">
                <a:latin typeface="Times New Roman"/>
                <a:cs typeface="Times New Roman"/>
              </a:rPr>
              <a:t>Greg</a:t>
            </a:r>
            <a:r>
              <a:rPr dirty="0" sz="1050" spc="-5">
                <a:latin typeface="Times New Roman"/>
                <a:cs typeface="Times New Roman"/>
              </a:rPr>
              <a:t> </a:t>
            </a:r>
            <a:r>
              <a:rPr dirty="0" sz="1050" spc="-10">
                <a:latin typeface="Times New Roman"/>
                <a:cs typeface="Times New Roman"/>
              </a:rPr>
              <a:t>Kucharewski</a:t>
            </a:r>
            <a:r>
              <a:rPr dirty="0" sz="1050">
                <a:latin typeface="Times New Roman"/>
                <a:cs typeface="Times New Roman"/>
              </a:rPr>
              <a:t>	</a:t>
            </a:r>
            <a:r>
              <a:rPr dirty="0" sz="1050" spc="-10">
                <a:latin typeface="Times New Roman"/>
                <a:cs typeface="Times New Roman"/>
              </a:rPr>
              <a:t>732-840-</a:t>
            </a:r>
            <a:r>
              <a:rPr dirty="0" sz="1050" spc="-20">
                <a:latin typeface="Times New Roman"/>
                <a:cs typeface="Times New Roman"/>
              </a:rPr>
              <a:t>9197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3793363" y="8020050"/>
            <a:ext cx="3493770" cy="739775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algn="just" marL="12700" marR="5080">
              <a:lnSpc>
                <a:spcPts val="1360"/>
              </a:lnSpc>
              <a:spcBef>
                <a:spcPts val="305"/>
              </a:spcBef>
            </a:pPr>
            <a:r>
              <a:rPr dirty="0" sz="1300" b="1">
                <a:latin typeface="Times New Roman"/>
                <a:cs typeface="Times New Roman"/>
              </a:rPr>
              <a:t>If</a:t>
            </a:r>
            <a:r>
              <a:rPr dirty="0" sz="1300" spc="150" b="1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</a:rPr>
              <a:t>you</a:t>
            </a:r>
            <a:r>
              <a:rPr dirty="0" sz="1300" spc="155" b="1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</a:rPr>
              <a:t>would</a:t>
            </a:r>
            <a:r>
              <a:rPr dirty="0" sz="1300" spc="150" b="1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</a:rPr>
              <a:t>like</a:t>
            </a:r>
            <a:r>
              <a:rPr dirty="0" sz="1300" spc="155" b="1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</a:rPr>
              <a:t>to</a:t>
            </a:r>
            <a:r>
              <a:rPr dirty="0" sz="1300" spc="175" b="1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</a:rPr>
              <a:t>receive</a:t>
            </a:r>
            <a:r>
              <a:rPr dirty="0" sz="1300" spc="155" b="1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</a:rPr>
              <a:t>JCAA</a:t>
            </a:r>
            <a:r>
              <a:rPr dirty="0" sz="1300" spc="170" b="1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</a:rPr>
              <a:t>Email</a:t>
            </a:r>
            <a:r>
              <a:rPr dirty="0" sz="1300" spc="170" b="1">
                <a:latin typeface="Times New Roman"/>
                <a:cs typeface="Times New Roman"/>
              </a:rPr>
              <a:t> </a:t>
            </a:r>
            <a:r>
              <a:rPr dirty="0" sz="1300" spc="-10" b="1">
                <a:latin typeface="Times New Roman"/>
                <a:cs typeface="Times New Roman"/>
              </a:rPr>
              <a:t>alerts </a:t>
            </a:r>
            <a:r>
              <a:rPr dirty="0" sz="1300" b="1">
                <a:latin typeface="Times New Roman"/>
                <a:cs typeface="Times New Roman"/>
              </a:rPr>
              <a:t>email</a:t>
            </a:r>
            <a:r>
              <a:rPr dirty="0" sz="1300" spc="-10" b="1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</a:rPr>
              <a:t>your</a:t>
            </a:r>
            <a:r>
              <a:rPr dirty="0" sz="1300" spc="-5" b="1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</a:rPr>
              <a:t>Name,</a:t>
            </a:r>
            <a:r>
              <a:rPr dirty="0" sz="1300" spc="-10" b="1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</a:rPr>
              <a:t>Club,</a:t>
            </a:r>
            <a:r>
              <a:rPr dirty="0" sz="1300" spc="-5" b="1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</a:rPr>
              <a:t>if</a:t>
            </a:r>
            <a:r>
              <a:rPr dirty="0" sz="1300" spc="-5" b="1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</a:rPr>
              <a:t>you</a:t>
            </a:r>
            <a:r>
              <a:rPr dirty="0" sz="1300" spc="-10" b="1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</a:rPr>
              <a:t>belong</a:t>
            </a:r>
            <a:r>
              <a:rPr dirty="0" sz="1300" spc="-5" b="1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</a:rPr>
              <a:t>to</a:t>
            </a:r>
            <a:r>
              <a:rPr dirty="0" sz="1300" spc="-5" b="1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</a:rPr>
              <a:t>one,</a:t>
            </a:r>
            <a:r>
              <a:rPr dirty="0" sz="1300" spc="-10" b="1">
                <a:latin typeface="Times New Roman"/>
                <a:cs typeface="Times New Roman"/>
              </a:rPr>
              <a:t> </a:t>
            </a:r>
            <a:r>
              <a:rPr dirty="0" sz="1300" spc="-25" b="1">
                <a:latin typeface="Times New Roman"/>
                <a:cs typeface="Times New Roman"/>
              </a:rPr>
              <a:t>and </a:t>
            </a:r>
            <a:r>
              <a:rPr dirty="0" sz="1300" b="1">
                <a:latin typeface="Times New Roman"/>
                <a:cs typeface="Times New Roman"/>
              </a:rPr>
              <a:t>your</a:t>
            </a:r>
            <a:r>
              <a:rPr dirty="0" sz="1300" spc="114" b="1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</a:rPr>
              <a:t>interest</a:t>
            </a:r>
            <a:r>
              <a:rPr dirty="0" sz="1300" spc="114" b="1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</a:rPr>
              <a:t>to</a:t>
            </a:r>
            <a:r>
              <a:rPr dirty="0" sz="1300" spc="125" b="1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  <a:hlinkClick r:id="rId2"/>
              </a:rPr>
              <a:t>tfote@jcaa.org</a:t>
            </a:r>
            <a:r>
              <a:rPr dirty="0" sz="1300" spc="125" b="1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</a:rPr>
              <a:t>or</a:t>
            </a:r>
            <a:r>
              <a:rPr dirty="0" sz="1300" spc="125" b="1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</a:rPr>
              <a:t>just</a:t>
            </a:r>
            <a:r>
              <a:rPr dirty="0" sz="1300" spc="125" b="1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</a:rPr>
              <a:t>go</a:t>
            </a:r>
            <a:r>
              <a:rPr dirty="0" sz="1300" spc="125" b="1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</a:rPr>
              <a:t>to</a:t>
            </a:r>
            <a:r>
              <a:rPr dirty="0" sz="1300" spc="114" b="1">
                <a:latin typeface="Times New Roman"/>
                <a:cs typeface="Times New Roman"/>
              </a:rPr>
              <a:t> </a:t>
            </a:r>
            <a:r>
              <a:rPr dirty="0" sz="1300" spc="-25" b="1">
                <a:latin typeface="Times New Roman"/>
                <a:cs typeface="Times New Roman"/>
              </a:rPr>
              <a:t>the </a:t>
            </a:r>
            <a:r>
              <a:rPr dirty="0" sz="1300" b="1">
                <a:latin typeface="Times New Roman"/>
                <a:cs typeface="Times New Roman"/>
              </a:rPr>
              <a:t>JCAA</a:t>
            </a:r>
            <a:r>
              <a:rPr dirty="0" sz="1300" spc="-40" b="1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</a:rPr>
              <a:t>Web</a:t>
            </a:r>
            <a:r>
              <a:rPr dirty="0" sz="1300" spc="-35" b="1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</a:rPr>
              <a:t>and</a:t>
            </a:r>
            <a:r>
              <a:rPr dirty="0" sz="1300" spc="-25" b="1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</a:rPr>
              <a:t>subscribe</a:t>
            </a:r>
            <a:r>
              <a:rPr dirty="0" sz="1300" spc="-35" b="1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</a:rPr>
              <a:t>from</a:t>
            </a:r>
            <a:r>
              <a:rPr dirty="0" sz="1300" spc="-45" b="1">
                <a:latin typeface="Times New Roman"/>
                <a:cs typeface="Times New Roman"/>
              </a:rPr>
              <a:t> </a:t>
            </a:r>
            <a:r>
              <a:rPr dirty="0" sz="1300" spc="-10" b="1">
                <a:latin typeface="Times New Roman"/>
                <a:cs typeface="Times New Roman"/>
              </a:rPr>
              <a:t>there.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1756" y="538219"/>
            <a:ext cx="1206079" cy="134491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538853" y="6251828"/>
            <a:ext cx="2352675" cy="1037590"/>
          </a:xfrm>
          <a:prstGeom prst="rect">
            <a:avLst/>
          </a:prstGeom>
        </p:spPr>
        <p:txBody>
          <a:bodyPr wrap="square" lIns="0" tIns="59055" rIns="0" bIns="0" rtlCol="0" vert="horz">
            <a:spAutoFit/>
          </a:bodyPr>
          <a:lstStyle/>
          <a:p>
            <a:pPr algn="ctr" marL="12700" marR="5080" indent="635">
              <a:lnSpc>
                <a:spcPts val="2540"/>
              </a:lnSpc>
              <a:spcBef>
                <a:spcPts val="465"/>
              </a:spcBef>
            </a:pPr>
            <a:r>
              <a:rPr dirty="0" sz="2400">
                <a:latin typeface="Times New Roman"/>
                <a:cs typeface="Times New Roman"/>
              </a:rPr>
              <a:t>Compliments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 spc="-25">
                <a:latin typeface="Times New Roman"/>
                <a:cs typeface="Times New Roman"/>
              </a:rPr>
              <a:t>of </a:t>
            </a:r>
            <a:r>
              <a:rPr dirty="0" sz="2400">
                <a:latin typeface="Times New Roman"/>
                <a:cs typeface="Times New Roman"/>
              </a:rPr>
              <a:t>Janice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&amp;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Joe</a:t>
            </a:r>
            <a:r>
              <a:rPr dirty="0" sz="2400" spc="-10">
                <a:latin typeface="Times New Roman"/>
                <a:cs typeface="Times New Roman"/>
              </a:rPr>
              <a:t> Blaze </a:t>
            </a:r>
            <a:r>
              <a:rPr dirty="0" sz="2400">
                <a:latin typeface="Times New Roman"/>
                <a:cs typeface="Times New Roman"/>
              </a:rPr>
              <a:t>Brielle, </a:t>
            </a:r>
            <a:r>
              <a:rPr dirty="0" sz="2400" spc="-25">
                <a:latin typeface="Times New Roman"/>
                <a:cs typeface="Times New Roman"/>
              </a:rPr>
              <a:t>NJ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31368" y="6041516"/>
            <a:ext cx="2981325" cy="1613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810">
              <a:lnSpc>
                <a:spcPts val="2815"/>
              </a:lnSpc>
              <a:spcBef>
                <a:spcPts val="100"/>
              </a:spcBef>
            </a:pPr>
            <a:r>
              <a:rPr dirty="0" sz="2400" spc="365" b="1">
                <a:latin typeface="Cambria"/>
                <a:cs typeface="Cambria"/>
              </a:rPr>
              <a:t>WE</a:t>
            </a:r>
            <a:r>
              <a:rPr dirty="0" sz="2400" spc="75" b="1">
                <a:latin typeface="Cambria"/>
                <a:cs typeface="Cambria"/>
              </a:rPr>
              <a:t> </a:t>
            </a:r>
            <a:r>
              <a:rPr dirty="0" sz="2400" spc="310" b="1">
                <a:latin typeface="Cambria"/>
                <a:cs typeface="Cambria"/>
              </a:rPr>
              <a:t>BUILD</a:t>
            </a:r>
            <a:r>
              <a:rPr dirty="0" sz="2400" spc="80" b="1">
                <a:latin typeface="Cambria"/>
                <a:cs typeface="Cambria"/>
              </a:rPr>
              <a:t> </a:t>
            </a:r>
            <a:r>
              <a:rPr dirty="0" sz="2400" spc="360" b="1">
                <a:latin typeface="Cambria"/>
                <a:cs typeface="Cambria"/>
              </a:rPr>
              <a:t>REEFS</a:t>
            </a:r>
            <a:endParaRPr sz="2400">
              <a:latin typeface="Cambria"/>
              <a:cs typeface="Cambria"/>
            </a:endParaRPr>
          </a:p>
          <a:p>
            <a:pPr algn="ctr" marL="1270">
              <a:lnSpc>
                <a:spcPts val="1345"/>
              </a:lnSpc>
            </a:pP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proceeds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from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the</a:t>
            </a:r>
            <a:endParaRPr sz="1200">
              <a:latin typeface="Times New Roman"/>
              <a:cs typeface="Times New Roman"/>
            </a:endParaRPr>
          </a:p>
          <a:p>
            <a:pPr algn="ctr" marL="12700" marR="5080" indent="5080">
              <a:lnSpc>
                <a:spcPct val="92300"/>
              </a:lnSpc>
              <a:spcBef>
                <a:spcPts val="100"/>
              </a:spcBef>
            </a:pPr>
            <a:r>
              <a:rPr dirty="0" sz="1400" spc="280" b="1">
                <a:latin typeface="Cambria"/>
                <a:cs typeface="Cambria"/>
              </a:rPr>
              <a:t>“Tuna</a:t>
            </a:r>
            <a:r>
              <a:rPr dirty="0" sz="1400" spc="50" b="1">
                <a:latin typeface="Cambria"/>
                <a:cs typeface="Cambria"/>
              </a:rPr>
              <a:t> </a:t>
            </a:r>
            <a:r>
              <a:rPr dirty="0" sz="1400" spc="265" b="1">
                <a:latin typeface="Cambria"/>
                <a:cs typeface="Cambria"/>
              </a:rPr>
              <a:t>Mania</a:t>
            </a:r>
            <a:r>
              <a:rPr dirty="0" sz="1400" spc="-70" b="1">
                <a:latin typeface="Cambria"/>
                <a:cs typeface="Cambria"/>
              </a:rPr>
              <a:t> </a:t>
            </a:r>
            <a:r>
              <a:rPr dirty="0" sz="1400" spc="240" b="1">
                <a:latin typeface="Cambria"/>
                <a:cs typeface="Cambria"/>
              </a:rPr>
              <a:t>Tournament” </a:t>
            </a:r>
            <a:r>
              <a:rPr dirty="0" sz="1400" spc="215" b="1">
                <a:latin typeface="Cambria"/>
                <a:cs typeface="Cambria"/>
              </a:rPr>
              <a:t>June</a:t>
            </a:r>
            <a:r>
              <a:rPr dirty="0" sz="1400" spc="50" b="1">
                <a:latin typeface="Cambria"/>
                <a:cs typeface="Cambria"/>
              </a:rPr>
              <a:t> </a:t>
            </a:r>
            <a:r>
              <a:rPr dirty="0" sz="1400" spc="160" b="1">
                <a:latin typeface="Cambria"/>
                <a:cs typeface="Cambria"/>
              </a:rPr>
              <a:t>10th</a:t>
            </a:r>
            <a:r>
              <a:rPr dirty="0" sz="1400" spc="50" b="1">
                <a:latin typeface="Cambria"/>
                <a:cs typeface="Cambria"/>
              </a:rPr>
              <a:t> </a:t>
            </a:r>
            <a:r>
              <a:rPr dirty="0" sz="1400" spc="155" b="1">
                <a:latin typeface="Cambria"/>
                <a:cs typeface="Cambria"/>
              </a:rPr>
              <a:t>11th</a:t>
            </a:r>
            <a:r>
              <a:rPr dirty="0" sz="1400" spc="50" b="1">
                <a:latin typeface="Cambria"/>
                <a:cs typeface="Cambria"/>
              </a:rPr>
              <a:t> </a:t>
            </a:r>
            <a:r>
              <a:rPr dirty="0" sz="1400" spc="160" b="1">
                <a:latin typeface="Cambria"/>
                <a:cs typeface="Cambria"/>
              </a:rPr>
              <a:t>12th</a:t>
            </a:r>
            <a:r>
              <a:rPr dirty="0" sz="1400" spc="50" b="1">
                <a:latin typeface="Cambria"/>
                <a:cs typeface="Cambria"/>
              </a:rPr>
              <a:t> </a:t>
            </a:r>
            <a:r>
              <a:rPr dirty="0" sz="1400" spc="185" b="1">
                <a:latin typeface="Cambria"/>
                <a:cs typeface="Cambria"/>
              </a:rPr>
              <a:t>&amp;</a:t>
            </a:r>
            <a:r>
              <a:rPr dirty="0" sz="1400" spc="50" b="1">
                <a:latin typeface="Cambria"/>
                <a:cs typeface="Cambria"/>
              </a:rPr>
              <a:t> </a:t>
            </a:r>
            <a:r>
              <a:rPr dirty="0" sz="1400" spc="140" b="1">
                <a:latin typeface="Cambria"/>
                <a:cs typeface="Cambria"/>
              </a:rPr>
              <a:t>13th </a:t>
            </a:r>
            <a:r>
              <a:rPr dirty="0" sz="1200">
                <a:latin typeface="Times New Roman"/>
                <a:cs typeface="Times New Roman"/>
              </a:rPr>
              <a:t>Call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Greater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Point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Pleasant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Charter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Boat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As- </a:t>
            </a:r>
            <a:r>
              <a:rPr dirty="0" sz="1200">
                <a:latin typeface="Times New Roman"/>
                <a:cs typeface="Times New Roman"/>
              </a:rPr>
              <a:t>soc.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become</a:t>
            </a:r>
            <a:r>
              <a:rPr dirty="0" sz="1200" spc="-10">
                <a:latin typeface="Times New Roman"/>
                <a:cs typeface="Times New Roman"/>
              </a:rPr>
              <a:t> involved:</a:t>
            </a:r>
            <a:endParaRPr sz="1200">
              <a:latin typeface="Times New Roman"/>
              <a:cs typeface="Times New Roman"/>
            </a:endParaRPr>
          </a:p>
          <a:p>
            <a:pPr algn="ctr" marL="2540">
              <a:lnSpc>
                <a:spcPts val="2485"/>
              </a:lnSpc>
            </a:pPr>
            <a:r>
              <a:rPr dirty="0" sz="2400" b="1">
                <a:latin typeface="Times New Roman"/>
                <a:cs typeface="Times New Roman"/>
              </a:rPr>
              <a:t>732-</a:t>
            </a:r>
            <a:r>
              <a:rPr dirty="0" sz="2400" spc="-10" b="1">
                <a:latin typeface="Times New Roman"/>
                <a:cs typeface="Times New Roman"/>
              </a:rPr>
              <a:t>892-</a:t>
            </a:r>
            <a:r>
              <a:rPr dirty="0" sz="2400" spc="-20" b="1">
                <a:latin typeface="Times New Roman"/>
                <a:cs typeface="Times New Roman"/>
              </a:rPr>
              <a:t>3666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43559" y="532891"/>
            <a:ext cx="669290" cy="57404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algn="ctr" marL="12700" marR="5080" indent="1905">
              <a:lnSpc>
                <a:spcPct val="86700"/>
              </a:lnSpc>
              <a:spcBef>
                <a:spcPts val="254"/>
              </a:spcBef>
            </a:pPr>
            <a:r>
              <a:rPr dirty="0" sz="1000" spc="-10" b="1">
                <a:latin typeface="Times New Roman"/>
                <a:cs typeface="Times New Roman"/>
              </a:rPr>
              <a:t>Meetings: </a:t>
            </a:r>
            <a:r>
              <a:rPr dirty="0" sz="1000" b="1">
                <a:latin typeface="Times New Roman"/>
                <a:cs typeface="Times New Roman"/>
              </a:rPr>
              <a:t>1st</a:t>
            </a:r>
            <a:r>
              <a:rPr dirty="0" sz="1000" spc="-15" b="1">
                <a:latin typeface="Times New Roman"/>
                <a:cs typeface="Times New Roman"/>
              </a:rPr>
              <a:t> </a:t>
            </a:r>
            <a:r>
              <a:rPr dirty="0" sz="1000" spc="-10" b="1">
                <a:latin typeface="Times New Roman"/>
                <a:cs typeface="Times New Roman"/>
              </a:rPr>
              <a:t>Tuesday </a:t>
            </a:r>
            <a:r>
              <a:rPr dirty="0" sz="1000" b="1">
                <a:latin typeface="Times New Roman"/>
                <a:cs typeface="Times New Roman"/>
              </a:rPr>
              <a:t>of</a:t>
            </a:r>
            <a:r>
              <a:rPr dirty="0" sz="1000" spc="10" b="1">
                <a:latin typeface="Times New Roman"/>
                <a:cs typeface="Times New Roman"/>
              </a:rPr>
              <a:t> </a:t>
            </a:r>
            <a:r>
              <a:rPr dirty="0" sz="1000" spc="-10" b="1">
                <a:latin typeface="Times New Roman"/>
                <a:cs typeface="Times New Roman"/>
              </a:rPr>
              <a:t>month </a:t>
            </a:r>
            <a:r>
              <a:rPr dirty="0" sz="1000" b="1">
                <a:latin typeface="Times New Roman"/>
                <a:cs typeface="Times New Roman"/>
              </a:rPr>
              <a:t>7:30</a:t>
            </a:r>
            <a:r>
              <a:rPr dirty="0" sz="1000" spc="-5" b="1">
                <a:latin typeface="Times New Roman"/>
                <a:cs typeface="Times New Roman"/>
              </a:rPr>
              <a:t> </a:t>
            </a:r>
            <a:r>
              <a:rPr dirty="0" sz="1000" spc="-25" b="1">
                <a:latin typeface="Times New Roman"/>
                <a:cs typeface="Times New Roman"/>
              </a:rPr>
              <a:t>PM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28319" y="1199134"/>
            <a:ext cx="702945" cy="876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880"/>
              </a:lnSpc>
              <a:spcBef>
                <a:spcPts val="100"/>
              </a:spcBef>
            </a:pPr>
            <a:r>
              <a:rPr dirty="0" sz="800" b="1">
                <a:latin typeface="Times New Roman"/>
                <a:cs typeface="Times New Roman"/>
              </a:rPr>
              <a:t>VFW</a:t>
            </a:r>
            <a:r>
              <a:rPr dirty="0" sz="800" spc="-25" b="1">
                <a:latin typeface="Times New Roman"/>
                <a:cs typeface="Times New Roman"/>
              </a:rPr>
              <a:t> </a:t>
            </a:r>
            <a:r>
              <a:rPr dirty="0" sz="800" b="1">
                <a:latin typeface="Times New Roman"/>
                <a:cs typeface="Times New Roman"/>
              </a:rPr>
              <a:t>Post</a:t>
            </a:r>
            <a:r>
              <a:rPr dirty="0" sz="800" spc="-15" b="1">
                <a:latin typeface="Times New Roman"/>
                <a:cs typeface="Times New Roman"/>
              </a:rPr>
              <a:t> </a:t>
            </a:r>
            <a:r>
              <a:rPr dirty="0" sz="800" spc="-20" b="1">
                <a:latin typeface="Times New Roman"/>
                <a:cs typeface="Times New Roman"/>
              </a:rPr>
              <a:t>2179</a:t>
            </a:r>
            <a:endParaRPr sz="800">
              <a:latin typeface="Times New Roman"/>
              <a:cs typeface="Times New Roman"/>
            </a:endParaRPr>
          </a:p>
          <a:p>
            <a:pPr algn="ctr" marL="22860" marR="14604" indent="-3175">
              <a:lnSpc>
                <a:spcPct val="87400"/>
              </a:lnSpc>
              <a:spcBef>
                <a:spcPts val="70"/>
              </a:spcBef>
            </a:pPr>
            <a:r>
              <a:rPr dirty="0" sz="1000" spc="-20" b="1">
                <a:latin typeface="Times New Roman"/>
                <a:cs typeface="Times New Roman"/>
              </a:rPr>
              <a:t>Port </a:t>
            </a:r>
            <a:r>
              <a:rPr dirty="0" sz="1000" spc="-10" b="1">
                <a:latin typeface="Times New Roman"/>
                <a:cs typeface="Times New Roman"/>
              </a:rPr>
              <a:t>Monmouth Middletown </a:t>
            </a:r>
            <a:r>
              <a:rPr dirty="0" sz="900" b="1">
                <a:latin typeface="Times New Roman"/>
                <a:cs typeface="Times New Roman"/>
              </a:rPr>
              <a:t>Route</a:t>
            </a:r>
            <a:r>
              <a:rPr dirty="0" sz="900" spc="-20" b="1">
                <a:latin typeface="Times New Roman"/>
                <a:cs typeface="Times New Roman"/>
              </a:rPr>
              <a:t> </a:t>
            </a:r>
            <a:r>
              <a:rPr dirty="0" sz="900" spc="-25" b="1">
                <a:latin typeface="Times New Roman"/>
                <a:cs typeface="Times New Roman"/>
              </a:rPr>
              <a:t>36</a:t>
            </a:r>
            <a:endParaRPr sz="900">
              <a:latin typeface="Times New Roman"/>
              <a:cs typeface="Times New Roman"/>
            </a:endParaRPr>
          </a:p>
          <a:p>
            <a:pPr algn="ctr" marL="50165" marR="41910">
              <a:lnSpc>
                <a:spcPts val="830"/>
              </a:lnSpc>
              <a:spcBef>
                <a:spcPts val="10"/>
              </a:spcBef>
            </a:pPr>
            <a:r>
              <a:rPr dirty="0" sz="800" b="1" i="1">
                <a:latin typeface="Times New Roman"/>
                <a:cs typeface="Times New Roman"/>
              </a:rPr>
              <a:t>New</a:t>
            </a:r>
            <a:r>
              <a:rPr dirty="0" sz="800" spc="-20" b="1" i="1">
                <a:latin typeface="Times New Roman"/>
                <a:cs typeface="Times New Roman"/>
              </a:rPr>
              <a:t> </a:t>
            </a:r>
            <a:r>
              <a:rPr dirty="0" sz="800" spc="-10" b="1" i="1">
                <a:latin typeface="Times New Roman"/>
                <a:cs typeface="Times New Roman"/>
              </a:rPr>
              <a:t>Members</a:t>
            </a:r>
            <a:r>
              <a:rPr dirty="0" sz="800" spc="500" b="1" i="1">
                <a:latin typeface="Times New Roman"/>
                <a:cs typeface="Times New Roman"/>
              </a:rPr>
              <a:t> </a:t>
            </a:r>
            <a:r>
              <a:rPr dirty="0" sz="800" spc="-10" b="1" i="1">
                <a:latin typeface="Times New Roman"/>
                <a:cs typeface="Times New Roman"/>
              </a:rPr>
              <a:t>Welcome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485749" y="2343099"/>
            <a:ext cx="3115310" cy="480059"/>
            <a:chOff x="485749" y="2343099"/>
            <a:chExt cx="3115310" cy="480059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6075" y="2343099"/>
              <a:ext cx="714375" cy="43654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5749" y="2368537"/>
              <a:ext cx="742949" cy="454037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857503" y="2340610"/>
            <a:ext cx="2399665" cy="7702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00380">
              <a:lnSpc>
                <a:spcPts val="1475"/>
              </a:lnSpc>
              <a:spcBef>
                <a:spcPts val="95"/>
              </a:spcBef>
            </a:pPr>
            <a:r>
              <a:rPr dirty="0" sz="1300">
                <a:latin typeface="Times New Roman"/>
                <a:cs typeface="Times New Roman"/>
              </a:rPr>
              <a:t>Fish</a:t>
            </a:r>
            <a:r>
              <a:rPr dirty="0" sz="1300" spc="-4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the</a:t>
            </a:r>
            <a:r>
              <a:rPr dirty="0" sz="1300" spc="-3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“Elite</a:t>
            </a:r>
            <a:r>
              <a:rPr dirty="0" sz="1300" spc="-40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Fleet”</a:t>
            </a:r>
            <a:endParaRPr sz="1300">
              <a:latin typeface="Times New Roman"/>
              <a:cs typeface="Times New Roman"/>
            </a:endParaRPr>
          </a:p>
          <a:p>
            <a:pPr marL="361950" marR="353695" indent="443230">
              <a:lnSpc>
                <a:spcPts val="1150"/>
              </a:lnSpc>
              <a:spcBef>
                <a:spcPts val="95"/>
              </a:spcBef>
            </a:pPr>
            <a:r>
              <a:rPr dirty="0" sz="1100" b="1">
                <a:latin typeface="Times New Roman"/>
                <a:cs typeface="Times New Roman"/>
              </a:rPr>
              <a:t>Beach</a:t>
            </a:r>
            <a:r>
              <a:rPr dirty="0" sz="1100" spc="-15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Haven </a:t>
            </a:r>
            <a:r>
              <a:rPr dirty="0" sz="1100" b="1">
                <a:latin typeface="Times New Roman"/>
                <a:cs typeface="Times New Roman"/>
              </a:rPr>
              <a:t>Charter</a:t>
            </a:r>
            <a:r>
              <a:rPr dirty="0" sz="1100" spc="-3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Fishing</a:t>
            </a:r>
            <a:r>
              <a:rPr dirty="0" sz="1100" spc="-20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Association</a:t>
            </a:r>
            <a:endParaRPr sz="1100">
              <a:latin typeface="Times New Roman"/>
              <a:cs typeface="Times New Roman"/>
            </a:endParaRPr>
          </a:p>
          <a:p>
            <a:pPr algn="ctr">
              <a:lnSpc>
                <a:spcPts val="875"/>
              </a:lnSpc>
            </a:pPr>
            <a:r>
              <a:rPr dirty="0" sz="900">
                <a:latin typeface="Times New Roman"/>
                <a:cs typeface="Times New Roman"/>
              </a:rPr>
              <a:t>Boats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fishing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from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Beach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Haven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and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Tuckerton,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-25">
                <a:latin typeface="Times New Roman"/>
                <a:cs typeface="Times New Roman"/>
              </a:rPr>
              <a:t>NJ</a:t>
            </a:r>
            <a:endParaRPr sz="900">
              <a:latin typeface="Times New Roman"/>
              <a:cs typeface="Times New Roman"/>
            </a:endParaRPr>
          </a:p>
          <a:p>
            <a:pPr algn="ctr">
              <a:lnSpc>
                <a:spcPts val="1125"/>
              </a:lnSpc>
            </a:pPr>
            <a:r>
              <a:rPr dirty="0" sz="1000" spc="-10">
                <a:latin typeface="Times New Roman"/>
                <a:cs typeface="Times New Roman"/>
                <a:hlinkClick r:id="rId4"/>
              </a:rPr>
              <a:t>www.BeachHavenCharterFishing.com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723765" y="4184946"/>
            <a:ext cx="2277745" cy="1616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98219">
              <a:lnSpc>
                <a:spcPts val="1515"/>
              </a:lnSpc>
            </a:pPr>
            <a:r>
              <a:rPr dirty="0" sz="1500" b="1">
                <a:latin typeface="Times New Roman"/>
                <a:cs typeface="Times New Roman"/>
              </a:rPr>
              <a:t>33rd</a:t>
            </a:r>
            <a:r>
              <a:rPr dirty="0" sz="1500" spc="275" b="1">
                <a:latin typeface="Times New Roman"/>
                <a:cs typeface="Times New Roman"/>
              </a:rPr>
              <a:t> </a:t>
            </a:r>
            <a:r>
              <a:rPr dirty="0" sz="1500" spc="-10" b="1">
                <a:latin typeface="Times New Roman"/>
                <a:cs typeface="Times New Roman"/>
              </a:rPr>
              <a:t>ANNUAL</a:t>
            </a:r>
            <a:endParaRPr sz="1500">
              <a:latin typeface="Times New Roman"/>
              <a:cs typeface="Times New Roman"/>
            </a:endParaRPr>
          </a:p>
          <a:p>
            <a:pPr marL="1026794">
              <a:lnSpc>
                <a:spcPts val="1680"/>
              </a:lnSpc>
            </a:pPr>
            <a:r>
              <a:rPr dirty="0" sz="1500" b="1">
                <a:latin typeface="Times New Roman"/>
                <a:cs typeface="Times New Roman"/>
              </a:rPr>
              <a:t>2</a:t>
            </a:r>
            <a:r>
              <a:rPr dirty="0" sz="1500" spc="-5" b="1">
                <a:latin typeface="Times New Roman"/>
                <a:cs typeface="Times New Roman"/>
              </a:rPr>
              <a:t> </a:t>
            </a:r>
            <a:r>
              <a:rPr dirty="0" sz="1500" b="1">
                <a:latin typeface="Times New Roman"/>
                <a:cs typeface="Times New Roman"/>
              </a:rPr>
              <a:t>Day</a:t>
            </a:r>
            <a:r>
              <a:rPr dirty="0" sz="1500" spc="365" b="1">
                <a:latin typeface="Times New Roman"/>
                <a:cs typeface="Times New Roman"/>
              </a:rPr>
              <a:t> </a:t>
            </a:r>
            <a:r>
              <a:rPr dirty="0" sz="1500" spc="-20" b="1">
                <a:latin typeface="Times New Roman"/>
                <a:cs typeface="Times New Roman"/>
              </a:rPr>
              <a:t>FLUKE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6985" marR="314960" indent="-7620">
              <a:lnSpc>
                <a:spcPct val="86500"/>
              </a:lnSpc>
              <a:spcBef>
                <a:spcPts val="1350"/>
              </a:spcBef>
            </a:pPr>
            <a:r>
              <a:rPr dirty="0" sz="850" b="1">
                <a:latin typeface="Times New Roman"/>
                <a:cs typeface="Times New Roman"/>
              </a:rPr>
              <a:t>P.O. Box</a:t>
            </a:r>
            <a:r>
              <a:rPr dirty="0" sz="850" spc="-5" b="1">
                <a:latin typeface="Times New Roman"/>
                <a:cs typeface="Times New Roman"/>
              </a:rPr>
              <a:t> </a:t>
            </a:r>
            <a:r>
              <a:rPr dirty="0" sz="850" b="1">
                <a:latin typeface="Times New Roman"/>
                <a:cs typeface="Times New Roman"/>
              </a:rPr>
              <a:t>513</a:t>
            </a:r>
            <a:r>
              <a:rPr dirty="0" sz="850" spc="-5" b="1">
                <a:latin typeface="Times New Roman"/>
                <a:cs typeface="Times New Roman"/>
              </a:rPr>
              <a:t> </a:t>
            </a:r>
            <a:r>
              <a:rPr dirty="0" sz="850" b="1">
                <a:latin typeface="Times New Roman"/>
                <a:cs typeface="Times New Roman"/>
              </a:rPr>
              <a:t>Atlantic</a:t>
            </a:r>
            <a:r>
              <a:rPr dirty="0" sz="850" spc="10" b="1">
                <a:latin typeface="Times New Roman"/>
                <a:cs typeface="Times New Roman"/>
              </a:rPr>
              <a:t> </a:t>
            </a:r>
            <a:r>
              <a:rPr dirty="0" sz="800" spc="-10" b="1">
                <a:latin typeface="Times New Roman"/>
                <a:cs typeface="Times New Roman"/>
              </a:rPr>
              <a:t>Highlands</a:t>
            </a:r>
            <a:r>
              <a:rPr dirty="0" sz="850" spc="-10" b="1">
                <a:latin typeface="Times New Roman"/>
                <a:cs typeface="Times New Roman"/>
              </a:rPr>
              <a:t>, </a:t>
            </a:r>
            <a:r>
              <a:rPr dirty="0" sz="850" b="1">
                <a:latin typeface="Times New Roman"/>
                <a:cs typeface="Times New Roman"/>
              </a:rPr>
              <a:t>NJ</a:t>
            </a:r>
            <a:r>
              <a:rPr dirty="0" sz="850" spc="5" b="1">
                <a:latin typeface="Times New Roman"/>
                <a:cs typeface="Times New Roman"/>
              </a:rPr>
              <a:t> </a:t>
            </a:r>
            <a:r>
              <a:rPr dirty="0" sz="850" spc="-20" b="1">
                <a:latin typeface="Times New Roman"/>
                <a:cs typeface="Times New Roman"/>
              </a:rPr>
              <a:t>07716</a:t>
            </a:r>
            <a:r>
              <a:rPr dirty="0" sz="850" b="1">
                <a:latin typeface="Times New Roman"/>
                <a:cs typeface="Times New Roman"/>
              </a:rPr>
              <a:t> Monthly</a:t>
            </a:r>
            <a:r>
              <a:rPr dirty="0" sz="850" spc="-20" b="1">
                <a:latin typeface="Times New Roman"/>
                <a:cs typeface="Times New Roman"/>
              </a:rPr>
              <a:t> </a:t>
            </a:r>
            <a:r>
              <a:rPr dirty="0" sz="850" b="1">
                <a:latin typeface="Times New Roman"/>
                <a:cs typeface="Times New Roman"/>
              </a:rPr>
              <a:t>Meetings</a:t>
            </a:r>
            <a:r>
              <a:rPr dirty="0" sz="850" spc="-20" b="1">
                <a:latin typeface="Times New Roman"/>
                <a:cs typeface="Times New Roman"/>
              </a:rPr>
              <a:t> </a:t>
            </a:r>
            <a:r>
              <a:rPr dirty="0" sz="850" b="1">
                <a:latin typeface="Times New Roman"/>
                <a:cs typeface="Times New Roman"/>
              </a:rPr>
              <a:t>Every</a:t>
            </a:r>
            <a:r>
              <a:rPr dirty="0" sz="850" spc="-25" b="1">
                <a:latin typeface="Times New Roman"/>
                <a:cs typeface="Times New Roman"/>
              </a:rPr>
              <a:t> </a:t>
            </a:r>
            <a:r>
              <a:rPr dirty="0" sz="850" b="1">
                <a:latin typeface="Times New Roman"/>
                <a:cs typeface="Times New Roman"/>
              </a:rPr>
              <a:t>Second</a:t>
            </a:r>
            <a:r>
              <a:rPr dirty="0" sz="850" spc="-35" b="1">
                <a:latin typeface="Times New Roman"/>
                <a:cs typeface="Times New Roman"/>
              </a:rPr>
              <a:t> </a:t>
            </a:r>
            <a:r>
              <a:rPr dirty="0" sz="850" spc="-10" b="1">
                <a:latin typeface="Times New Roman"/>
                <a:cs typeface="Times New Roman"/>
              </a:rPr>
              <a:t>Friday </a:t>
            </a:r>
            <a:r>
              <a:rPr dirty="0" sz="850" spc="-10" b="1">
                <a:latin typeface="Times New Roman"/>
                <a:cs typeface="Times New Roman"/>
                <a:hlinkClick r:id="rId5"/>
              </a:rPr>
              <a:t>www.SANDYHOOKBAYANGLERS.com</a:t>
            </a:r>
            <a:endParaRPr sz="850">
              <a:latin typeface="Times New Roman"/>
              <a:cs typeface="Times New Roman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53275" y="4167640"/>
            <a:ext cx="1248553" cy="1215905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4182490" y="526060"/>
            <a:ext cx="3044825" cy="143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3175">
              <a:lnSpc>
                <a:spcPts val="2095"/>
              </a:lnSpc>
            </a:pPr>
            <a:r>
              <a:rPr dirty="0" sz="2000" b="1" i="1">
                <a:latin typeface="Times New Roman"/>
                <a:cs typeface="Times New Roman"/>
              </a:rPr>
              <a:t>Jersey</a:t>
            </a:r>
            <a:r>
              <a:rPr dirty="0" sz="2000" spc="-2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Coast</a:t>
            </a:r>
            <a:r>
              <a:rPr dirty="0" sz="2000" spc="-15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Shark</a:t>
            </a:r>
            <a:r>
              <a:rPr dirty="0" sz="2000" spc="-75" b="1" i="1">
                <a:latin typeface="Times New Roman"/>
                <a:cs typeface="Times New Roman"/>
              </a:rPr>
              <a:t> </a:t>
            </a:r>
            <a:r>
              <a:rPr dirty="0" sz="2000" spc="-10" b="1" i="1">
                <a:latin typeface="Times New Roman"/>
                <a:cs typeface="Times New Roman"/>
              </a:rPr>
              <a:t>Anglers</a:t>
            </a:r>
            <a:endParaRPr sz="2000">
              <a:latin typeface="Times New Roman"/>
              <a:cs typeface="Times New Roman"/>
            </a:endParaRPr>
          </a:p>
          <a:p>
            <a:pPr algn="ctr" marL="1270">
              <a:lnSpc>
                <a:spcPts val="1230"/>
              </a:lnSpc>
            </a:pPr>
            <a:r>
              <a:rPr dirty="0" sz="1200" b="1">
                <a:latin typeface="Times New Roman"/>
                <a:cs typeface="Times New Roman"/>
              </a:rPr>
              <a:t>2014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Tournament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Schedule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ts val="1680"/>
              </a:lnSpc>
            </a:pPr>
            <a:r>
              <a:rPr dirty="0" sz="1600" b="1">
                <a:latin typeface="Times New Roman"/>
                <a:cs typeface="Times New Roman"/>
              </a:rPr>
              <a:t>Striped</a:t>
            </a:r>
            <a:r>
              <a:rPr dirty="0" sz="1600" spc="-5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Bass—</a:t>
            </a:r>
            <a:r>
              <a:rPr dirty="0" sz="1600" spc="-55" b="1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May</a:t>
            </a:r>
            <a:r>
              <a:rPr dirty="0" sz="1600" spc="-60">
                <a:latin typeface="Times New Roman"/>
                <a:cs typeface="Times New Roman"/>
              </a:rPr>
              <a:t> </a:t>
            </a:r>
            <a:r>
              <a:rPr dirty="0" sz="1600" spc="-20">
                <a:latin typeface="Times New Roman"/>
                <a:cs typeface="Times New Roman"/>
              </a:rPr>
              <a:t>17th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ts val="1735"/>
              </a:lnSpc>
            </a:pPr>
            <a:r>
              <a:rPr dirty="0" sz="1650" spc="-50" i="1">
                <a:latin typeface="Arial Black"/>
                <a:cs typeface="Arial Black"/>
              </a:rPr>
              <a:t>Mako</a:t>
            </a:r>
            <a:r>
              <a:rPr dirty="0" sz="1650" spc="-55" i="1">
                <a:latin typeface="Arial Black"/>
                <a:cs typeface="Arial Black"/>
              </a:rPr>
              <a:t> </a:t>
            </a:r>
            <a:r>
              <a:rPr dirty="0" sz="1650" spc="-60" i="1">
                <a:latin typeface="Arial Black"/>
                <a:cs typeface="Arial Black"/>
              </a:rPr>
              <a:t>Fever</a:t>
            </a:r>
            <a:r>
              <a:rPr dirty="0" sz="1650" spc="-35" i="1">
                <a:latin typeface="Arial Black"/>
                <a:cs typeface="Arial Black"/>
              </a:rPr>
              <a:t> </a:t>
            </a:r>
            <a:r>
              <a:rPr dirty="0" sz="1600" spc="-20" i="1">
                <a:latin typeface="Times New Roman"/>
                <a:cs typeface="Times New Roman"/>
              </a:rPr>
              <a:t>-</a:t>
            </a:r>
            <a:r>
              <a:rPr dirty="0" sz="1600">
                <a:latin typeface="Times New Roman"/>
                <a:cs typeface="Times New Roman"/>
              </a:rPr>
              <a:t>June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20,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21,</a:t>
            </a:r>
            <a:r>
              <a:rPr dirty="0" sz="1600" spc="-3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&amp;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 spc="-20">
                <a:latin typeface="Times New Roman"/>
                <a:cs typeface="Times New Roman"/>
              </a:rPr>
              <a:t>22nd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ts val="1675"/>
              </a:lnSpc>
            </a:pPr>
            <a:r>
              <a:rPr dirty="0" sz="1600" b="1">
                <a:latin typeface="Times New Roman"/>
                <a:cs typeface="Times New Roman"/>
              </a:rPr>
              <a:t>Fluke</a:t>
            </a:r>
            <a:r>
              <a:rPr dirty="0" sz="1600" spc="-50" b="1">
                <a:latin typeface="Times New Roman"/>
                <a:cs typeface="Times New Roman"/>
              </a:rPr>
              <a:t> </a:t>
            </a:r>
            <a:r>
              <a:rPr dirty="0" sz="1600" spc="-10" b="1">
                <a:latin typeface="Times New Roman"/>
                <a:cs typeface="Times New Roman"/>
              </a:rPr>
              <a:t>—</a:t>
            </a:r>
            <a:r>
              <a:rPr dirty="0" sz="1600">
                <a:latin typeface="Times New Roman"/>
                <a:cs typeface="Times New Roman"/>
              </a:rPr>
              <a:t>August</a:t>
            </a:r>
            <a:r>
              <a:rPr dirty="0" sz="1600" spc="-55">
                <a:latin typeface="Times New Roman"/>
                <a:cs typeface="Times New Roman"/>
              </a:rPr>
              <a:t> </a:t>
            </a:r>
            <a:r>
              <a:rPr dirty="0" sz="1600" spc="-25">
                <a:latin typeface="Times New Roman"/>
                <a:cs typeface="Times New Roman"/>
              </a:rPr>
              <a:t>9th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ts val="1735"/>
              </a:lnSpc>
            </a:pPr>
            <a:r>
              <a:rPr dirty="0" sz="1600" spc="-10" b="1">
                <a:latin typeface="Times New Roman"/>
                <a:cs typeface="Times New Roman"/>
              </a:rPr>
              <a:t>Blackfish—</a:t>
            </a:r>
            <a:r>
              <a:rPr dirty="0" sz="1200" b="1">
                <a:latin typeface="Times New Roman"/>
                <a:cs typeface="Times New Roman"/>
              </a:rPr>
              <a:t>November</a:t>
            </a:r>
            <a:r>
              <a:rPr dirty="0" sz="1200" spc="-20" b="1">
                <a:latin typeface="Times New Roman"/>
                <a:cs typeface="Times New Roman"/>
              </a:rPr>
              <a:t> 16th</a:t>
            </a:r>
            <a:endParaRPr sz="1200">
              <a:latin typeface="Times New Roman"/>
              <a:cs typeface="Times New Roman"/>
            </a:endParaRPr>
          </a:p>
          <a:p>
            <a:pPr algn="ctr" marL="2540">
              <a:lnSpc>
                <a:spcPts val="1140"/>
              </a:lnSpc>
            </a:pPr>
            <a:r>
              <a:rPr dirty="0" sz="1000">
                <a:latin typeface="Times New Roman"/>
                <a:cs typeface="Times New Roman"/>
              </a:rPr>
              <a:t>For </a:t>
            </a:r>
            <a:r>
              <a:rPr dirty="0" sz="1000" spc="-10">
                <a:latin typeface="Times New Roman"/>
                <a:cs typeface="Times New Roman"/>
              </a:rPr>
              <a:t>information</a:t>
            </a:r>
            <a:r>
              <a:rPr dirty="0" sz="1000">
                <a:latin typeface="Times New Roman"/>
                <a:cs typeface="Times New Roman"/>
              </a:rPr>
              <a:t> call Debbie 732-</a:t>
            </a:r>
            <a:r>
              <a:rPr dirty="0" sz="1000" spc="-10">
                <a:latin typeface="Times New Roman"/>
                <a:cs typeface="Times New Roman"/>
              </a:rPr>
              <a:t>600-</a:t>
            </a:r>
            <a:r>
              <a:rPr dirty="0" sz="1000" spc="-20">
                <a:latin typeface="Times New Roman"/>
                <a:cs typeface="Times New Roman"/>
              </a:rPr>
              <a:t>5681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457212" y="457200"/>
            <a:ext cx="6858000" cy="9030335"/>
            <a:chOff x="457212" y="457200"/>
            <a:chExt cx="6858000" cy="9030335"/>
          </a:xfrm>
        </p:grpSpPr>
        <p:sp>
          <p:nvSpPr>
            <p:cNvPr id="15" name="object 15" descr=""/>
            <p:cNvSpPr/>
            <p:nvPr/>
          </p:nvSpPr>
          <p:spPr>
            <a:xfrm>
              <a:off x="457212" y="457199"/>
              <a:ext cx="6858000" cy="9030335"/>
            </a:xfrm>
            <a:custGeom>
              <a:avLst/>
              <a:gdLst/>
              <a:ahLst/>
              <a:cxnLst/>
              <a:rect l="l" t="t" r="r" b="b"/>
              <a:pathLst>
                <a:path w="6858000" h="9030335">
                  <a:moveTo>
                    <a:pt x="6858000" y="9009901"/>
                  </a:moveTo>
                  <a:lnTo>
                    <a:pt x="6857987" y="7320280"/>
                  </a:lnTo>
                  <a:lnTo>
                    <a:pt x="6857987" y="5488305"/>
                  </a:lnTo>
                  <a:lnTo>
                    <a:pt x="6857987" y="3656330"/>
                  </a:lnTo>
                  <a:lnTo>
                    <a:pt x="6857987" y="1831975"/>
                  </a:lnTo>
                  <a:lnTo>
                    <a:pt x="6857987" y="19812"/>
                  </a:lnTo>
                  <a:lnTo>
                    <a:pt x="6857987" y="0"/>
                  </a:lnTo>
                  <a:lnTo>
                    <a:pt x="6838175" y="0"/>
                  </a:lnTo>
                  <a:lnTo>
                    <a:pt x="6838175" y="19812"/>
                  </a:lnTo>
                  <a:lnTo>
                    <a:pt x="6838175" y="1822450"/>
                  </a:lnTo>
                  <a:lnTo>
                    <a:pt x="6838175" y="1842262"/>
                  </a:lnTo>
                  <a:lnTo>
                    <a:pt x="6838175" y="3646805"/>
                  </a:lnTo>
                  <a:lnTo>
                    <a:pt x="6800837" y="3646805"/>
                  </a:lnTo>
                  <a:lnTo>
                    <a:pt x="6800837" y="3666617"/>
                  </a:lnTo>
                  <a:lnTo>
                    <a:pt x="6838175" y="3666617"/>
                  </a:lnTo>
                  <a:lnTo>
                    <a:pt x="6838175" y="5478780"/>
                  </a:lnTo>
                  <a:lnTo>
                    <a:pt x="6838175" y="5498592"/>
                  </a:lnTo>
                  <a:lnTo>
                    <a:pt x="6838175" y="7310755"/>
                  </a:lnTo>
                  <a:lnTo>
                    <a:pt x="6838175" y="7330567"/>
                  </a:lnTo>
                  <a:lnTo>
                    <a:pt x="6838175" y="9009901"/>
                  </a:lnTo>
                  <a:lnTo>
                    <a:pt x="19812" y="9009901"/>
                  </a:lnTo>
                  <a:lnTo>
                    <a:pt x="19812" y="7330567"/>
                  </a:lnTo>
                  <a:lnTo>
                    <a:pt x="3657587" y="7330567"/>
                  </a:lnTo>
                  <a:lnTo>
                    <a:pt x="6838175" y="7330567"/>
                  </a:lnTo>
                  <a:lnTo>
                    <a:pt x="6838175" y="7310755"/>
                  </a:lnTo>
                  <a:lnTo>
                    <a:pt x="3667874" y="7310755"/>
                  </a:lnTo>
                  <a:lnTo>
                    <a:pt x="3667874" y="5498592"/>
                  </a:lnTo>
                  <a:lnTo>
                    <a:pt x="6838175" y="5498592"/>
                  </a:lnTo>
                  <a:lnTo>
                    <a:pt x="6838175" y="5478780"/>
                  </a:lnTo>
                  <a:lnTo>
                    <a:pt x="3667874" y="5478780"/>
                  </a:lnTo>
                  <a:lnTo>
                    <a:pt x="3667874" y="3666617"/>
                  </a:lnTo>
                  <a:lnTo>
                    <a:pt x="3686162" y="3666617"/>
                  </a:lnTo>
                  <a:lnTo>
                    <a:pt x="3686162" y="3646805"/>
                  </a:lnTo>
                  <a:lnTo>
                    <a:pt x="3667874" y="3646805"/>
                  </a:lnTo>
                  <a:lnTo>
                    <a:pt x="3667874" y="1842262"/>
                  </a:lnTo>
                  <a:lnTo>
                    <a:pt x="6838175" y="1842262"/>
                  </a:lnTo>
                  <a:lnTo>
                    <a:pt x="6838175" y="1822450"/>
                  </a:lnTo>
                  <a:lnTo>
                    <a:pt x="3667874" y="1822450"/>
                  </a:lnTo>
                  <a:lnTo>
                    <a:pt x="3667874" y="19812"/>
                  </a:lnTo>
                  <a:lnTo>
                    <a:pt x="6838175" y="19812"/>
                  </a:lnTo>
                  <a:lnTo>
                    <a:pt x="6838175" y="0"/>
                  </a:lnTo>
                  <a:lnTo>
                    <a:pt x="3667874" y="0"/>
                  </a:lnTo>
                  <a:lnTo>
                    <a:pt x="3648062" y="0"/>
                  </a:lnTo>
                  <a:lnTo>
                    <a:pt x="3648062" y="7310755"/>
                  </a:lnTo>
                  <a:lnTo>
                    <a:pt x="3210674" y="7310755"/>
                  </a:lnTo>
                  <a:lnTo>
                    <a:pt x="3210674" y="5488305"/>
                  </a:lnTo>
                  <a:lnTo>
                    <a:pt x="3209925" y="5488305"/>
                  </a:lnTo>
                  <a:lnTo>
                    <a:pt x="3209925" y="5478780"/>
                  </a:lnTo>
                  <a:lnTo>
                    <a:pt x="3210674" y="5478780"/>
                  </a:lnTo>
                  <a:lnTo>
                    <a:pt x="3210674" y="3656330"/>
                  </a:lnTo>
                  <a:lnTo>
                    <a:pt x="3209925" y="3656330"/>
                  </a:lnTo>
                  <a:lnTo>
                    <a:pt x="3209925" y="3646805"/>
                  </a:lnTo>
                  <a:lnTo>
                    <a:pt x="3210674" y="3646805"/>
                  </a:lnTo>
                  <a:lnTo>
                    <a:pt x="3210674" y="1831975"/>
                  </a:lnTo>
                  <a:lnTo>
                    <a:pt x="3209925" y="1831975"/>
                  </a:lnTo>
                  <a:lnTo>
                    <a:pt x="3209925" y="1822450"/>
                  </a:lnTo>
                  <a:lnTo>
                    <a:pt x="3210674" y="1822450"/>
                  </a:lnTo>
                  <a:lnTo>
                    <a:pt x="3210674" y="0"/>
                  </a:lnTo>
                  <a:lnTo>
                    <a:pt x="3209925" y="0"/>
                  </a:lnTo>
                  <a:lnTo>
                    <a:pt x="3190862" y="0"/>
                  </a:lnTo>
                  <a:lnTo>
                    <a:pt x="3190862" y="3646805"/>
                  </a:lnTo>
                  <a:lnTo>
                    <a:pt x="3143237" y="3646805"/>
                  </a:lnTo>
                  <a:lnTo>
                    <a:pt x="3143237" y="3666617"/>
                  </a:lnTo>
                  <a:lnTo>
                    <a:pt x="3190862" y="3666617"/>
                  </a:lnTo>
                  <a:lnTo>
                    <a:pt x="3190862" y="5478780"/>
                  </a:lnTo>
                  <a:lnTo>
                    <a:pt x="3190862" y="5498592"/>
                  </a:lnTo>
                  <a:lnTo>
                    <a:pt x="3190862" y="7310755"/>
                  </a:lnTo>
                  <a:lnTo>
                    <a:pt x="19812" y="7310755"/>
                  </a:lnTo>
                  <a:lnTo>
                    <a:pt x="19812" y="5498592"/>
                  </a:lnTo>
                  <a:lnTo>
                    <a:pt x="3190862" y="5498592"/>
                  </a:lnTo>
                  <a:lnTo>
                    <a:pt x="3190862" y="5478780"/>
                  </a:lnTo>
                  <a:lnTo>
                    <a:pt x="19812" y="5478780"/>
                  </a:lnTo>
                  <a:lnTo>
                    <a:pt x="19812" y="3666617"/>
                  </a:lnTo>
                  <a:lnTo>
                    <a:pt x="57137" y="3666617"/>
                  </a:lnTo>
                  <a:lnTo>
                    <a:pt x="57137" y="3646805"/>
                  </a:lnTo>
                  <a:lnTo>
                    <a:pt x="19812" y="3646805"/>
                  </a:lnTo>
                  <a:lnTo>
                    <a:pt x="19812" y="2758186"/>
                  </a:lnTo>
                  <a:lnTo>
                    <a:pt x="3190862" y="2758186"/>
                  </a:lnTo>
                  <a:lnTo>
                    <a:pt x="3190862" y="2738374"/>
                  </a:lnTo>
                  <a:lnTo>
                    <a:pt x="19812" y="2738374"/>
                  </a:lnTo>
                  <a:lnTo>
                    <a:pt x="19812" y="1842262"/>
                  </a:lnTo>
                  <a:lnTo>
                    <a:pt x="3190862" y="1842262"/>
                  </a:lnTo>
                  <a:lnTo>
                    <a:pt x="3190862" y="1822450"/>
                  </a:lnTo>
                  <a:lnTo>
                    <a:pt x="19812" y="1822450"/>
                  </a:lnTo>
                  <a:lnTo>
                    <a:pt x="19812" y="19812"/>
                  </a:lnTo>
                  <a:lnTo>
                    <a:pt x="3190862" y="19812"/>
                  </a:lnTo>
                  <a:lnTo>
                    <a:pt x="3190862" y="0"/>
                  </a:lnTo>
                  <a:lnTo>
                    <a:pt x="19812" y="0"/>
                  </a:lnTo>
                  <a:lnTo>
                    <a:pt x="0" y="0"/>
                  </a:lnTo>
                  <a:lnTo>
                    <a:pt x="0" y="19812"/>
                  </a:lnTo>
                  <a:lnTo>
                    <a:pt x="0" y="9029713"/>
                  </a:lnTo>
                  <a:lnTo>
                    <a:pt x="6858000" y="9029713"/>
                  </a:lnTo>
                  <a:lnTo>
                    <a:pt x="6858000" y="90099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133850" y="506729"/>
              <a:ext cx="3124200" cy="5379720"/>
            </a:xfrm>
            <a:custGeom>
              <a:avLst/>
              <a:gdLst/>
              <a:ahLst/>
              <a:cxnLst/>
              <a:rect l="l" t="t" r="r" b="b"/>
              <a:pathLst>
                <a:path w="3124200" h="5379720">
                  <a:moveTo>
                    <a:pt x="3124200" y="3436620"/>
                  </a:moveTo>
                  <a:lnTo>
                    <a:pt x="9525" y="3436620"/>
                  </a:lnTo>
                  <a:lnTo>
                    <a:pt x="9525" y="5379720"/>
                  </a:lnTo>
                  <a:lnTo>
                    <a:pt x="3124200" y="5379720"/>
                  </a:lnTo>
                  <a:lnTo>
                    <a:pt x="3124200" y="3436620"/>
                  </a:lnTo>
                  <a:close/>
                </a:path>
                <a:path w="3124200" h="5379720">
                  <a:moveTo>
                    <a:pt x="3124200" y="0"/>
                  </a:moveTo>
                  <a:lnTo>
                    <a:pt x="0" y="0"/>
                  </a:lnTo>
                  <a:lnTo>
                    <a:pt x="0" y="1722120"/>
                  </a:lnTo>
                  <a:lnTo>
                    <a:pt x="3124200" y="1722120"/>
                  </a:lnTo>
                  <a:lnTo>
                    <a:pt x="3124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4821301" y="3920869"/>
            <a:ext cx="558800" cy="1012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855"/>
              </a:lnSpc>
            </a:pPr>
            <a:r>
              <a:rPr dirty="0" sz="7200" b="1">
                <a:latin typeface="Times New Roman"/>
                <a:cs typeface="Times New Roman"/>
              </a:rPr>
              <a:t>F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379992" y="3920869"/>
            <a:ext cx="1202055" cy="1012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855"/>
              </a:lnSpc>
            </a:pPr>
            <a:r>
              <a:rPr dirty="0" sz="7200" spc="-65" b="1">
                <a:latin typeface="Times New Roman"/>
                <a:cs typeface="Times New Roman"/>
              </a:rPr>
              <a:t>ree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221607" y="5334127"/>
            <a:ext cx="2946400" cy="3797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97205">
              <a:lnSpc>
                <a:spcPts val="955"/>
              </a:lnSpc>
              <a:spcBef>
                <a:spcPts val="100"/>
              </a:spcBef>
            </a:pPr>
            <a:r>
              <a:rPr dirty="0" sz="850" b="1">
                <a:latin typeface="Times New Roman"/>
                <a:cs typeface="Times New Roman"/>
              </a:rPr>
              <a:t>P.O. Box</a:t>
            </a:r>
            <a:r>
              <a:rPr dirty="0" sz="850" spc="-5" b="1">
                <a:latin typeface="Times New Roman"/>
                <a:cs typeface="Times New Roman"/>
              </a:rPr>
              <a:t> </a:t>
            </a:r>
            <a:r>
              <a:rPr dirty="0" sz="850" b="1">
                <a:latin typeface="Times New Roman"/>
                <a:cs typeface="Times New Roman"/>
              </a:rPr>
              <a:t>513</a:t>
            </a:r>
            <a:r>
              <a:rPr dirty="0" sz="850" spc="-5" b="1">
                <a:latin typeface="Times New Roman"/>
                <a:cs typeface="Times New Roman"/>
              </a:rPr>
              <a:t> </a:t>
            </a:r>
            <a:r>
              <a:rPr dirty="0" sz="850" b="1">
                <a:latin typeface="Times New Roman"/>
                <a:cs typeface="Times New Roman"/>
              </a:rPr>
              <a:t>Atlantic</a:t>
            </a:r>
            <a:r>
              <a:rPr dirty="0" sz="850" spc="10" b="1">
                <a:latin typeface="Times New Roman"/>
                <a:cs typeface="Times New Roman"/>
              </a:rPr>
              <a:t> </a:t>
            </a:r>
            <a:r>
              <a:rPr dirty="0" sz="800" spc="-10" b="1">
                <a:latin typeface="Times New Roman"/>
                <a:cs typeface="Times New Roman"/>
              </a:rPr>
              <a:t>Highlands</a:t>
            </a:r>
            <a:r>
              <a:rPr dirty="0" sz="850" spc="-10" b="1">
                <a:latin typeface="Times New Roman"/>
                <a:cs typeface="Times New Roman"/>
              </a:rPr>
              <a:t>, </a:t>
            </a:r>
            <a:r>
              <a:rPr dirty="0" sz="850" b="1">
                <a:latin typeface="Times New Roman"/>
                <a:cs typeface="Times New Roman"/>
              </a:rPr>
              <a:t>NJ</a:t>
            </a:r>
            <a:r>
              <a:rPr dirty="0" sz="850" spc="5" b="1">
                <a:latin typeface="Times New Roman"/>
                <a:cs typeface="Times New Roman"/>
              </a:rPr>
              <a:t> </a:t>
            </a:r>
            <a:r>
              <a:rPr dirty="0" sz="850" spc="-20" b="1">
                <a:latin typeface="Times New Roman"/>
                <a:cs typeface="Times New Roman"/>
              </a:rPr>
              <a:t>07716</a:t>
            </a:r>
            <a:endParaRPr sz="850">
              <a:latin typeface="Times New Roman"/>
              <a:cs typeface="Times New Roman"/>
            </a:endParaRPr>
          </a:p>
          <a:p>
            <a:pPr marL="147955" marR="5080" indent="-135890">
              <a:lnSpc>
                <a:spcPts val="880"/>
              </a:lnSpc>
              <a:spcBef>
                <a:spcPts val="80"/>
              </a:spcBef>
            </a:pPr>
            <a:r>
              <a:rPr dirty="0" sz="850" b="1">
                <a:latin typeface="Times New Roman"/>
                <a:cs typeface="Times New Roman"/>
              </a:rPr>
              <a:t>Monthly</a:t>
            </a:r>
            <a:r>
              <a:rPr dirty="0" sz="850" spc="-10" b="1">
                <a:latin typeface="Times New Roman"/>
                <a:cs typeface="Times New Roman"/>
              </a:rPr>
              <a:t> </a:t>
            </a:r>
            <a:r>
              <a:rPr dirty="0" sz="850" b="1">
                <a:latin typeface="Times New Roman"/>
                <a:cs typeface="Times New Roman"/>
              </a:rPr>
              <a:t>Meetings</a:t>
            </a:r>
            <a:r>
              <a:rPr dirty="0" sz="850" spc="175" b="1">
                <a:latin typeface="Times New Roman"/>
                <a:cs typeface="Times New Roman"/>
              </a:rPr>
              <a:t> </a:t>
            </a:r>
            <a:r>
              <a:rPr dirty="0" sz="850" b="1">
                <a:latin typeface="Times New Roman"/>
                <a:cs typeface="Times New Roman"/>
              </a:rPr>
              <a:t>2nd</a:t>
            </a:r>
            <a:r>
              <a:rPr dirty="0" sz="850" spc="-15" b="1">
                <a:latin typeface="Times New Roman"/>
                <a:cs typeface="Times New Roman"/>
              </a:rPr>
              <a:t> </a:t>
            </a:r>
            <a:r>
              <a:rPr dirty="0" sz="850" b="1">
                <a:latin typeface="Times New Roman"/>
                <a:cs typeface="Times New Roman"/>
              </a:rPr>
              <a:t>Friday</a:t>
            </a:r>
            <a:r>
              <a:rPr dirty="0" sz="850" spc="-10" b="1">
                <a:latin typeface="Times New Roman"/>
                <a:cs typeface="Times New Roman"/>
              </a:rPr>
              <a:t> </a:t>
            </a:r>
            <a:r>
              <a:rPr dirty="0" sz="850" b="1">
                <a:latin typeface="Times New Roman"/>
                <a:cs typeface="Times New Roman"/>
              </a:rPr>
              <a:t>of</a:t>
            </a:r>
            <a:r>
              <a:rPr dirty="0" sz="850" spc="-25" b="1">
                <a:latin typeface="Times New Roman"/>
                <a:cs typeface="Times New Roman"/>
              </a:rPr>
              <a:t> </a:t>
            </a:r>
            <a:r>
              <a:rPr dirty="0" sz="850" b="1">
                <a:latin typeface="Times New Roman"/>
                <a:cs typeface="Times New Roman"/>
              </a:rPr>
              <a:t>the</a:t>
            </a:r>
            <a:r>
              <a:rPr dirty="0" sz="850" spc="-10" b="1">
                <a:latin typeface="Times New Roman"/>
                <a:cs typeface="Times New Roman"/>
              </a:rPr>
              <a:t> </a:t>
            </a:r>
            <a:r>
              <a:rPr dirty="0" sz="850" b="1">
                <a:latin typeface="Times New Roman"/>
                <a:cs typeface="Times New Roman"/>
              </a:rPr>
              <a:t>month</a:t>
            </a:r>
            <a:r>
              <a:rPr dirty="0" sz="850" spc="-15" b="1">
                <a:latin typeface="Times New Roman"/>
                <a:cs typeface="Times New Roman"/>
              </a:rPr>
              <a:t> </a:t>
            </a:r>
            <a:r>
              <a:rPr dirty="0" sz="850" b="1">
                <a:latin typeface="Times New Roman"/>
                <a:cs typeface="Times New Roman"/>
              </a:rPr>
              <a:t>at</a:t>
            </a:r>
            <a:r>
              <a:rPr dirty="0" sz="850" spc="-20" b="1">
                <a:latin typeface="Times New Roman"/>
                <a:cs typeface="Times New Roman"/>
              </a:rPr>
              <a:t> </a:t>
            </a:r>
            <a:r>
              <a:rPr dirty="0" sz="850" b="1">
                <a:latin typeface="Times New Roman"/>
                <a:cs typeface="Times New Roman"/>
              </a:rPr>
              <a:t>the</a:t>
            </a:r>
            <a:r>
              <a:rPr dirty="0" sz="850" spc="-20" b="1">
                <a:latin typeface="Times New Roman"/>
                <a:cs typeface="Times New Roman"/>
              </a:rPr>
              <a:t> </a:t>
            </a:r>
            <a:r>
              <a:rPr dirty="0" sz="850" b="1">
                <a:latin typeface="Times New Roman"/>
                <a:cs typeface="Times New Roman"/>
              </a:rPr>
              <a:t>senior</a:t>
            </a:r>
            <a:r>
              <a:rPr dirty="0" sz="850" spc="-5" b="1">
                <a:latin typeface="Times New Roman"/>
                <a:cs typeface="Times New Roman"/>
              </a:rPr>
              <a:t> </a:t>
            </a:r>
            <a:r>
              <a:rPr dirty="0" sz="850" spc="-10" b="1">
                <a:latin typeface="Times New Roman"/>
                <a:cs typeface="Times New Roman"/>
              </a:rPr>
              <a:t>build- </a:t>
            </a:r>
            <a:r>
              <a:rPr dirty="0" sz="850" b="1">
                <a:latin typeface="Times New Roman"/>
                <a:cs typeface="Times New Roman"/>
              </a:rPr>
              <a:t>ing</a:t>
            </a:r>
            <a:r>
              <a:rPr dirty="0" sz="850" spc="-20" b="1">
                <a:latin typeface="Times New Roman"/>
                <a:cs typeface="Times New Roman"/>
              </a:rPr>
              <a:t> </a:t>
            </a:r>
            <a:r>
              <a:rPr dirty="0" sz="850" b="1">
                <a:latin typeface="Times New Roman"/>
                <a:cs typeface="Times New Roman"/>
              </a:rPr>
              <a:t>in</a:t>
            </a:r>
            <a:r>
              <a:rPr dirty="0" sz="850" spc="-25" b="1">
                <a:latin typeface="Times New Roman"/>
                <a:cs typeface="Times New Roman"/>
              </a:rPr>
              <a:t> </a:t>
            </a:r>
            <a:r>
              <a:rPr dirty="0" sz="850" b="1">
                <a:latin typeface="Times New Roman"/>
                <a:cs typeface="Times New Roman"/>
              </a:rPr>
              <a:t>Atlantic</a:t>
            </a:r>
            <a:r>
              <a:rPr dirty="0" sz="850" spc="-15" b="1">
                <a:latin typeface="Times New Roman"/>
                <a:cs typeface="Times New Roman"/>
              </a:rPr>
              <a:t> </a:t>
            </a:r>
            <a:r>
              <a:rPr dirty="0" sz="850" b="1">
                <a:latin typeface="Times New Roman"/>
                <a:cs typeface="Times New Roman"/>
              </a:rPr>
              <a:t>Highlands</a:t>
            </a:r>
            <a:r>
              <a:rPr dirty="0" sz="850" spc="-15" b="1">
                <a:latin typeface="Times New Roman"/>
                <a:cs typeface="Times New Roman"/>
              </a:rPr>
              <a:t> </a:t>
            </a:r>
            <a:r>
              <a:rPr dirty="0" sz="850" spc="-10" b="1">
                <a:latin typeface="Times New Roman"/>
                <a:cs typeface="Times New Roman"/>
              </a:rPr>
              <a:t>(</a:t>
            </a:r>
            <a:r>
              <a:rPr dirty="0" sz="800" spc="-10" b="1">
                <a:latin typeface="Times New Roman"/>
                <a:cs typeface="Times New Roman"/>
              </a:rPr>
              <a:t>www.sandyhookbayanglers.com)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4184269" y="3982973"/>
            <a:ext cx="3031490" cy="1346200"/>
            <a:chOff x="4184269" y="3982973"/>
            <a:chExt cx="3031490" cy="1346200"/>
          </a:xfrm>
        </p:grpSpPr>
        <p:pic>
          <p:nvPicPr>
            <p:cNvPr id="21" name="object 2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84269" y="3982973"/>
              <a:ext cx="1232890" cy="1304798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5463540" y="3983100"/>
              <a:ext cx="1751964" cy="1346200"/>
            </a:xfrm>
            <a:custGeom>
              <a:avLst/>
              <a:gdLst/>
              <a:ahLst/>
              <a:cxnLst/>
              <a:rect l="l" t="t" r="r" b="b"/>
              <a:pathLst>
                <a:path w="1751965" h="1346200">
                  <a:moveTo>
                    <a:pt x="1751964" y="0"/>
                  </a:moveTo>
                  <a:lnTo>
                    <a:pt x="0" y="0"/>
                  </a:lnTo>
                  <a:lnTo>
                    <a:pt x="0" y="1345946"/>
                  </a:lnTo>
                  <a:lnTo>
                    <a:pt x="1751964" y="1345946"/>
                  </a:lnTo>
                  <a:lnTo>
                    <a:pt x="17519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5628513" y="3973195"/>
            <a:ext cx="1418590" cy="853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22225">
              <a:lnSpc>
                <a:spcPts val="1680"/>
              </a:lnSpc>
              <a:spcBef>
                <a:spcPts val="100"/>
              </a:spcBef>
            </a:pPr>
            <a:r>
              <a:rPr dirty="0" sz="1500" b="1">
                <a:latin typeface="Times New Roman"/>
                <a:cs typeface="Times New Roman"/>
              </a:rPr>
              <a:t>41st</a:t>
            </a:r>
            <a:r>
              <a:rPr dirty="0" sz="1500" spc="-85" b="1">
                <a:latin typeface="Times New Roman"/>
                <a:cs typeface="Times New Roman"/>
              </a:rPr>
              <a:t> </a:t>
            </a:r>
            <a:r>
              <a:rPr dirty="0" sz="1500" spc="-10" b="1">
                <a:latin typeface="Times New Roman"/>
                <a:cs typeface="Times New Roman"/>
              </a:rPr>
              <a:t>ANNUAL</a:t>
            </a:r>
            <a:endParaRPr sz="1500">
              <a:latin typeface="Times New Roman"/>
              <a:cs typeface="Times New Roman"/>
            </a:endParaRPr>
          </a:p>
          <a:p>
            <a:pPr algn="ctr" marL="12700" marR="5080" indent="1270">
              <a:lnSpc>
                <a:spcPct val="87700"/>
              </a:lnSpc>
              <a:spcBef>
                <a:spcPts val="100"/>
              </a:spcBef>
            </a:pPr>
            <a:r>
              <a:rPr dirty="0" sz="1500" b="1">
                <a:latin typeface="Times New Roman"/>
                <a:cs typeface="Times New Roman"/>
              </a:rPr>
              <a:t>2</a:t>
            </a:r>
            <a:r>
              <a:rPr dirty="0" sz="1500" spc="-5" b="1">
                <a:latin typeface="Times New Roman"/>
                <a:cs typeface="Times New Roman"/>
              </a:rPr>
              <a:t> </a:t>
            </a:r>
            <a:r>
              <a:rPr dirty="0" sz="1500" b="1">
                <a:latin typeface="Times New Roman"/>
                <a:cs typeface="Times New Roman"/>
              </a:rPr>
              <a:t>Day</a:t>
            </a:r>
            <a:r>
              <a:rPr dirty="0" sz="1500" spc="365" b="1">
                <a:latin typeface="Times New Roman"/>
                <a:cs typeface="Times New Roman"/>
              </a:rPr>
              <a:t> </a:t>
            </a:r>
            <a:r>
              <a:rPr dirty="0" sz="1500" spc="-20" b="1">
                <a:latin typeface="Times New Roman"/>
                <a:cs typeface="Times New Roman"/>
              </a:rPr>
              <a:t>FLUKE </a:t>
            </a:r>
            <a:r>
              <a:rPr dirty="0" sz="1500" spc="-10" b="1">
                <a:latin typeface="Times New Roman"/>
                <a:cs typeface="Times New Roman"/>
              </a:rPr>
              <a:t>TOURNAMENT </a:t>
            </a:r>
            <a:r>
              <a:rPr dirty="0" sz="1500" spc="-25">
                <a:latin typeface="Times New Roman"/>
                <a:cs typeface="Times New Roman"/>
              </a:rPr>
              <a:t>TBD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500748" y="566673"/>
            <a:ext cx="6743700" cy="8821420"/>
            <a:chOff x="500748" y="566673"/>
            <a:chExt cx="6743700" cy="8821420"/>
          </a:xfrm>
        </p:grpSpPr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0748" y="7910931"/>
              <a:ext cx="6704203" cy="1476883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9872" y="3462019"/>
              <a:ext cx="2696568" cy="2067950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47185" y="566673"/>
              <a:ext cx="3057779" cy="1646808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3100323" y="457047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06622" y="2621991"/>
              <a:ext cx="3037457" cy="1187293"/>
            </a:xfrm>
            <a:prstGeom prst="rect">
              <a:avLst/>
            </a:prstGeom>
          </p:spPr>
        </p:pic>
      </p:grpSp>
      <p:sp>
        <p:nvSpPr>
          <p:cNvPr id="30" name="object 30" descr=""/>
          <p:cNvSpPr txBox="1"/>
          <p:nvPr/>
        </p:nvSpPr>
        <p:spPr>
          <a:xfrm>
            <a:off x="1339710" y="504076"/>
            <a:ext cx="2299970" cy="17005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34465" marR="5080" indent="-280035">
              <a:lnSpc>
                <a:spcPct val="131600"/>
              </a:lnSpc>
              <a:spcBef>
                <a:spcPts val="100"/>
              </a:spcBef>
            </a:pPr>
            <a:r>
              <a:rPr dirty="0" sz="1000" spc="-10" b="1">
                <a:latin typeface="Times New Roman"/>
                <a:cs typeface="Times New Roman"/>
              </a:rPr>
              <a:t>Hi-</a:t>
            </a:r>
            <a:r>
              <a:rPr dirty="0" sz="1000" b="1">
                <a:latin typeface="Times New Roman"/>
                <a:cs typeface="Times New Roman"/>
              </a:rPr>
              <a:t>Mar</a:t>
            </a:r>
            <a:r>
              <a:rPr dirty="0" sz="1000" spc="-40" b="1">
                <a:latin typeface="Times New Roman"/>
                <a:cs typeface="Times New Roman"/>
              </a:rPr>
              <a:t> </a:t>
            </a:r>
            <a:r>
              <a:rPr dirty="0" sz="1000" b="1">
                <a:latin typeface="Times New Roman"/>
                <a:cs typeface="Times New Roman"/>
              </a:rPr>
              <a:t>Striper</a:t>
            </a:r>
            <a:r>
              <a:rPr dirty="0" sz="1000" spc="-30" b="1">
                <a:latin typeface="Times New Roman"/>
                <a:cs typeface="Times New Roman"/>
              </a:rPr>
              <a:t> </a:t>
            </a:r>
            <a:r>
              <a:rPr dirty="0" sz="1000" spc="-20" b="1">
                <a:latin typeface="Times New Roman"/>
                <a:cs typeface="Times New Roman"/>
              </a:rPr>
              <a:t>Club </a:t>
            </a:r>
            <a:r>
              <a:rPr dirty="0" sz="1000" b="1">
                <a:latin typeface="Times New Roman"/>
                <a:cs typeface="Times New Roman"/>
              </a:rPr>
              <a:t>2023</a:t>
            </a:r>
            <a:r>
              <a:rPr dirty="0" sz="1000" spc="-5" b="1">
                <a:latin typeface="Times New Roman"/>
                <a:cs typeface="Times New Roman"/>
              </a:rPr>
              <a:t> </a:t>
            </a:r>
            <a:r>
              <a:rPr dirty="0" sz="1000" spc="-10" b="1">
                <a:latin typeface="Times New Roman"/>
                <a:cs typeface="Times New Roman"/>
              </a:rPr>
              <a:t>40-</a:t>
            </a:r>
            <a:r>
              <a:rPr dirty="0" sz="1000" spc="-20" b="1">
                <a:latin typeface="Times New Roman"/>
                <a:cs typeface="Times New Roman"/>
              </a:rPr>
              <a:t>Hour</a:t>
            </a:r>
            <a:endParaRPr sz="1000">
              <a:latin typeface="Times New Roman"/>
              <a:cs typeface="Times New Roman"/>
            </a:endParaRPr>
          </a:p>
          <a:p>
            <a:pPr marL="1434465" marR="175260">
              <a:lnSpc>
                <a:spcPts val="1200"/>
              </a:lnSpc>
              <a:spcBef>
                <a:spcPts val="35"/>
              </a:spcBef>
            </a:pPr>
            <a:r>
              <a:rPr dirty="0" sz="1000" b="1">
                <a:latin typeface="Times New Roman"/>
                <a:cs typeface="Times New Roman"/>
              </a:rPr>
              <a:t>Striped</a:t>
            </a:r>
            <a:r>
              <a:rPr dirty="0" sz="1000" spc="-65" b="1">
                <a:latin typeface="Times New Roman"/>
                <a:cs typeface="Times New Roman"/>
              </a:rPr>
              <a:t> </a:t>
            </a:r>
            <a:r>
              <a:rPr dirty="0" sz="1000" spc="-20" b="1">
                <a:latin typeface="Times New Roman"/>
                <a:cs typeface="Times New Roman"/>
              </a:rPr>
              <a:t>Bass </a:t>
            </a:r>
            <a:r>
              <a:rPr dirty="0" sz="1000" spc="-10" b="1">
                <a:latin typeface="Times New Roman"/>
                <a:cs typeface="Times New Roman"/>
              </a:rPr>
              <a:t>Tournament</a:t>
            </a:r>
            <a:endParaRPr sz="1000">
              <a:latin typeface="Times New Roman"/>
              <a:cs typeface="Times New Roman"/>
            </a:endParaRPr>
          </a:p>
          <a:p>
            <a:pPr algn="ctr" marL="1435100">
              <a:lnSpc>
                <a:spcPts val="900"/>
              </a:lnSpc>
              <a:spcBef>
                <a:spcPts val="560"/>
              </a:spcBef>
            </a:pPr>
            <a:r>
              <a:rPr dirty="0" sz="800" b="1">
                <a:latin typeface="Times New Roman"/>
                <a:cs typeface="Times New Roman"/>
              </a:rPr>
              <a:t>Oct</a:t>
            </a:r>
            <a:r>
              <a:rPr dirty="0" sz="800" spc="-20" b="1">
                <a:latin typeface="Times New Roman"/>
                <a:cs typeface="Times New Roman"/>
              </a:rPr>
              <a:t> </a:t>
            </a:r>
            <a:r>
              <a:rPr dirty="0" sz="800" b="1">
                <a:latin typeface="Times New Roman"/>
                <a:cs typeface="Times New Roman"/>
              </a:rPr>
              <a:t>20 - 22,</a:t>
            </a:r>
            <a:r>
              <a:rPr dirty="0" sz="800" spc="-10" b="1">
                <a:latin typeface="Times New Roman"/>
                <a:cs typeface="Times New Roman"/>
              </a:rPr>
              <a:t> </a:t>
            </a:r>
            <a:r>
              <a:rPr dirty="0" sz="800" spc="-20" b="1">
                <a:latin typeface="Times New Roman"/>
                <a:cs typeface="Times New Roman"/>
              </a:rPr>
              <a:t>2023</a:t>
            </a:r>
            <a:endParaRPr sz="800">
              <a:latin typeface="Times New Roman"/>
              <a:cs typeface="Times New Roman"/>
            </a:endParaRPr>
          </a:p>
          <a:p>
            <a:pPr algn="ctr" marL="1435100">
              <a:lnSpc>
                <a:spcPts val="890"/>
              </a:lnSpc>
            </a:pPr>
            <a:r>
              <a:rPr dirty="0" sz="800" b="1">
                <a:latin typeface="Times New Roman"/>
                <a:cs typeface="Times New Roman"/>
              </a:rPr>
              <a:t>Friday </a:t>
            </a:r>
            <a:r>
              <a:rPr dirty="0" sz="800" spc="-10" b="1">
                <a:latin typeface="Times New Roman"/>
                <a:cs typeface="Times New Roman"/>
              </a:rPr>
              <a:t>through</a:t>
            </a:r>
            <a:endParaRPr sz="800">
              <a:latin typeface="Times New Roman"/>
              <a:cs typeface="Times New Roman"/>
            </a:endParaRPr>
          </a:p>
          <a:p>
            <a:pPr algn="ctr" marL="1408430">
              <a:lnSpc>
                <a:spcPts val="950"/>
              </a:lnSpc>
            </a:pPr>
            <a:r>
              <a:rPr dirty="0" sz="800" spc="-10" b="1">
                <a:latin typeface="Times New Roman"/>
                <a:cs typeface="Times New Roman"/>
              </a:rPr>
              <a:t>Sunday</a:t>
            </a:r>
            <a:endParaRPr sz="800">
              <a:latin typeface="Times New Roman"/>
              <a:cs typeface="Times New Roman"/>
            </a:endParaRPr>
          </a:p>
          <a:p>
            <a:pPr algn="ctr" marL="1604645" marR="156210">
              <a:lnSpc>
                <a:spcPct val="100000"/>
              </a:lnSpc>
              <a:spcBef>
                <a:spcPts val="590"/>
              </a:spcBef>
            </a:pPr>
            <a:r>
              <a:rPr dirty="0" sz="800" b="1">
                <a:latin typeface="Times New Roman"/>
                <a:cs typeface="Times New Roman"/>
              </a:rPr>
              <a:t>Hi-</a:t>
            </a:r>
            <a:r>
              <a:rPr dirty="0" sz="800" spc="-10" b="1">
                <a:latin typeface="Times New Roman"/>
                <a:cs typeface="Times New Roman"/>
              </a:rPr>
              <a:t>mar.com</a:t>
            </a:r>
            <a:r>
              <a:rPr dirty="0" sz="800" spc="500" b="1">
                <a:latin typeface="Times New Roman"/>
                <a:cs typeface="Times New Roman"/>
              </a:rPr>
              <a:t> </a:t>
            </a:r>
            <a:r>
              <a:rPr dirty="0" sz="800" b="1">
                <a:latin typeface="Times New Roman"/>
                <a:cs typeface="Times New Roman"/>
              </a:rPr>
              <a:t>for </a:t>
            </a:r>
            <a:r>
              <a:rPr dirty="0" sz="800" spc="-20" b="1">
                <a:latin typeface="Times New Roman"/>
                <a:cs typeface="Times New Roman"/>
              </a:rPr>
              <a:t>info</a:t>
            </a:r>
            <a:endParaRPr sz="800">
              <a:latin typeface="Times New Roman"/>
              <a:cs typeface="Times New Roman"/>
            </a:endParaRPr>
          </a:p>
          <a:p>
            <a:pPr algn="ctr" marR="875030">
              <a:lnSpc>
                <a:spcPts val="785"/>
              </a:lnSpc>
              <a:spcBef>
                <a:spcPts val="95"/>
              </a:spcBef>
            </a:pPr>
            <a:r>
              <a:rPr dirty="0" sz="700" b="1">
                <a:latin typeface="Times New Roman"/>
                <a:cs typeface="Times New Roman"/>
              </a:rPr>
              <a:t>P.</a:t>
            </a:r>
            <a:r>
              <a:rPr dirty="0" sz="700" spc="-10" b="1">
                <a:latin typeface="Times New Roman"/>
                <a:cs typeface="Times New Roman"/>
              </a:rPr>
              <a:t> </a:t>
            </a:r>
            <a:r>
              <a:rPr dirty="0" sz="700" b="1">
                <a:latin typeface="Times New Roman"/>
                <a:cs typeface="Times New Roman"/>
              </a:rPr>
              <a:t>O.</a:t>
            </a:r>
            <a:r>
              <a:rPr dirty="0" sz="700" spc="-15" b="1">
                <a:latin typeface="Times New Roman"/>
                <a:cs typeface="Times New Roman"/>
              </a:rPr>
              <a:t> </a:t>
            </a:r>
            <a:r>
              <a:rPr dirty="0" sz="700" b="1">
                <a:latin typeface="Times New Roman"/>
                <a:cs typeface="Times New Roman"/>
              </a:rPr>
              <a:t>Box</a:t>
            </a:r>
            <a:r>
              <a:rPr dirty="0" sz="700" spc="-25" b="1">
                <a:latin typeface="Times New Roman"/>
                <a:cs typeface="Times New Roman"/>
              </a:rPr>
              <a:t> </a:t>
            </a:r>
            <a:r>
              <a:rPr dirty="0" sz="700" b="1">
                <a:latin typeface="Times New Roman"/>
                <a:cs typeface="Times New Roman"/>
              </a:rPr>
              <a:t>126</a:t>
            </a:r>
            <a:r>
              <a:rPr dirty="0" sz="700" spc="-15" b="1">
                <a:latin typeface="Times New Roman"/>
                <a:cs typeface="Times New Roman"/>
              </a:rPr>
              <a:t> </a:t>
            </a:r>
            <a:r>
              <a:rPr dirty="0" sz="700" b="1">
                <a:latin typeface="Times New Roman"/>
                <a:cs typeface="Times New Roman"/>
              </a:rPr>
              <a:t>Middletown,</a:t>
            </a:r>
            <a:r>
              <a:rPr dirty="0" sz="700" spc="-10" b="1">
                <a:latin typeface="Times New Roman"/>
                <a:cs typeface="Times New Roman"/>
              </a:rPr>
              <a:t> </a:t>
            </a:r>
            <a:r>
              <a:rPr dirty="0" sz="700" b="1">
                <a:latin typeface="Times New Roman"/>
                <a:cs typeface="Times New Roman"/>
              </a:rPr>
              <a:t>NJ</a:t>
            </a:r>
            <a:r>
              <a:rPr dirty="0" sz="700" spc="-5" b="1">
                <a:latin typeface="Times New Roman"/>
                <a:cs typeface="Times New Roman"/>
              </a:rPr>
              <a:t> </a:t>
            </a:r>
            <a:r>
              <a:rPr dirty="0" sz="700" spc="-10" b="1">
                <a:latin typeface="Times New Roman"/>
                <a:cs typeface="Times New Roman"/>
              </a:rPr>
              <a:t>07748</a:t>
            </a:r>
            <a:endParaRPr sz="700">
              <a:latin typeface="Times New Roman"/>
              <a:cs typeface="Times New Roman"/>
            </a:endParaRPr>
          </a:p>
          <a:p>
            <a:pPr algn="ctr" marR="871855">
              <a:lnSpc>
                <a:spcPts val="905"/>
              </a:lnSpc>
            </a:pPr>
            <a:r>
              <a:rPr dirty="0" sz="800" spc="-10" b="1">
                <a:latin typeface="Times New Roman"/>
                <a:cs typeface="Times New Roman"/>
                <a:hlinkClick r:id="rId12"/>
              </a:rPr>
              <a:t>www.Hi-Mar.com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842130" y="9436100"/>
            <a:ext cx="889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Times New Roman"/>
                <a:cs typeface="Times New Roman"/>
              </a:rPr>
              <a:t>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92910" y="600202"/>
            <a:ext cx="438467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JCAA</a:t>
            </a:r>
            <a:r>
              <a:rPr dirty="0" u="sng" sz="2400" spc="-85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sng"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NEWSPAPER</a:t>
            </a:r>
            <a:r>
              <a:rPr dirty="0" u="sng" sz="2400" spc="-75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sng"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JUNE</a:t>
            </a:r>
            <a:r>
              <a:rPr dirty="0" u="sng" sz="2400" spc="-9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sng" sz="2400" spc="-2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2023</a:t>
            </a:r>
            <a:endParaRPr sz="2400"/>
          </a:p>
        </p:txBody>
      </p:sp>
      <p:sp>
        <p:nvSpPr>
          <p:cNvPr id="4" name="object 4" descr=""/>
          <p:cNvSpPr txBox="1"/>
          <p:nvPr/>
        </p:nvSpPr>
        <p:spPr>
          <a:xfrm>
            <a:off x="700531" y="959866"/>
            <a:ext cx="6372860" cy="807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42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Official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Newspaper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JERSEY</a:t>
            </a:r>
            <a:r>
              <a:rPr dirty="0" sz="1200" spc="-2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COAST</a:t>
            </a:r>
            <a:r>
              <a:rPr dirty="0" sz="1200" spc="-2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ANGLERS</a:t>
            </a:r>
            <a:r>
              <a:rPr dirty="0" sz="1200" spc="-20" i="1">
                <a:latin typeface="Times New Roman"/>
                <a:cs typeface="Times New Roman"/>
              </a:rPr>
              <a:t> </a:t>
            </a:r>
            <a:r>
              <a:rPr dirty="0" sz="1200" spc="-10" i="1">
                <a:latin typeface="Times New Roman"/>
                <a:cs typeface="Times New Roman"/>
              </a:rPr>
              <a:t>ASSOCIATION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ts val="1140"/>
              </a:lnSpc>
            </a:pPr>
            <a:r>
              <a:rPr dirty="0" sz="1000">
                <a:latin typeface="Times New Roman"/>
                <a:cs typeface="Times New Roman"/>
              </a:rPr>
              <a:t>(Published</a:t>
            </a:r>
            <a:r>
              <a:rPr dirty="0" sz="1000" spc="-25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on</a:t>
            </a:r>
            <a:r>
              <a:rPr dirty="0" sz="1000" spc="-15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May</a:t>
            </a:r>
            <a:r>
              <a:rPr dirty="0" sz="1000" spc="-25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29th,</a:t>
            </a:r>
            <a:r>
              <a:rPr dirty="0" sz="1000" spc="-25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Times New Roman"/>
                <a:cs typeface="Times New Roman"/>
              </a:rPr>
              <a:t>2023)</a:t>
            </a: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ts val="1714"/>
              </a:lnSpc>
            </a:pPr>
            <a:r>
              <a:rPr dirty="0" sz="1500" b="1">
                <a:latin typeface="Times New Roman"/>
                <a:cs typeface="Times New Roman"/>
              </a:rPr>
              <a:t>Monthly</a:t>
            </a:r>
            <a:r>
              <a:rPr dirty="0" sz="1500" spc="-30" b="1">
                <a:latin typeface="Times New Roman"/>
                <a:cs typeface="Times New Roman"/>
              </a:rPr>
              <a:t> </a:t>
            </a:r>
            <a:r>
              <a:rPr dirty="0" sz="1500" b="1">
                <a:latin typeface="Times New Roman"/>
                <a:cs typeface="Times New Roman"/>
              </a:rPr>
              <a:t>Meeting</a:t>
            </a:r>
            <a:r>
              <a:rPr dirty="0" sz="1500" spc="-45" b="1">
                <a:latin typeface="Times New Roman"/>
                <a:cs typeface="Times New Roman"/>
              </a:rPr>
              <a:t> </a:t>
            </a:r>
            <a:r>
              <a:rPr dirty="0" sz="1500" b="1">
                <a:latin typeface="Times New Roman"/>
                <a:cs typeface="Times New Roman"/>
              </a:rPr>
              <a:t>Via</a:t>
            </a:r>
            <a:r>
              <a:rPr dirty="0" sz="1500" spc="-30" b="1">
                <a:latin typeface="Times New Roman"/>
                <a:cs typeface="Times New Roman"/>
              </a:rPr>
              <a:t> </a:t>
            </a:r>
            <a:r>
              <a:rPr dirty="0" sz="1500" b="1">
                <a:latin typeface="Times New Roman"/>
                <a:cs typeface="Times New Roman"/>
              </a:rPr>
              <a:t>Zoom</a:t>
            </a:r>
            <a:r>
              <a:rPr dirty="0" sz="1500" spc="-35" b="1">
                <a:latin typeface="Times New Roman"/>
                <a:cs typeface="Times New Roman"/>
              </a:rPr>
              <a:t> </a:t>
            </a:r>
            <a:r>
              <a:rPr dirty="0" sz="1500" b="1">
                <a:latin typeface="Times New Roman"/>
                <a:cs typeface="Times New Roman"/>
              </a:rPr>
              <a:t>Meeting</a:t>
            </a:r>
            <a:r>
              <a:rPr dirty="0" sz="1500" spc="-40" b="1">
                <a:latin typeface="Times New Roman"/>
                <a:cs typeface="Times New Roman"/>
              </a:rPr>
              <a:t> </a:t>
            </a:r>
            <a:r>
              <a:rPr dirty="0" sz="1500" b="1">
                <a:latin typeface="Times New Roman"/>
                <a:cs typeface="Times New Roman"/>
              </a:rPr>
              <a:t>Until</a:t>
            </a:r>
            <a:r>
              <a:rPr dirty="0" sz="1500" spc="-30" b="1">
                <a:latin typeface="Times New Roman"/>
                <a:cs typeface="Times New Roman"/>
              </a:rPr>
              <a:t> </a:t>
            </a:r>
            <a:r>
              <a:rPr dirty="0" sz="1500" b="1">
                <a:latin typeface="Times New Roman"/>
                <a:cs typeface="Times New Roman"/>
              </a:rPr>
              <a:t>Further</a:t>
            </a:r>
            <a:r>
              <a:rPr dirty="0" sz="1500" spc="-30" b="1">
                <a:latin typeface="Times New Roman"/>
                <a:cs typeface="Times New Roman"/>
              </a:rPr>
              <a:t> </a:t>
            </a:r>
            <a:r>
              <a:rPr dirty="0" sz="1500" spc="-10" b="1">
                <a:latin typeface="Times New Roman"/>
                <a:cs typeface="Times New Roman"/>
              </a:rPr>
              <a:t>Notice</a:t>
            </a:r>
            <a:endParaRPr sz="1500">
              <a:latin typeface="Times New Roman"/>
              <a:cs typeface="Times New Roman"/>
            </a:endParaRPr>
          </a:p>
          <a:p>
            <a:pPr algn="ctr">
              <a:lnSpc>
                <a:spcPts val="1875"/>
              </a:lnSpc>
              <a:tabLst>
                <a:tab pos="603250" algn="l"/>
                <a:tab pos="6346825" algn="l"/>
              </a:tabLst>
            </a:pPr>
            <a:r>
              <a:rPr dirty="0" u="sng" sz="1600" b="1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"WORKING</a:t>
            </a:r>
            <a:r>
              <a:rPr dirty="0" u="sng" sz="1600" spc="-40" b="1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600" b="1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FOR</a:t>
            </a:r>
            <a:r>
              <a:rPr dirty="0" u="sng" sz="1600" spc="-35" b="1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600" b="1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MARINE</a:t>
            </a:r>
            <a:r>
              <a:rPr dirty="0" u="sng" sz="1600" spc="-45" b="1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600" spc="-10" b="1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RECREATIONAL</a:t>
            </a:r>
            <a:r>
              <a:rPr dirty="0" u="sng" sz="1600" spc="-40" b="1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600" spc="-10" b="1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ANGLERS"</a:t>
            </a:r>
            <a:r>
              <a:rPr dirty="0" u="sng" sz="1600" b="1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352044" y="1792477"/>
            <a:ext cx="6708775" cy="1007744"/>
          </a:xfrm>
          <a:custGeom>
            <a:avLst/>
            <a:gdLst/>
            <a:ahLst/>
            <a:cxnLst/>
            <a:rect l="l" t="t" r="r" b="b"/>
            <a:pathLst>
              <a:path w="6708775" h="1007744">
                <a:moveTo>
                  <a:pt x="18288" y="832180"/>
                </a:moveTo>
                <a:lnTo>
                  <a:pt x="0" y="832180"/>
                </a:lnTo>
                <a:lnTo>
                  <a:pt x="0" y="1007745"/>
                </a:lnTo>
                <a:lnTo>
                  <a:pt x="18288" y="1007745"/>
                </a:lnTo>
                <a:lnTo>
                  <a:pt x="18288" y="832180"/>
                </a:lnTo>
                <a:close/>
              </a:path>
              <a:path w="6708775" h="1007744">
                <a:moveTo>
                  <a:pt x="18288" y="481596"/>
                </a:moveTo>
                <a:lnTo>
                  <a:pt x="0" y="481596"/>
                </a:lnTo>
                <a:lnTo>
                  <a:pt x="0" y="656844"/>
                </a:lnTo>
                <a:lnTo>
                  <a:pt x="0" y="832104"/>
                </a:lnTo>
                <a:lnTo>
                  <a:pt x="18288" y="832104"/>
                </a:lnTo>
                <a:lnTo>
                  <a:pt x="18288" y="656844"/>
                </a:lnTo>
                <a:lnTo>
                  <a:pt x="18288" y="481596"/>
                </a:lnTo>
                <a:close/>
              </a:path>
              <a:path w="6708775" h="1007744">
                <a:moveTo>
                  <a:pt x="36563" y="832180"/>
                </a:moveTo>
                <a:lnTo>
                  <a:pt x="27432" y="832180"/>
                </a:lnTo>
                <a:lnTo>
                  <a:pt x="27432" y="1007745"/>
                </a:lnTo>
                <a:lnTo>
                  <a:pt x="36563" y="1007745"/>
                </a:lnTo>
                <a:lnTo>
                  <a:pt x="36563" y="832180"/>
                </a:lnTo>
                <a:close/>
              </a:path>
              <a:path w="6708775" h="1007744">
                <a:moveTo>
                  <a:pt x="36563" y="481596"/>
                </a:moveTo>
                <a:lnTo>
                  <a:pt x="27432" y="481596"/>
                </a:lnTo>
                <a:lnTo>
                  <a:pt x="27432" y="656844"/>
                </a:lnTo>
                <a:lnTo>
                  <a:pt x="27432" y="832104"/>
                </a:lnTo>
                <a:lnTo>
                  <a:pt x="36563" y="832104"/>
                </a:lnTo>
                <a:lnTo>
                  <a:pt x="36563" y="656844"/>
                </a:lnTo>
                <a:lnTo>
                  <a:pt x="36563" y="481596"/>
                </a:lnTo>
                <a:close/>
              </a:path>
              <a:path w="6708775" h="1007744">
                <a:moveTo>
                  <a:pt x="36563" y="50292"/>
                </a:moveTo>
                <a:lnTo>
                  <a:pt x="27432" y="50292"/>
                </a:lnTo>
                <a:lnTo>
                  <a:pt x="27432" y="59436"/>
                </a:lnTo>
                <a:lnTo>
                  <a:pt x="27432" y="277368"/>
                </a:lnTo>
                <a:lnTo>
                  <a:pt x="27432" y="481584"/>
                </a:lnTo>
                <a:lnTo>
                  <a:pt x="36563" y="481584"/>
                </a:lnTo>
                <a:lnTo>
                  <a:pt x="36563" y="277368"/>
                </a:lnTo>
                <a:lnTo>
                  <a:pt x="36563" y="59436"/>
                </a:lnTo>
                <a:lnTo>
                  <a:pt x="36563" y="50292"/>
                </a:lnTo>
                <a:close/>
              </a:path>
              <a:path w="6708775" h="1007744">
                <a:moveTo>
                  <a:pt x="36563" y="22860"/>
                </a:moveTo>
                <a:lnTo>
                  <a:pt x="18288" y="22860"/>
                </a:lnTo>
                <a:lnTo>
                  <a:pt x="0" y="22860"/>
                </a:lnTo>
                <a:lnTo>
                  <a:pt x="0" y="41148"/>
                </a:lnTo>
                <a:lnTo>
                  <a:pt x="0" y="59436"/>
                </a:lnTo>
                <a:lnTo>
                  <a:pt x="0" y="277368"/>
                </a:lnTo>
                <a:lnTo>
                  <a:pt x="0" y="481584"/>
                </a:lnTo>
                <a:lnTo>
                  <a:pt x="18288" y="481584"/>
                </a:lnTo>
                <a:lnTo>
                  <a:pt x="18288" y="277368"/>
                </a:lnTo>
                <a:lnTo>
                  <a:pt x="18288" y="59436"/>
                </a:lnTo>
                <a:lnTo>
                  <a:pt x="18288" y="41148"/>
                </a:lnTo>
                <a:lnTo>
                  <a:pt x="36563" y="41148"/>
                </a:lnTo>
                <a:lnTo>
                  <a:pt x="36563" y="22860"/>
                </a:lnTo>
                <a:close/>
              </a:path>
              <a:path w="6708775" h="1007744">
                <a:moveTo>
                  <a:pt x="3527171" y="832180"/>
                </a:moveTo>
                <a:lnTo>
                  <a:pt x="3518027" y="832180"/>
                </a:lnTo>
                <a:lnTo>
                  <a:pt x="3518027" y="1007745"/>
                </a:lnTo>
                <a:lnTo>
                  <a:pt x="3527171" y="1007745"/>
                </a:lnTo>
                <a:lnTo>
                  <a:pt x="3527171" y="832180"/>
                </a:lnTo>
                <a:close/>
              </a:path>
              <a:path w="6708775" h="1007744">
                <a:moveTo>
                  <a:pt x="3527171" y="481596"/>
                </a:moveTo>
                <a:lnTo>
                  <a:pt x="3518027" y="481596"/>
                </a:lnTo>
                <a:lnTo>
                  <a:pt x="3518027" y="656844"/>
                </a:lnTo>
                <a:lnTo>
                  <a:pt x="3518027" y="832104"/>
                </a:lnTo>
                <a:lnTo>
                  <a:pt x="3527171" y="832104"/>
                </a:lnTo>
                <a:lnTo>
                  <a:pt x="3527171" y="656844"/>
                </a:lnTo>
                <a:lnTo>
                  <a:pt x="3527171" y="481596"/>
                </a:lnTo>
                <a:close/>
              </a:path>
              <a:path w="6708775" h="1007744">
                <a:moveTo>
                  <a:pt x="3527171" y="50292"/>
                </a:moveTo>
                <a:lnTo>
                  <a:pt x="3518027" y="50292"/>
                </a:lnTo>
                <a:lnTo>
                  <a:pt x="36576" y="50292"/>
                </a:lnTo>
                <a:lnTo>
                  <a:pt x="36576" y="59436"/>
                </a:lnTo>
                <a:lnTo>
                  <a:pt x="3518027" y="59436"/>
                </a:lnTo>
                <a:lnTo>
                  <a:pt x="3518027" y="277368"/>
                </a:lnTo>
                <a:lnTo>
                  <a:pt x="3518027" y="481584"/>
                </a:lnTo>
                <a:lnTo>
                  <a:pt x="3527171" y="481584"/>
                </a:lnTo>
                <a:lnTo>
                  <a:pt x="3527171" y="277368"/>
                </a:lnTo>
                <a:lnTo>
                  <a:pt x="3527171" y="59436"/>
                </a:lnTo>
                <a:lnTo>
                  <a:pt x="3527171" y="50292"/>
                </a:lnTo>
                <a:close/>
              </a:path>
              <a:path w="6708775" h="1007744">
                <a:moveTo>
                  <a:pt x="3554603" y="832180"/>
                </a:moveTo>
                <a:lnTo>
                  <a:pt x="3536315" y="832180"/>
                </a:lnTo>
                <a:lnTo>
                  <a:pt x="3536315" y="1007745"/>
                </a:lnTo>
                <a:lnTo>
                  <a:pt x="3554603" y="1007745"/>
                </a:lnTo>
                <a:lnTo>
                  <a:pt x="3554603" y="832180"/>
                </a:lnTo>
                <a:close/>
              </a:path>
              <a:path w="6708775" h="1007744">
                <a:moveTo>
                  <a:pt x="3554603" y="481596"/>
                </a:moveTo>
                <a:lnTo>
                  <a:pt x="3536315" y="481596"/>
                </a:lnTo>
                <a:lnTo>
                  <a:pt x="3536315" y="656844"/>
                </a:lnTo>
                <a:lnTo>
                  <a:pt x="3536315" y="832104"/>
                </a:lnTo>
                <a:lnTo>
                  <a:pt x="3554603" y="832104"/>
                </a:lnTo>
                <a:lnTo>
                  <a:pt x="3554603" y="656844"/>
                </a:lnTo>
                <a:lnTo>
                  <a:pt x="3554603" y="481596"/>
                </a:lnTo>
                <a:close/>
              </a:path>
              <a:path w="6708775" h="1007744">
                <a:moveTo>
                  <a:pt x="3554603" y="22860"/>
                </a:moveTo>
                <a:lnTo>
                  <a:pt x="3536315" y="22860"/>
                </a:lnTo>
                <a:lnTo>
                  <a:pt x="3518027" y="22860"/>
                </a:lnTo>
                <a:lnTo>
                  <a:pt x="36576" y="22860"/>
                </a:lnTo>
                <a:lnTo>
                  <a:pt x="36576" y="41148"/>
                </a:lnTo>
                <a:lnTo>
                  <a:pt x="3518027" y="41148"/>
                </a:lnTo>
                <a:lnTo>
                  <a:pt x="3536315" y="41148"/>
                </a:lnTo>
                <a:lnTo>
                  <a:pt x="3536315" y="59436"/>
                </a:lnTo>
                <a:lnTo>
                  <a:pt x="3536315" y="277368"/>
                </a:lnTo>
                <a:lnTo>
                  <a:pt x="3536315" y="481584"/>
                </a:lnTo>
                <a:lnTo>
                  <a:pt x="3554603" y="481584"/>
                </a:lnTo>
                <a:lnTo>
                  <a:pt x="3554603" y="277368"/>
                </a:lnTo>
                <a:lnTo>
                  <a:pt x="3554603" y="59436"/>
                </a:lnTo>
                <a:lnTo>
                  <a:pt x="3554603" y="41148"/>
                </a:lnTo>
                <a:lnTo>
                  <a:pt x="3554603" y="22860"/>
                </a:lnTo>
                <a:close/>
              </a:path>
              <a:path w="6708775" h="1007744">
                <a:moveTo>
                  <a:pt x="6708381" y="0"/>
                </a:moveTo>
                <a:lnTo>
                  <a:pt x="361188" y="0"/>
                </a:lnTo>
                <a:lnTo>
                  <a:pt x="361188" y="18288"/>
                </a:lnTo>
                <a:lnTo>
                  <a:pt x="6708381" y="18288"/>
                </a:lnTo>
                <a:lnTo>
                  <a:pt x="67083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898956" y="1839213"/>
            <a:ext cx="2460625" cy="1146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650"/>
              </a:lnSpc>
              <a:spcBef>
                <a:spcPts val="100"/>
              </a:spcBef>
            </a:pPr>
            <a:r>
              <a:rPr dirty="0" u="sng" sz="1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JCAA</a:t>
            </a:r>
            <a:r>
              <a:rPr dirty="0" u="sng" sz="1400" spc="-3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REGULAR</a:t>
            </a:r>
            <a:r>
              <a:rPr dirty="0" u="sng" sz="1400" spc="-4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MEETING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1620"/>
              </a:lnSpc>
            </a:pPr>
            <a:r>
              <a:rPr dirty="0" sz="1400" b="1">
                <a:latin typeface="Times New Roman"/>
                <a:cs typeface="Times New Roman"/>
              </a:rPr>
              <a:t>May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30th,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2023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Hybrid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Meeting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1380"/>
              </a:lnSpc>
            </a:pPr>
            <a:r>
              <a:rPr dirty="0" sz="1200" b="1">
                <a:latin typeface="Times New Roman"/>
                <a:cs typeface="Times New Roman"/>
              </a:rPr>
              <a:t>Starting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at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7:30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spc="-25" b="1">
                <a:latin typeface="Times New Roman"/>
                <a:cs typeface="Times New Roman"/>
              </a:rPr>
              <a:t>PM</a:t>
            </a:r>
            <a:endParaRPr sz="1200">
              <a:latin typeface="Times New Roman"/>
              <a:cs typeface="Times New Roman"/>
            </a:endParaRPr>
          </a:p>
          <a:p>
            <a:pPr algn="ctr" marL="635">
              <a:lnSpc>
                <a:spcPts val="1380"/>
              </a:lnSpc>
            </a:pPr>
            <a:r>
              <a:rPr dirty="0" sz="1200" b="1">
                <a:latin typeface="Times New Roman"/>
                <a:cs typeface="Times New Roman"/>
              </a:rPr>
              <a:t>NEXT</a:t>
            </a:r>
            <a:r>
              <a:rPr dirty="0" sz="1200" spc="-3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JCAA</a:t>
            </a:r>
            <a:r>
              <a:rPr dirty="0" sz="1200" spc="-4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BOARD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MEETING</a:t>
            </a:r>
            <a:endParaRPr sz="1200">
              <a:latin typeface="Times New Roman"/>
              <a:cs typeface="Times New Roman"/>
            </a:endParaRPr>
          </a:p>
          <a:p>
            <a:pPr algn="ctr" marL="593090" marR="584200">
              <a:lnSpc>
                <a:spcPts val="1380"/>
              </a:lnSpc>
              <a:spcBef>
                <a:spcPts val="70"/>
              </a:spcBef>
            </a:pPr>
            <a:r>
              <a:rPr dirty="0" sz="1200" b="1">
                <a:latin typeface="Times New Roman"/>
                <a:cs typeface="Times New Roman"/>
              </a:rPr>
              <a:t>Thursday,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June</a:t>
            </a:r>
            <a:r>
              <a:rPr dirty="0" sz="1200" spc="-35" b="1">
                <a:latin typeface="Times New Roman"/>
                <a:cs typeface="Times New Roman"/>
              </a:rPr>
              <a:t> </a:t>
            </a:r>
            <a:r>
              <a:rPr dirty="0" sz="1200" spc="-25" b="1">
                <a:latin typeface="Times New Roman"/>
                <a:cs typeface="Times New Roman"/>
              </a:rPr>
              <a:t>8th </a:t>
            </a:r>
            <a:r>
              <a:rPr dirty="0" sz="1200" b="1">
                <a:latin typeface="Times New Roman"/>
                <a:cs typeface="Times New Roman"/>
              </a:rPr>
              <a:t>Via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Zoom</a:t>
            </a:r>
            <a:r>
              <a:rPr dirty="0" sz="1200" spc="-5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Meeting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352044" y="2800222"/>
            <a:ext cx="3554729" cy="779145"/>
          </a:xfrm>
          <a:custGeom>
            <a:avLst/>
            <a:gdLst/>
            <a:ahLst/>
            <a:cxnLst/>
            <a:rect l="l" t="t" r="r" b="b"/>
            <a:pathLst>
              <a:path w="3554729" h="779145">
                <a:moveTo>
                  <a:pt x="18288" y="441972"/>
                </a:moveTo>
                <a:lnTo>
                  <a:pt x="9144" y="441972"/>
                </a:lnTo>
                <a:lnTo>
                  <a:pt x="9144" y="617232"/>
                </a:lnTo>
                <a:lnTo>
                  <a:pt x="9144" y="778764"/>
                </a:lnTo>
                <a:lnTo>
                  <a:pt x="18288" y="778764"/>
                </a:lnTo>
                <a:lnTo>
                  <a:pt x="18288" y="617232"/>
                </a:lnTo>
                <a:lnTo>
                  <a:pt x="18288" y="441972"/>
                </a:lnTo>
                <a:close/>
              </a:path>
              <a:path w="3554729" h="779145">
                <a:moveTo>
                  <a:pt x="36563" y="441972"/>
                </a:moveTo>
                <a:lnTo>
                  <a:pt x="27432" y="441972"/>
                </a:lnTo>
                <a:lnTo>
                  <a:pt x="27432" y="617232"/>
                </a:lnTo>
                <a:lnTo>
                  <a:pt x="27432" y="778764"/>
                </a:lnTo>
                <a:lnTo>
                  <a:pt x="36563" y="778764"/>
                </a:lnTo>
                <a:lnTo>
                  <a:pt x="36563" y="617232"/>
                </a:lnTo>
                <a:lnTo>
                  <a:pt x="36563" y="441972"/>
                </a:lnTo>
                <a:close/>
              </a:path>
              <a:path w="3554729" h="779145">
                <a:moveTo>
                  <a:pt x="36563" y="245364"/>
                </a:moveTo>
                <a:lnTo>
                  <a:pt x="27432" y="245364"/>
                </a:lnTo>
                <a:lnTo>
                  <a:pt x="27432" y="254508"/>
                </a:lnTo>
                <a:lnTo>
                  <a:pt x="27432" y="441960"/>
                </a:lnTo>
                <a:lnTo>
                  <a:pt x="36563" y="441960"/>
                </a:lnTo>
                <a:lnTo>
                  <a:pt x="36563" y="254508"/>
                </a:lnTo>
                <a:lnTo>
                  <a:pt x="36563" y="245364"/>
                </a:lnTo>
                <a:close/>
              </a:path>
              <a:path w="3554729" h="779145">
                <a:moveTo>
                  <a:pt x="36563" y="205740"/>
                </a:moveTo>
                <a:lnTo>
                  <a:pt x="18288" y="205740"/>
                </a:lnTo>
                <a:lnTo>
                  <a:pt x="18288" y="187452"/>
                </a:lnTo>
                <a:lnTo>
                  <a:pt x="18288" y="0"/>
                </a:lnTo>
                <a:lnTo>
                  <a:pt x="0" y="0"/>
                </a:lnTo>
                <a:lnTo>
                  <a:pt x="0" y="187452"/>
                </a:lnTo>
                <a:lnTo>
                  <a:pt x="0" y="205740"/>
                </a:lnTo>
                <a:lnTo>
                  <a:pt x="0" y="224028"/>
                </a:lnTo>
                <a:lnTo>
                  <a:pt x="18288" y="224028"/>
                </a:lnTo>
                <a:lnTo>
                  <a:pt x="36563" y="224028"/>
                </a:lnTo>
                <a:lnTo>
                  <a:pt x="36563" y="205740"/>
                </a:lnTo>
                <a:close/>
              </a:path>
              <a:path w="3554729" h="779145">
                <a:moveTo>
                  <a:pt x="36563" y="0"/>
                </a:moveTo>
                <a:lnTo>
                  <a:pt x="27432" y="0"/>
                </a:lnTo>
                <a:lnTo>
                  <a:pt x="27432" y="187452"/>
                </a:lnTo>
                <a:lnTo>
                  <a:pt x="27432" y="196596"/>
                </a:lnTo>
                <a:lnTo>
                  <a:pt x="36563" y="196596"/>
                </a:lnTo>
                <a:lnTo>
                  <a:pt x="36563" y="187452"/>
                </a:lnTo>
                <a:lnTo>
                  <a:pt x="36563" y="0"/>
                </a:lnTo>
                <a:close/>
              </a:path>
              <a:path w="3554729" h="779145">
                <a:moveTo>
                  <a:pt x="3527171" y="441972"/>
                </a:moveTo>
                <a:lnTo>
                  <a:pt x="3518027" y="441972"/>
                </a:lnTo>
                <a:lnTo>
                  <a:pt x="3518027" y="617232"/>
                </a:lnTo>
                <a:lnTo>
                  <a:pt x="3518027" y="778764"/>
                </a:lnTo>
                <a:lnTo>
                  <a:pt x="3527171" y="778764"/>
                </a:lnTo>
                <a:lnTo>
                  <a:pt x="3527171" y="617232"/>
                </a:lnTo>
                <a:lnTo>
                  <a:pt x="3527171" y="441972"/>
                </a:lnTo>
                <a:close/>
              </a:path>
              <a:path w="3554729" h="779145">
                <a:moveTo>
                  <a:pt x="3527171" y="245364"/>
                </a:moveTo>
                <a:lnTo>
                  <a:pt x="3518027" y="245364"/>
                </a:lnTo>
                <a:lnTo>
                  <a:pt x="36576" y="245364"/>
                </a:lnTo>
                <a:lnTo>
                  <a:pt x="36576" y="254508"/>
                </a:lnTo>
                <a:lnTo>
                  <a:pt x="3518027" y="254508"/>
                </a:lnTo>
                <a:lnTo>
                  <a:pt x="3518027" y="441960"/>
                </a:lnTo>
                <a:lnTo>
                  <a:pt x="3527171" y="441960"/>
                </a:lnTo>
                <a:lnTo>
                  <a:pt x="3527171" y="254508"/>
                </a:lnTo>
                <a:lnTo>
                  <a:pt x="3527171" y="245364"/>
                </a:lnTo>
                <a:close/>
              </a:path>
              <a:path w="3554729" h="779145">
                <a:moveTo>
                  <a:pt x="3527171" y="0"/>
                </a:moveTo>
                <a:lnTo>
                  <a:pt x="3518027" y="0"/>
                </a:lnTo>
                <a:lnTo>
                  <a:pt x="3518027" y="187452"/>
                </a:lnTo>
                <a:lnTo>
                  <a:pt x="36576" y="187452"/>
                </a:lnTo>
                <a:lnTo>
                  <a:pt x="36576" y="196596"/>
                </a:lnTo>
                <a:lnTo>
                  <a:pt x="3518027" y="196596"/>
                </a:lnTo>
                <a:lnTo>
                  <a:pt x="3527171" y="196596"/>
                </a:lnTo>
                <a:lnTo>
                  <a:pt x="3527171" y="187452"/>
                </a:lnTo>
                <a:lnTo>
                  <a:pt x="3527171" y="0"/>
                </a:lnTo>
                <a:close/>
              </a:path>
              <a:path w="3554729" h="779145">
                <a:moveTo>
                  <a:pt x="3545459" y="441972"/>
                </a:moveTo>
                <a:lnTo>
                  <a:pt x="3536315" y="441972"/>
                </a:lnTo>
                <a:lnTo>
                  <a:pt x="3536315" y="617232"/>
                </a:lnTo>
                <a:lnTo>
                  <a:pt x="3536315" y="778764"/>
                </a:lnTo>
                <a:lnTo>
                  <a:pt x="3545459" y="778764"/>
                </a:lnTo>
                <a:lnTo>
                  <a:pt x="3545459" y="617232"/>
                </a:lnTo>
                <a:lnTo>
                  <a:pt x="3545459" y="441972"/>
                </a:lnTo>
                <a:close/>
              </a:path>
              <a:path w="3554729" h="779145">
                <a:moveTo>
                  <a:pt x="3545459" y="227076"/>
                </a:moveTo>
                <a:lnTo>
                  <a:pt x="3545459" y="227076"/>
                </a:lnTo>
                <a:lnTo>
                  <a:pt x="9144" y="227076"/>
                </a:lnTo>
                <a:lnTo>
                  <a:pt x="9144" y="236220"/>
                </a:lnTo>
                <a:lnTo>
                  <a:pt x="9144" y="254508"/>
                </a:lnTo>
                <a:lnTo>
                  <a:pt x="9144" y="441960"/>
                </a:lnTo>
                <a:lnTo>
                  <a:pt x="18288" y="441960"/>
                </a:lnTo>
                <a:lnTo>
                  <a:pt x="18288" y="254508"/>
                </a:lnTo>
                <a:lnTo>
                  <a:pt x="18288" y="236220"/>
                </a:lnTo>
                <a:lnTo>
                  <a:pt x="36576" y="236220"/>
                </a:lnTo>
                <a:lnTo>
                  <a:pt x="3518027" y="236220"/>
                </a:lnTo>
                <a:lnTo>
                  <a:pt x="3536315" y="236220"/>
                </a:lnTo>
                <a:lnTo>
                  <a:pt x="3536315" y="254508"/>
                </a:lnTo>
                <a:lnTo>
                  <a:pt x="3536315" y="441960"/>
                </a:lnTo>
                <a:lnTo>
                  <a:pt x="3545459" y="441960"/>
                </a:lnTo>
                <a:lnTo>
                  <a:pt x="3545459" y="254508"/>
                </a:lnTo>
                <a:lnTo>
                  <a:pt x="3545459" y="236220"/>
                </a:lnTo>
                <a:lnTo>
                  <a:pt x="3545459" y="227076"/>
                </a:lnTo>
                <a:close/>
              </a:path>
              <a:path w="3554729" h="779145">
                <a:moveTo>
                  <a:pt x="3554603" y="0"/>
                </a:moveTo>
                <a:lnTo>
                  <a:pt x="3536315" y="0"/>
                </a:lnTo>
                <a:lnTo>
                  <a:pt x="3536315" y="187452"/>
                </a:lnTo>
                <a:lnTo>
                  <a:pt x="3536315" y="205740"/>
                </a:lnTo>
                <a:lnTo>
                  <a:pt x="3518027" y="205740"/>
                </a:lnTo>
                <a:lnTo>
                  <a:pt x="36576" y="205740"/>
                </a:lnTo>
                <a:lnTo>
                  <a:pt x="36576" y="224028"/>
                </a:lnTo>
                <a:lnTo>
                  <a:pt x="3518027" y="224028"/>
                </a:lnTo>
                <a:lnTo>
                  <a:pt x="3536315" y="224028"/>
                </a:lnTo>
                <a:lnTo>
                  <a:pt x="3554603" y="224028"/>
                </a:lnTo>
                <a:lnTo>
                  <a:pt x="3554603" y="205740"/>
                </a:lnTo>
                <a:lnTo>
                  <a:pt x="3554603" y="187452"/>
                </a:lnTo>
                <a:lnTo>
                  <a:pt x="35546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726440" y="3043555"/>
            <a:ext cx="2804795" cy="70612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ctr" marL="33655" marR="27940" indent="3810">
              <a:lnSpc>
                <a:spcPts val="1380"/>
              </a:lnSpc>
              <a:spcBef>
                <a:spcPts val="195"/>
              </a:spcBef>
            </a:pPr>
            <a:r>
              <a:rPr dirty="0" sz="1200" b="1">
                <a:latin typeface="Times New Roman"/>
                <a:cs typeface="Times New Roman"/>
              </a:rPr>
              <a:t>OFFICIAL</a:t>
            </a:r>
            <a:r>
              <a:rPr dirty="0" sz="1200" spc="125" b="1">
                <a:latin typeface="Times New Roman"/>
                <a:cs typeface="Times New Roman"/>
              </a:rPr>
              <a:t>  </a:t>
            </a:r>
            <a:r>
              <a:rPr dirty="0" sz="1200" b="1">
                <a:latin typeface="Times New Roman"/>
                <a:cs typeface="Times New Roman"/>
              </a:rPr>
              <a:t>NEWSPAPER</a:t>
            </a:r>
            <a:r>
              <a:rPr dirty="0" sz="1200" spc="130" b="1">
                <a:latin typeface="Times New Roman"/>
                <a:cs typeface="Times New Roman"/>
              </a:rPr>
              <a:t>  </a:t>
            </a:r>
            <a:r>
              <a:rPr dirty="0" sz="1200" b="1">
                <a:latin typeface="Times New Roman"/>
                <a:cs typeface="Times New Roman"/>
              </a:rPr>
              <a:t>OF</a:t>
            </a:r>
            <a:r>
              <a:rPr dirty="0" sz="1200" spc="125" b="1">
                <a:latin typeface="Times New Roman"/>
                <a:cs typeface="Times New Roman"/>
              </a:rPr>
              <a:t>  </a:t>
            </a:r>
            <a:r>
              <a:rPr dirty="0" sz="1200" spc="-25" b="1">
                <a:latin typeface="Times New Roman"/>
                <a:cs typeface="Times New Roman"/>
              </a:rPr>
              <a:t>THE </a:t>
            </a:r>
            <a:r>
              <a:rPr dirty="0" sz="1200" b="1">
                <a:latin typeface="Times New Roman"/>
                <a:cs typeface="Times New Roman"/>
              </a:rPr>
              <a:t>JERSEY</a:t>
            </a:r>
            <a:r>
              <a:rPr dirty="0" sz="1200" spc="125" b="1">
                <a:latin typeface="Times New Roman"/>
                <a:cs typeface="Times New Roman"/>
              </a:rPr>
              <a:t>  </a:t>
            </a:r>
            <a:r>
              <a:rPr dirty="0" sz="1200" b="1">
                <a:latin typeface="Times New Roman"/>
                <a:cs typeface="Times New Roman"/>
              </a:rPr>
              <a:t>COAST</a:t>
            </a:r>
            <a:r>
              <a:rPr dirty="0" sz="1200" spc="130" b="1">
                <a:latin typeface="Times New Roman"/>
                <a:cs typeface="Times New Roman"/>
              </a:rPr>
              <a:t>  </a:t>
            </a:r>
            <a:r>
              <a:rPr dirty="0" sz="1200" b="1">
                <a:latin typeface="Times New Roman"/>
                <a:cs typeface="Times New Roman"/>
              </a:rPr>
              <a:t>ANGLERS</a:t>
            </a:r>
            <a:r>
              <a:rPr dirty="0" sz="1200" spc="130" b="1">
                <a:latin typeface="Times New Roman"/>
                <a:cs typeface="Times New Roman"/>
              </a:rPr>
              <a:t>  </a:t>
            </a:r>
            <a:r>
              <a:rPr dirty="0" sz="1200" spc="-10" b="1">
                <a:latin typeface="Times New Roman"/>
                <a:cs typeface="Times New Roman"/>
              </a:rPr>
              <a:t>ASSOC.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ts val="1205"/>
              </a:lnSpc>
            </a:pPr>
            <a:r>
              <a:rPr dirty="0" sz="1000" b="1">
                <a:latin typeface="Times New Roman"/>
                <a:cs typeface="Times New Roman"/>
              </a:rPr>
              <a:t>1594</a:t>
            </a:r>
            <a:r>
              <a:rPr dirty="0" sz="1000" spc="-20" b="1">
                <a:latin typeface="Times New Roman"/>
                <a:cs typeface="Times New Roman"/>
              </a:rPr>
              <a:t> </a:t>
            </a:r>
            <a:r>
              <a:rPr dirty="0" sz="1000" b="1">
                <a:latin typeface="Times New Roman"/>
                <a:cs typeface="Times New Roman"/>
              </a:rPr>
              <a:t>Lakewood</a:t>
            </a:r>
            <a:r>
              <a:rPr dirty="0" sz="1000" spc="-25" b="1">
                <a:latin typeface="Times New Roman"/>
                <a:cs typeface="Times New Roman"/>
              </a:rPr>
              <a:t> </a:t>
            </a:r>
            <a:r>
              <a:rPr dirty="0" sz="1000" b="1">
                <a:latin typeface="Times New Roman"/>
                <a:cs typeface="Times New Roman"/>
              </a:rPr>
              <a:t>Road</a:t>
            </a:r>
            <a:r>
              <a:rPr dirty="0" sz="1000" spc="-20" b="1">
                <a:latin typeface="Times New Roman"/>
                <a:cs typeface="Times New Roman"/>
              </a:rPr>
              <a:t> </a:t>
            </a:r>
            <a:r>
              <a:rPr dirty="0" sz="1000" b="1">
                <a:latin typeface="Times New Roman"/>
                <a:cs typeface="Times New Roman"/>
              </a:rPr>
              <a:t>(Rt.</a:t>
            </a:r>
            <a:r>
              <a:rPr dirty="0" sz="1000" spc="-20" b="1">
                <a:latin typeface="Times New Roman"/>
                <a:cs typeface="Times New Roman"/>
              </a:rPr>
              <a:t> </a:t>
            </a:r>
            <a:r>
              <a:rPr dirty="0" sz="1000" b="1">
                <a:latin typeface="Times New Roman"/>
                <a:cs typeface="Times New Roman"/>
              </a:rPr>
              <a:t>9)</a:t>
            </a:r>
            <a:r>
              <a:rPr dirty="0" sz="1100" b="1">
                <a:latin typeface="Times New Roman"/>
                <a:cs typeface="Times New Roman"/>
              </a:rPr>
              <a:t>,</a:t>
            </a:r>
            <a:r>
              <a:rPr dirty="0" sz="1100" spc="-45" b="1">
                <a:latin typeface="Times New Roman"/>
                <a:cs typeface="Times New Roman"/>
              </a:rPr>
              <a:t> </a:t>
            </a:r>
            <a:r>
              <a:rPr dirty="0" sz="1000" b="1">
                <a:latin typeface="Times New Roman"/>
                <a:cs typeface="Times New Roman"/>
              </a:rPr>
              <a:t>Victoria</a:t>
            </a:r>
            <a:r>
              <a:rPr dirty="0" sz="1000" spc="-20" b="1">
                <a:latin typeface="Times New Roman"/>
                <a:cs typeface="Times New Roman"/>
              </a:rPr>
              <a:t> </a:t>
            </a:r>
            <a:r>
              <a:rPr dirty="0" sz="1000" b="1">
                <a:latin typeface="Times New Roman"/>
                <a:cs typeface="Times New Roman"/>
              </a:rPr>
              <a:t>Plaza</a:t>
            </a:r>
            <a:r>
              <a:rPr dirty="0" sz="1000" spc="-15" b="1">
                <a:latin typeface="Times New Roman"/>
                <a:cs typeface="Times New Roman"/>
              </a:rPr>
              <a:t> </a:t>
            </a:r>
            <a:r>
              <a:rPr dirty="0" sz="1000" b="1">
                <a:latin typeface="Times New Roman"/>
                <a:cs typeface="Times New Roman"/>
              </a:rPr>
              <a:t>Ste.</a:t>
            </a:r>
            <a:r>
              <a:rPr dirty="0" sz="1000" spc="-15" b="1">
                <a:latin typeface="Times New Roman"/>
                <a:cs typeface="Times New Roman"/>
              </a:rPr>
              <a:t> </a:t>
            </a:r>
            <a:r>
              <a:rPr dirty="0" sz="1000" spc="-25" b="1">
                <a:latin typeface="Times New Roman"/>
                <a:cs typeface="Times New Roman"/>
              </a:rPr>
              <a:t>13</a:t>
            </a:r>
            <a:endParaRPr sz="1000">
              <a:latin typeface="Times New Roman"/>
              <a:cs typeface="Times New Roman"/>
            </a:endParaRPr>
          </a:p>
          <a:p>
            <a:pPr algn="ctr" marL="3175">
              <a:lnSpc>
                <a:spcPts val="1295"/>
              </a:lnSpc>
            </a:pPr>
            <a:r>
              <a:rPr dirty="0" sz="1100" b="1">
                <a:latin typeface="Times New Roman"/>
                <a:cs typeface="Times New Roman"/>
              </a:rPr>
              <a:t>Toms</a:t>
            </a:r>
            <a:r>
              <a:rPr dirty="0" sz="1100" spc="-2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River,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NJ</a:t>
            </a:r>
            <a:r>
              <a:rPr dirty="0" sz="1100" spc="250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08755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361188" y="3578986"/>
            <a:ext cx="3536315" cy="4702810"/>
            <a:chOff x="361188" y="3578986"/>
            <a:chExt cx="3536315" cy="4702810"/>
          </a:xfrm>
        </p:grpSpPr>
        <p:sp>
          <p:nvSpPr>
            <p:cNvPr id="10" name="object 10" descr=""/>
            <p:cNvSpPr/>
            <p:nvPr/>
          </p:nvSpPr>
          <p:spPr>
            <a:xfrm>
              <a:off x="361188" y="3578986"/>
              <a:ext cx="3536315" cy="3053715"/>
            </a:xfrm>
            <a:custGeom>
              <a:avLst/>
              <a:gdLst/>
              <a:ahLst/>
              <a:cxnLst/>
              <a:rect l="l" t="t" r="r" b="b"/>
              <a:pathLst>
                <a:path w="3536315" h="3053715">
                  <a:moveTo>
                    <a:pt x="9144" y="2731338"/>
                  </a:moveTo>
                  <a:lnTo>
                    <a:pt x="0" y="2731338"/>
                  </a:lnTo>
                  <a:lnTo>
                    <a:pt x="0" y="2891663"/>
                  </a:lnTo>
                  <a:lnTo>
                    <a:pt x="0" y="3053207"/>
                  </a:lnTo>
                  <a:lnTo>
                    <a:pt x="9144" y="3053207"/>
                  </a:lnTo>
                  <a:lnTo>
                    <a:pt x="9144" y="2891663"/>
                  </a:lnTo>
                  <a:lnTo>
                    <a:pt x="9144" y="2731338"/>
                  </a:lnTo>
                  <a:close/>
                </a:path>
                <a:path w="3536315" h="3053715">
                  <a:moveTo>
                    <a:pt x="9144" y="0"/>
                  </a:moveTo>
                  <a:lnTo>
                    <a:pt x="0" y="0"/>
                  </a:lnTo>
                  <a:lnTo>
                    <a:pt x="0" y="160020"/>
                  </a:lnTo>
                  <a:lnTo>
                    <a:pt x="0" y="335280"/>
                  </a:lnTo>
                  <a:lnTo>
                    <a:pt x="0" y="2731262"/>
                  </a:lnTo>
                  <a:lnTo>
                    <a:pt x="9144" y="2731262"/>
                  </a:lnTo>
                  <a:lnTo>
                    <a:pt x="9144" y="160020"/>
                  </a:lnTo>
                  <a:lnTo>
                    <a:pt x="9144" y="0"/>
                  </a:lnTo>
                  <a:close/>
                </a:path>
                <a:path w="3536315" h="3053715">
                  <a:moveTo>
                    <a:pt x="27419" y="2731338"/>
                  </a:moveTo>
                  <a:lnTo>
                    <a:pt x="18288" y="2731338"/>
                  </a:lnTo>
                  <a:lnTo>
                    <a:pt x="18288" y="2891663"/>
                  </a:lnTo>
                  <a:lnTo>
                    <a:pt x="18288" y="3053207"/>
                  </a:lnTo>
                  <a:lnTo>
                    <a:pt x="27419" y="3053207"/>
                  </a:lnTo>
                  <a:lnTo>
                    <a:pt x="27419" y="2891663"/>
                  </a:lnTo>
                  <a:lnTo>
                    <a:pt x="27419" y="2731338"/>
                  </a:lnTo>
                  <a:close/>
                </a:path>
                <a:path w="3536315" h="3053715">
                  <a:moveTo>
                    <a:pt x="27419" y="0"/>
                  </a:moveTo>
                  <a:lnTo>
                    <a:pt x="18288" y="0"/>
                  </a:lnTo>
                  <a:lnTo>
                    <a:pt x="18288" y="160020"/>
                  </a:lnTo>
                  <a:lnTo>
                    <a:pt x="18288" y="335280"/>
                  </a:lnTo>
                  <a:lnTo>
                    <a:pt x="18288" y="2731262"/>
                  </a:lnTo>
                  <a:lnTo>
                    <a:pt x="27419" y="2731262"/>
                  </a:lnTo>
                  <a:lnTo>
                    <a:pt x="27419" y="160020"/>
                  </a:lnTo>
                  <a:lnTo>
                    <a:pt x="27419" y="0"/>
                  </a:lnTo>
                  <a:close/>
                </a:path>
                <a:path w="3536315" h="3053715">
                  <a:moveTo>
                    <a:pt x="3518027" y="2731338"/>
                  </a:moveTo>
                  <a:lnTo>
                    <a:pt x="3508883" y="2731338"/>
                  </a:lnTo>
                  <a:lnTo>
                    <a:pt x="3508883" y="2891663"/>
                  </a:lnTo>
                  <a:lnTo>
                    <a:pt x="3518027" y="2891663"/>
                  </a:lnTo>
                  <a:lnTo>
                    <a:pt x="3518027" y="2731338"/>
                  </a:lnTo>
                  <a:close/>
                </a:path>
                <a:path w="3536315" h="3053715">
                  <a:moveTo>
                    <a:pt x="3518027" y="0"/>
                  </a:moveTo>
                  <a:lnTo>
                    <a:pt x="3508883" y="0"/>
                  </a:lnTo>
                  <a:lnTo>
                    <a:pt x="3508883" y="160020"/>
                  </a:lnTo>
                  <a:lnTo>
                    <a:pt x="3508883" y="335280"/>
                  </a:lnTo>
                  <a:lnTo>
                    <a:pt x="3508883" y="2731262"/>
                  </a:lnTo>
                  <a:lnTo>
                    <a:pt x="3518027" y="2731262"/>
                  </a:lnTo>
                  <a:lnTo>
                    <a:pt x="3518027" y="160020"/>
                  </a:lnTo>
                  <a:lnTo>
                    <a:pt x="3518027" y="0"/>
                  </a:lnTo>
                  <a:close/>
                </a:path>
                <a:path w="3536315" h="3053715">
                  <a:moveTo>
                    <a:pt x="3536315" y="2731338"/>
                  </a:moveTo>
                  <a:lnTo>
                    <a:pt x="3527171" y="2731338"/>
                  </a:lnTo>
                  <a:lnTo>
                    <a:pt x="3527171" y="2891663"/>
                  </a:lnTo>
                  <a:lnTo>
                    <a:pt x="3527171" y="3053207"/>
                  </a:lnTo>
                  <a:lnTo>
                    <a:pt x="3536315" y="3053207"/>
                  </a:lnTo>
                  <a:lnTo>
                    <a:pt x="3536315" y="2891663"/>
                  </a:lnTo>
                  <a:lnTo>
                    <a:pt x="3536315" y="2731338"/>
                  </a:lnTo>
                  <a:close/>
                </a:path>
                <a:path w="3536315" h="3053715">
                  <a:moveTo>
                    <a:pt x="3536315" y="0"/>
                  </a:moveTo>
                  <a:lnTo>
                    <a:pt x="3527171" y="0"/>
                  </a:lnTo>
                  <a:lnTo>
                    <a:pt x="3527171" y="160020"/>
                  </a:lnTo>
                  <a:lnTo>
                    <a:pt x="3527171" y="335280"/>
                  </a:lnTo>
                  <a:lnTo>
                    <a:pt x="3527171" y="2731262"/>
                  </a:lnTo>
                  <a:lnTo>
                    <a:pt x="3536315" y="2731262"/>
                  </a:lnTo>
                  <a:lnTo>
                    <a:pt x="3536315" y="160020"/>
                  </a:lnTo>
                  <a:lnTo>
                    <a:pt x="35363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61188" y="6470649"/>
              <a:ext cx="3536315" cy="1811020"/>
            </a:xfrm>
            <a:custGeom>
              <a:avLst/>
              <a:gdLst/>
              <a:ahLst/>
              <a:cxnLst/>
              <a:rect l="l" t="t" r="r" b="b"/>
              <a:pathLst>
                <a:path w="3536315" h="1811020">
                  <a:moveTo>
                    <a:pt x="9144" y="1328940"/>
                  </a:moveTo>
                  <a:lnTo>
                    <a:pt x="0" y="1328940"/>
                  </a:lnTo>
                  <a:lnTo>
                    <a:pt x="0" y="1490472"/>
                  </a:lnTo>
                  <a:lnTo>
                    <a:pt x="0" y="1650453"/>
                  </a:lnTo>
                  <a:lnTo>
                    <a:pt x="0" y="1810766"/>
                  </a:lnTo>
                  <a:lnTo>
                    <a:pt x="9144" y="1810766"/>
                  </a:lnTo>
                  <a:lnTo>
                    <a:pt x="9144" y="1650492"/>
                  </a:lnTo>
                  <a:lnTo>
                    <a:pt x="9144" y="1490472"/>
                  </a:lnTo>
                  <a:lnTo>
                    <a:pt x="9144" y="1328940"/>
                  </a:lnTo>
                  <a:close/>
                </a:path>
                <a:path w="3536315" h="1811020">
                  <a:moveTo>
                    <a:pt x="9144" y="161544"/>
                  </a:moveTo>
                  <a:lnTo>
                    <a:pt x="0" y="161544"/>
                  </a:lnTo>
                  <a:lnTo>
                    <a:pt x="0" y="321564"/>
                  </a:lnTo>
                  <a:lnTo>
                    <a:pt x="0" y="481584"/>
                  </a:lnTo>
                  <a:lnTo>
                    <a:pt x="0" y="1328928"/>
                  </a:lnTo>
                  <a:lnTo>
                    <a:pt x="9144" y="1328928"/>
                  </a:lnTo>
                  <a:lnTo>
                    <a:pt x="9144" y="321564"/>
                  </a:lnTo>
                  <a:lnTo>
                    <a:pt x="9144" y="161544"/>
                  </a:lnTo>
                  <a:close/>
                </a:path>
                <a:path w="3536315" h="1811020">
                  <a:moveTo>
                    <a:pt x="27419" y="1328940"/>
                  </a:moveTo>
                  <a:lnTo>
                    <a:pt x="18288" y="1328940"/>
                  </a:lnTo>
                  <a:lnTo>
                    <a:pt x="18288" y="1490472"/>
                  </a:lnTo>
                  <a:lnTo>
                    <a:pt x="18288" y="1650453"/>
                  </a:lnTo>
                  <a:lnTo>
                    <a:pt x="18288" y="1810766"/>
                  </a:lnTo>
                  <a:lnTo>
                    <a:pt x="27419" y="1810766"/>
                  </a:lnTo>
                  <a:lnTo>
                    <a:pt x="27419" y="1650492"/>
                  </a:lnTo>
                  <a:lnTo>
                    <a:pt x="27419" y="1490472"/>
                  </a:lnTo>
                  <a:lnTo>
                    <a:pt x="27419" y="1328940"/>
                  </a:lnTo>
                  <a:close/>
                </a:path>
                <a:path w="3536315" h="1811020">
                  <a:moveTo>
                    <a:pt x="27419" y="161544"/>
                  </a:moveTo>
                  <a:lnTo>
                    <a:pt x="18288" y="161544"/>
                  </a:lnTo>
                  <a:lnTo>
                    <a:pt x="18288" y="321564"/>
                  </a:lnTo>
                  <a:lnTo>
                    <a:pt x="18288" y="481584"/>
                  </a:lnTo>
                  <a:lnTo>
                    <a:pt x="18288" y="1328928"/>
                  </a:lnTo>
                  <a:lnTo>
                    <a:pt x="27419" y="1328928"/>
                  </a:lnTo>
                  <a:lnTo>
                    <a:pt x="27419" y="321564"/>
                  </a:lnTo>
                  <a:lnTo>
                    <a:pt x="27419" y="161544"/>
                  </a:lnTo>
                  <a:close/>
                </a:path>
                <a:path w="3536315" h="1811020">
                  <a:moveTo>
                    <a:pt x="3518027" y="1328940"/>
                  </a:moveTo>
                  <a:lnTo>
                    <a:pt x="3508883" y="1328940"/>
                  </a:lnTo>
                  <a:lnTo>
                    <a:pt x="3508883" y="1490472"/>
                  </a:lnTo>
                  <a:lnTo>
                    <a:pt x="3508883" y="1650453"/>
                  </a:lnTo>
                  <a:lnTo>
                    <a:pt x="3508883" y="1810766"/>
                  </a:lnTo>
                  <a:lnTo>
                    <a:pt x="3518027" y="1810766"/>
                  </a:lnTo>
                  <a:lnTo>
                    <a:pt x="3518027" y="1650492"/>
                  </a:lnTo>
                  <a:lnTo>
                    <a:pt x="3518027" y="1490472"/>
                  </a:lnTo>
                  <a:lnTo>
                    <a:pt x="3518027" y="1328940"/>
                  </a:lnTo>
                  <a:close/>
                </a:path>
                <a:path w="3536315" h="1811020">
                  <a:moveTo>
                    <a:pt x="3518027" y="0"/>
                  </a:moveTo>
                  <a:lnTo>
                    <a:pt x="3508883" y="0"/>
                  </a:lnTo>
                  <a:lnTo>
                    <a:pt x="3508883" y="161544"/>
                  </a:lnTo>
                  <a:lnTo>
                    <a:pt x="3508883" y="321564"/>
                  </a:lnTo>
                  <a:lnTo>
                    <a:pt x="3508883" y="1328928"/>
                  </a:lnTo>
                  <a:lnTo>
                    <a:pt x="3518027" y="1328928"/>
                  </a:lnTo>
                  <a:lnTo>
                    <a:pt x="3518027" y="161544"/>
                  </a:lnTo>
                  <a:lnTo>
                    <a:pt x="3518027" y="0"/>
                  </a:lnTo>
                  <a:close/>
                </a:path>
                <a:path w="3536315" h="1811020">
                  <a:moveTo>
                    <a:pt x="3536315" y="1328940"/>
                  </a:moveTo>
                  <a:lnTo>
                    <a:pt x="3527171" y="1328940"/>
                  </a:lnTo>
                  <a:lnTo>
                    <a:pt x="3527171" y="1490472"/>
                  </a:lnTo>
                  <a:lnTo>
                    <a:pt x="3527171" y="1650453"/>
                  </a:lnTo>
                  <a:lnTo>
                    <a:pt x="3527171" y="1810766"/>
                  </a:lnTo>
                  <a:lnTo>
                    <a:pt x="3536315" y="1810766"/>
                  </a:lnTo>
                  <a:lnTo>
                    <a:pt x="3536315" y="1650492"/>
                  </a:lnTo>
                  <a:lnTo>
                    <a:pt x="3536315" y="1490472"/>
                  </a:lnTo>
                  <a:lnTo>
                    <a:pt x="3536315" y="1328940"/>
                  </a:lnTo>
                  <a:close/>
                </a:path>
                <a:path w="3536315" h="1811020">
                  <a:moveTo>
                    <a:pt x="3536315" y="0"/>
                  </a:moveTo>
                  <a:lnTo>
                    <a:pt x="3527171" y="0"/>
                  </a:lnTo>
                  <a:lnTo>
                    <a:pt x="3527171" y="161544"/>
                  </a:lnTo>
                  <a:lnTo>
                    <a:pt x="3527171" y="321564"/>
                  </a:lnTo>
                  <a:lnTo>
                    <a:pt x="3527171" y="1328928"/>
                  </a:lnTo>
                  <a:lnTo>
                    <a:pt x="3536315" y="1328928"/>
                  </a:lnTo>
                  <a:lnTo>
                    <a:pt x="3536315" y="161544"/>
                  </a:lnTo>
                  <a:lnTo>
                    <a:pt x="35363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815136" y="3715639"/>
            <a:ext cx="26276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84630" algn="l"/>
              </a:tabLst>
            </a:pPr>
            <a:r>
              <a:rPr dirty="0" sz="1200">
                <a:latin typeface="Times New Roman"/>
                <a:cs typeface="Times New Roman"/>
              </a:rPr>
              <a:t>Phone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732-506-</a:t>
            </a:r>
            <a:r>
              <a:rPr dirty="0" sz="1200" spc="-20">
                <a:latin typeface="Times New Roman"/>
                <a:cs typeface="Times New Roman"/>
              </a:rPr>
              <a:t>6565</a:t>
            </a:r>
            <a:r>
              <a:rPr dirty="0" sz="1200">
                <a:latin typeface="Times New Roman"/>
                <a:cs typeface="Times New Roman"/>
              </a:rPr>
              <a:t>	Fax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732-506-</a:t>
            </a:r>
            <a:r>
              <a:rPr dirty="0" sz="1200" spc="-20">
                <a:latin typeface="Times New Roman"/>
                <a:cs typeface="Times New Roman"/>
              </a:rPr>
              <a:t>6975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967536" y="3890898"/>
            <a:ext cx="2324735" cy="35560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05410" marR="5080" indent="-93345">
              <a:lnSpc>
                <a:spcPts val="1270"/>
              </a:lnSpc>
              <a:spcBef>
                <a:spcPts val="185"/>
              </a:spcBef>
            </a:pPr>
            <a:r>
              <a:rPr dirty="0" sz="1100" b="1">
                <a:latin typeface="Times New Roman"/>
                <a:cs typeface="Times New Roman"/>
              </a:rPr>
              <a:t>JCAA</a:t>
            </a:r>
            <a:r>
              <a:rPr dirty="0" sz="1100" spc="-2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Newspaper</a:t>
            </a:r>
            <a:r>
              <a:rPr dirty="0" sz="1100" spc="-1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Publisher</a:t>
            </a:r>
            <a:r>
              <a:rPr dirty="0" sz="1100" spc="-1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Tom</a:t>
            </a:r>
            <a:r>
              <a:rPr dirty="0" sz="1100" spc="-15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Fote </a:t>
            </a:r>
            <a:r>
              <a:rPr dirty="0" sz="1100" b="1">
                <a:latin typeface="Times New Roman"/>
                <a:cs typeface="Times New Roman"/>
              </a:rPr>
              <a:t>JCAA</a:t>
            </a:r>
            <a:r>
              <a:rPr dirty="0" sz="1100" spc="-2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Newspaper</a:t>
            </a:r>
            <a:r>
              <a:rPr dirty="0" sz="1100" spc="-1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Editor</a:t>
            </a:r>
            <a:r>
              <a:rPr dirty="0" sz="1100" spc="-2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Paul</a:t>
            </a:r>
            <a:r>
              <a:rPr dirty="0" sz="1100" spc="-10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Turi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44500" y="4212463"/>
            <a:ext cx="3371215" cy="310007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just" marL="12700" marR="7620" indent="114300">
              <a:lnSpc>
                <a:spcPct val="95900"/>
              </a:lnSpc>
              <a:spcBef>
                <a:spcPts val="160"/>
              </a:spcBef>
            </a:pPr>
            <a:r>
              <a:rPr dirty="0" sz="1200">
                <a:latin typeface="Times New Roman"/>
                <a:cs typeface="Times New Roman"/>
              </a:rPr>
              <a:t>This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publication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printed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mailed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one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week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prior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each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regular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monthly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meeting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Jersey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Coast </a:t>
            </a:r>
            <a:r>
              <a:rPr dirty="0" sz="1200">
                <a:latin typeface="Times New Roman"/>
                <a:cs typeface="Times New Roman"/>
              </a:rPr>
              <a:t>Anglers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Association.</a:t>
            </a:r>
            <a:r>
              <a:rPr dirty="0" sz="1200" spc="2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prime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goals of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JCAA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get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accurate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information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into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public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hands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</a:t>
            </a:r>
            <a:r>
              <a:rPr dirty="0" sz="1200" spc="-20">
                <a:latin typeface="Times New Roman"/>
                <a:cs typeface="Times New Roman"/>
              </a:rPr>
              <a:t> soon </a:t>
            </a:r>
            <a:r>
              <a:rPr dirty="0" sz="1200">
                <a:latin typeface="Times New Roman"/>
                <a:cs typeface="Times New Roman"/>
              </a:rPr>
              <a:t>as</a:t>
            </a:r>
            <a:r>
              <a:rPr dirty="0" sz="1200" spc="-10">
                <a:latin typeface="Times New Roman"/>
                <a:cs typeface="Times New Roman"/>
              </a:rPr>
              <a:t> possible.</a:t>
            </a:r>
            <a:endParaRPr sz="1200">
              <a:latin typeface="Times New Roman"/>
              <a:cs typeface="Times New Roman"/>
            </a:endParaRPr>
          </a:p>
          <a:p>
            <a:pPr algn="just" marL="12700" marR="6350" indent="114300">
              <a:lnSpc>
                <a:spcPts val="1380"/>
              </a:lnSpc>
              <a:spcBef>
                <a:spcPts val="35"/>
              </a:spcBef>
            </a:pPr>
            <a:r>
              <a:rPr dirty="0" sz="1200">
                <a:latin typeface="Times New Roman"/>
                <a:cs typeface="Times New Roman"/>
              </a:rPr>
              <a:t>Anyone</a:t>
            </a:r>
            <a:r>
              <a:rPr dirty="0" sz="1200" spc="48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wishing</a:t>
            </a:r>
            <a:r>
              <a:rPr dirty="0" sz="1200" spc="10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10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reproduce</a:t>
            </a:r>
            <a:r>
              <a:rPr dirty="0" sz="1200" spc="10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any</a:t>
            </a:r>
            <a:r>
              <a:rPr dirty="0" sz="1200" spc="10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part</a:t>
            </a:r>
            <a:r>
              <a:rPr dirty="0" sz="1200" spc="10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110">
                <a:latin typeface="Times New Roman"/>
                <a:cs typeface="Times New Roman"/>
              </a:rPr>
              <a:t>  </a:t>
            </a:r>
            <a:r>
              <a:rPr dirty="0" sz="1200" spc="-20">
                <a:latin typeface="Times New Roman"/>
                <a:cs typeface="Times New Roman"/>
              </a:rPr>
              <a:t>this </a:t>
            </a:r>
            <a:r>
              <a:rPr dirty="0" sz="1200">
                <a:latin typeface="Times New Roman"/>
                <a:cs typeface="Times New Roman"/>
              </a:rPr>
              <a:t>newsletter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has</a:t>
            </a:r>
            <a:r>
              <a:rPr dirty="0" sz="1200" spc="2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permission</a:t>
            </a:r>
            <a:r>
              <a:rPr dirty="0" sz="1200" spc="2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2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JCAA</a:t>
            </a:r>
            <a:r>
              <a:rPr dirty="0" sz="1200" spc="2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23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the </a:t>
            </a:r>
            <a:r>
              <a:rPr dirty="0" sz="1200">
                <a:latin typeface="Times New Roman"/>
                <a:cs typeface="Times New Roman"/>
              </a:rPr>
              <a:t>authors.</a:t>
            </a:r>
            <a:r>
              <a:rPr dirty="0" sz="1200" spc="2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Wherever</a:t>
            </a:r>
            <a:r>
              <a:rPr dirty="0" sz="1200" spc="2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possible,</a:t>
            </a:r>
            <a:r>
              <a:rPr dirty="0" sz="1200" spc="2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please</a:t>
            </a:r>
            <a:r>
              <a:rPr dirty="0" sz="1200" spc="2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credit</a:t>
            </a:r>
            <a:r>
              <a:rPr dirty="0" sz="1200" spc="2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4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JCAA </a:t>
            </a:r>
            <a:r>
              <a:rPr dirty="0" sz="1200">
                <a:latin typeface="Times New Roman"/>
                <a:cs typeface="Times New Roman"/>
              </a:rPr>
              <a:t>Newsletter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your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information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source.</a:t>
            </a:r>
            <a:endParaRPr sz="1200">
              <a:latin typeface="Times New Roman"/>
              <a:cs typeface="Times New Roman"/>
            </a:endParaRPr>
          </a:p>
          <a:p>
            <a:pPr marL="694055">
              <a:lnSpc>
                <a:spcPts val="1315"/>
              </a:lnSpc>
            </a:pPr>
            <a:r>
              <a:rPr dirty="0" sz="1200" spc="-10">
                <a:latin typeface="Times New Roman"/>
                <a:cs typeface="Times New Roman"/>
              </a:rPr>
              <a:t>~~~~~~~~~~~~~~~~~~~~~~~~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34925">
              <a:lnSpc>
                <a:spcPct val="95900"/>
              </a:lnSpc>
              <a:spcBef>
                <a:spcPts val="25"/>
              </a:spcBef>
            </a:pPr>
            <a:r>
              <a:rPr dirty="0" sz="1100" b="1">
                <a:latin typeface="Times New Roman"/>
                <a:cs typeface="Times New Roman"/>
              </a:rPr>
              <a:t>JCAA</a:t>
            </a:r>
            <a:r>
              <a:rPr dirty="0" sz="1100" spc="38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General</a:t>
            </a:r>
            <a:r>
              <a:rPr dirty="0" sz="1100" spc="39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Membership</a:t>
            </a:r>
            <a:r>
              <a:rPr dirty="0" sz="1100" spc="39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Meetings</a:t>
            </a:r>
            <a:r>
              <a:rPr dirty="0" sz="1100" spc="39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are</a:t>
            </a:r>
            <a:r>
              <a:rPr dirty="0" sz="1100" spc="38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for</a:t>
            </a:r>
            <a:r>
              <a:rPr dirty="0" sz="1100" spc="380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club </a:t>
            </a:r>
            <a:r>
              <a:rPr dirty="0" sz="1100" b="1">
                <a:latin typeface="Times New Roman"/>
                <a:cs typeface="Times New Roman"/>
              </a:rPr>
              <a:t>representatives and</a:t>
            </a:r>
            <a:r>
              <a:rPr dirty="0" sz="1100" spc="1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invited</a:t>
            </a:r>
            <a:r>
              <a:rPr dirty="0" sz="1100" spc="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guests</a:t>
            </a:r>
            <a:r>
              <a:rPr dirty="0" sz="1100" spc="1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only.</a:t>
            </a:r>
            <a:r>
              <a:rPr dirty="0" sz="1100" spc="29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These</a:t>
            </a:r>
            <a:r>
              <a:rPr dirty="0" sz="1100" spc="15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meetings </a:t>
            </a:r>
            <a:r>
              <a:rPr dirty="0" sz="1100" b="1">
                <a:latin typeface="Times New Roman"/>
                <a:cs typeface="Times New Roman"/>
              </a:rPr>
              <a:t>are</a:t>
            </a:r>
            <a:r>
              <a:rPr dirty="0" sz="1100" spc="4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not</a:t>
            </a:r>
            <a:r>
              <a:rPr dirty="0" sz="1100" spc="4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open</a:t>
            </a:r>
            <a:r>
              <a:rPr dirty="0" sz="1100" spc="2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to</a:t>
            </a:r>
            <a:r>
              <a:rPr dirty="0" sz="1100" spc="4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the</a:t>
            </a:r>
            <a:r>
              <a:rPr dirty="0" sz="1100" spc="4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general</a:t>
            </a:r>
            <a:r>
              <a:rPr dirty="0" sz="1100" spc="4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public.</a:t>
            </a:r>
            <a:r>
              <a:rPr dirty="0" sz="1100" spc="36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If</a:t>
            </a:r>
            <a:r>
              <a:rPr dirty="0" sz="1100" spc="5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you</a:t>
            </a:r>
            <a:r>
              <a:rPr dirty="0" sz="1100" spc="2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would</a:t>
            </a:r>
            <a:r>
              <a:rPr dirty="0" sz="1100" spc="3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like</a:t>
            </a:r>
            <a:r>
              <a:rPr dirty="0" sz="1100" spc="45" b="1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to </a:t>
            </a:r>
            <a:r>
              <a:rPr dirty="0" sz="1100" b="1">
                <a:latin typeface="Times New Roman"/>
                <a:cs typeface="Times New Roman"/>
              </a:rPr>
              <a:t>attend</a:t>
            </a:r>
            <a:r>
              <a:rPr dirty="0" sz="1100" spc="6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as</a:t>
            </a:r>
            <a:r>
              <a:rPr dirty="0" sz="1100" spc="8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a</a:t>
            </a:r>
            <a:r>
              <a:rPr dirty="0" sz="1100" spc="9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guest,</a:t>
            </a:r>
            <a:r>
              <a:rPr dirty="0" sz="1100" spc="8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call</a:t>
            </a:r>
            <a:r>
              <a:rPr dirty="0" sz="1100" spc="8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the</a:t>
            </a:r>
            <a:r>
              <a:rPr dirty="0" sz="1100" spc="8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President</a:t>
            </a:r>
            <a:r>
              <a:rPr dirty="0" sz="1100" spc="9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at</a:t>
            </a:r>
            <a:r>
              <a:rPr dirty="0" sz="1100" spc="110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908-913-</a:t>
            </a:r>
            <a:r>
              <a:rPr dirty="0" sz="1100" b="1">
                <a:latin typeface="Times New Roman"/>
                <a:cs typeface="Times New Roman"/>
              </a:rPr>
              <a:t>0551</a:t>
            </a:r>
            <a:r>
              <a:rPr dirty="0" sz="1100" spc="95" b="1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or </a:t>
            </a:r>
            <a:r>
              <a:rPr dirty="0" sz="1100" b="1">
                <a:latin typeface="Times New Roman"/>
                <a:cs typeface="Times New Roman"/>
              </a:rPr>
              <a:t>Tom</a:t>
            </a:r>
            <a:r>
              <a:rPr dirty="0" sz="1100" spc="10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Fote</a:t>
            </a:r>
            <a:r>
              <a:rPr dirty="0" sz="1100" spc="9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at</a:t>
            </a:r>
            <a:r>
              <a:rPr dirty="0" sz="1100" spc="8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(732)</a:t>
            </a:r>
            <a:r>
              <a:rPr dirty="0" sz="1100" spc="105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270-</a:t>
            </a:r>
            <a:r>
              <a:rPr dirty="0" sz="1100" b="1">
                <a:latin typeface="Times New Roman"/>
                <a:cs typeface="Times New Roman"/>
              </a:rPr>
              <a:t>9102</a:t>
            </a:r>
            <a:r>
              <a:rPr dirty="0" sz="1100" spc="10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before</a:t>
            </a:r>
            <a:r>
              <a:rPr dirty="0" sz="1100" spc="8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the</a:t>
            </a:r>
            <a:r>
              <a:rPr dirty="0" sz="1100" spc="9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meeting</a:t>
            </a:r>
            <a:r>
              <a:rPr dirty="0" sz="1100" spc="8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date</a:t>
            </a:r>
            <a:r>
              <a:rPr dirty="0" sz="1100" spc="90" b="1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to </a:t>
            </a:r>
            <a:r>
              <a:rPr dirty="0" sz="1100" b="1">
                <a:latin typeface="Times New Roman"/>
                <a:cs typeface="Times New Roman"/>
              </a:rPr>
              <a:t>ask</a:t>
            </a:r>
            <a:r>
              <a:rPr dirty="0" sz="1100" spc="-10" b="1">
                <a:latin typeface="Times New Roman"/>
                <a:cs typeface="Times New Roman"/>
              </a:rPr>
              <a:t> permission.</a:t>
            </a:r>
            <a:endParaRPr sz="1100">
              <a:latin typeface="Times New Roman"/>
              <a:cs typeface="Times New Roman"/>
            </a:endParaRPr>
          </a:p>
          <a:p>
            <a:pPr marL="694055">
              <a:lnSpc>
                <a:spcPts val="1345"/>
              </a:lnSpc>
            </a:pPr>
            <a:r>
              <a:rPr dirty="0" sz="1200" spc="-10">
                <a:latin typeface="Times New Roman"/>
                <a:cs typeface="Times New Roman"/>
              </a:rPr>
              <a:t>~~~~~~~~~~~~~~~~~~~~~~~~</a:t>
            </a:r>
            <a:endParaRPr sz="1200">
              <a:latin typeface="Times New Roman"/>
              <a:cs typeface="Times New Roman"/>
            </a:endParaRPr>
          </a:p>
          <a:p>
            <a:pPr algn="just" marL="12700">
              <a:lnSpc>
                <a:spcPts val="1410"/>
              </a:lnSpc>
            </a:pPr>
            <a:r>
              <a:rPr dirty="0" u="sng" sz="1200" b="1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2022 </a:t>
            </a:r>
            <a:r>
              <a:rPr dirty="0" u="sng" sz="1200" spc="-10" b="1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OFFICERS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702054" y="7279385"/>
            <a:ext cx="1077595" cy="690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295"/>
              </a:lnSpc>
              <a:spcBef>
                <a:spcPts val="100"/>
              </a:spcBef>
            </a:pPr>
            <a:r>
              <a:rPr dirty="0" sz="1100">
                <a:latin typeface="Times New Roman"/>
                <a:cs typeface="Times New Roman"/>
              </a:rPr>
              <a:t>Mark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Taylor</a:t>
            </a: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ct val="95700"/>
              </a:lnSpc>
              <a:spcBef>
                <a:spcPts val="35"/>
              </a:spcBef>
            </a:pPr>
            <a:r>
              <a:rPr dirty="0" sz="1100">
                <a:latin typeface="Times New Roman"/>
                <a:cs typeface="Times New Roman"/>
              </a:rPr>
              <a:t>Greg</a:t>
            </a:r>
            <a:r>
              <a:rPr dirty="0" sz="1100" spc="-10">
                <a:latin typeface="Times New Roman"/>
                <a:cs typeface="Times New Roman"/>
              </a:rPr>
              <a:t> Kucharewski </a:t>
            </a:r>
            <a:r>
              <a:rPr dirty="0" sz="1200">
                <a:latin typeface="Times New Roman"/>
                <a:cs typeface="Times New Roman"/>
              </a:rPr>
              <a:t>Don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Marantz </a:t>
            </a:r>
            <a:r>
              <a:rPr dirty="0" sz="1100">
                <a:latin typeface="Times New Roman"/>
                <a:cs typeface="Times New Roman"/>
              </a:rPr>
              <a:t>Doug</a:t>
            </a:r>
            <a:r>
              <a:rPr dirty="0" sz="1100" spc="-10">
                <a:latin typeface="Times New Roman"/>
                <a:cs typeface="Times New Roman"/>
              </a:rPr>
              <a:t> Tegeder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845435" y="7279385"/>
            <a:ext cx="863600" cy="690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295"/>
              </a:lnSpc>
              <a:spcBef>
                <a:spcPts val="100"/>
              </a:spcBef>
            </a:pPr>
            <a:r>
              <a:rPr dirty="0" sz="1100" spc="-10">
                <a:latin typeface="Times New Roman"/>
                <a:cs typeface="Times New Roman"/>
              </a:rPr>
              <a:t>732-245-</a:t>
            </a:r>
            <a:r>
              <a:rPr dirty="0" sz="1100" spc="-20">
                <a:latin typeface="Times New Roman"/>
                <a:cs typeface="Times New Roman"/>
              </a:rPr>
              <a:t>9445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95"/>
              </a:lnSpc>
            </a:pPr>
            <a:r>
              <a:rPr dirty="0" sz="1100" spc="-10">
                <a:latin typeface="Times New Roman"/>
                <a:cs typeface="Times New Roman"/>
              </a:rPr>
              <a:t>732-429-</a:t>
            </a:r>
            <a:r>
              <a:rPr dirty="0" sz="1100" spc="-20">
                <a:latin typeface="Times New Roman"/>
                <a:cs typeface="Times New Roman"/>
              </a:rPr>
              <a:t>9637</a:t>
            </a:r>
            <a:endParaRPr sz="1100">
              <a:latin typeface="Times New Roman"/>
              <a:cs typeface="Times New Roman"/>
            </a:endParaRPr>
          </a:p>
          <a:p>
            <a:pPr marL="56515">
              <a:lnSpc>
                <a:spcPts val="1300"/>
              </a:lnSpc>
              <a:spcBef>
                <a:spcPts val="40"/>
              </a:spcBef>
            </a:pPr>
            <a:r>
              <a:rPr dirty="0" sz="1100" spc="-10">
                <a:latin typeface="Times New Roman"/>
                <a:cs typeface="Times New Roman"/>
              </a:rPr>
              <a:t>908-</a:t>
            </a:r>
            <a:r>
              <a:rPr dirty="0" sz="1100">
                <a:latin typeface="Times New Roman"/>
                <a:cs typeface="Times New Roman"/>
              </a:rPr>
              <a:t>347-</a:t>
            </a:r>
            <a:r>
              <a:rPr dirty="0" sz="1100" spc="-20">
                <a:latin typeface="Times New Roman"/>
                <a:cs typeface="Times New Roman"/>
              </a:rPr>
              <a:t>1434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300"/>
              </a:lnSpc>
            </a:pPr>
            <a:r>
              <a:rPr dirty="0" sz="1100" spc="-10">
                <a:latin typeface="Times New Roman"/>
                <a:cs typeface="Times New Roman"/>
              </a:rPr>
              <a:t>732-575-</a:t>
            </a:r>
            <a:r>
              <a:rPr dirty="0" sz="1100" spc="-20">
                <a:latin typeface="Times New Roman"/>
                <a:cs typeface="Times New Roman"/>
              </a:rPr>
              <a:t>2661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19100" y="7279385"/>
            <a:ext cx="694690" cy="117538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38100" marR="80645">
              <a:lnSpc>
                <a:spcPts val="1270"/>
              </a:lnSpc>
              <a:spcBef>
                <a:spcPts val="185"/>
              </a:spcBef>
            </a:pPr>
            <a:r>
              <a:rPr dirty="0" sz="1100" spc="-10" b="1">
                <a:latin typeface="Times New Roman"/>
                <a:cs typeface="Times New Roman"/>
              </a:rPr>
              <a:t>President </a:t>
            </a:r>
            <a:r>
              <a:rPr dirty="0" sz="1100" b="1">
                <a:latin typeface="Times New Roman"/>
                <a:cs typeface="Times New Roman"/>
              </a:rPr>
              <a:t>1</a:t>
            </a:r>
            <a:r>
              <a:rPr dirty="0" baseline="31746" sz="1050" b="1">
                <a:latin typeface="Times New Roman"/>
                <a:cs typeface="Times New Roman"/>
              </a:rPr>
              <a:t>st</a:t>
            </a:r>
            <a:r>
              <a:rPr dirty="0" baseline="31746" sz="1050" spc="135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V.P.</a:t>
            </a:r>
            <a:endParaRPr sz="1100">
              <a:latin typeface="Times New Roman"/>
              <a:cs typeface="Times New Roman"/>
            </a:endParaRPr>
          </a:p>
          <a:p>
            <a:pPr marL="38100">
              <a:lnSpc>
                <a:spcPts val="1300"/>
              </a:lnSpc>
              <a:spcBef>
                <a:spcPts val="5"/>
              </a:spcBef>
            </a:pPr>
            <a:r>
              <a:rPr dirty="0" sz="1100" b="1">
                <a:latin typeface="Times New Roman"/>
                <a:cs typeface="Times New Roman"/>
              </a:rPr>
              <a:t>2</a:t>
            </a:r>
            <a:r>
              <a:rPr dirty="0" baseline="31746" sz="1050" b="1">
                <a:latin typeface="Times New Roman"/>
                <a:cs typeface="Times New Roman"/>
              </a:rPr>
              <a:t>nd</a:t>
            </a:r>
            <a:r>
              <a:rPr dirty="0" baseline="31746" sz="1050" spc="120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V.P.</a:t>
            </a:r>
            <a:endParaRPr sz="1100">
              <a:latin typeface="Times New Roman"/>
              <a:cs typeface="Times New Roman"/>
            </a:endParaRPr>
          </a:p>
          <a:p>
            <a:pPr marL="38100" marR="30480">
              <a:lnSpc>
                <a:spcPct val="96400"/>
              </a:lnSpc>
              <a:spcBef>
                <a:spcPts val="30"/>
              </a:spcBef>
            </a:pPr>
            <a:r>
              <a:rPr dirty="0" sz="1100" spc="-10" b="1">
                <a:latin typeface="Times New Roman"/>
                <a:cs typeface="Times New Roman"/>
              </a:rPr>
              <a:t>Treasurer </a:t>
            </a:r>
            <a:r>
              <a:rPr dirty="0" sz="1100" b="1">
                <a:latin typeface="Times New Roman"/>
                <a:cs typeface="Times New Roman"/>
              </a:rPr>
              <a:t>Rec.</a:t>
            </a:r>
            <a:r>
              <a:rPr dirty="0" sz="1100" spc="-10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Sec. </a:t>
            </a:r>
            <a:r>
              <a:rPr dirty="0" sz="1100" b="1">
                <a:latin typeface="Times New Roman"/>
                <a:cs typeface="Times New Roman"/>
              </a:rPr>
              <a:t>Cors.</a:t>
            </a:r>
            <a:r>
              <a:rPr dirty="0" sz="1100" spc="-10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Sec. </a:t>
            </a:r>
            <a:r>
              <a:rPr dirty="0" sz="1100" b="1">
                <a:latin typeface="Times New Roman"/>
                <a:cs typeface="Times New Roman"/>
              </a:rPr>
              <a:t>Mem.</a:t>
            </a:r>
            <a:r>
              <a:rPr dirty="0" sz="1100" spc="-10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Sec.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702054" y="8261095"/>
            <a:ext cx="196405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55700" algn="l"/>
              </a:tabLst>
            </a:pPr>
            <a:r>
              <a:rPr dirty="0" sz="1100">
                <a:latin typeface="Times New Roman"/>
                <a:cs typeface="Times New Roman"/>
              </a:rPr>
              <a:t>John </a:t>
            </a:r>
            <a:r>
              <a:rPr dirty="0" sz="1100" spc="-20">
                <a:latin typeface="Times New Roman"/>
                <a:cs typeface="Times New Roman"/>
              </a:rPr>
              <a:t>Toth</a:t>
            </a:r>
            <a:r>
              <a:rPr dirty="0" sz="1100">
                <a:latin typeface="Times New Roman"/>
                <a:cs typeface="Times New Roman"/>
              </a:rPr>
              <a:t>	</a:t>
            </a:r>
            <a:r>
              <a:rPr dirty="0" sz="1100" spc="-10">
                <a:latin typeface="Calibri"/>
                <a:cs typeface="Calibri"/>
              </a:rPr>
              <a:t>732-656-</a:t>
            </a:r>
            <a:r>
              <a:rPr dirty="0" sz="1100" spc="-20">
                <a:latin typeface="Calibri"/>
                <a:cs typeface="Calibri"/>
              </a:rPr>
              <a:t>0139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361188" y="1903729"/>
            <a:ext cx="7348855" cy="7144384"/>
          </a:xfrm>
          <a:custGeom>
            <a:avLst/>
            <a:gdLst/>
            <a:ahLst/>
            <a:cxnLst/>
            <a:rect l="l" t="t" r="r" b="b"/>
            <a:pathLst>
              <a:path w="7348855" h="7144384">
                <a:moveTo>
                  <a:pt x="9144" y="6377686"/>
                </a:moveTo>
                <a:lnTo>
                  <a:pt x="0" y="6377686"/>
                </a:lnTo>
                <a:lnTo>
                  <a:pt x="0" y="6548374"/>
                </a:lnTo>
                <a:lnTo>
                  <a:pt x="9144" y="6548374"/>
                </a:lnTo>
                <a:lnTo>
                  <a:pt x="9144" y="6377686"/>
                </a:lnTo>
                <a:close/>
              </a:path>
              <a:path w="7348855" h="7144384">
                <a:moveTo>
                  <a:pt x="27419" y="7116839"/>
                </a:moveTo>
                <a:lnTo>
                  <a:pt x="18288" y="7116839"/>
                </a:lnTo>
                <a:lnTo>
                  <a:pt x="18288" y="7125970"/>
                </a:lnTo>
                <a:lnTo>
                  <a:pt x="27419" y="7125970"/>
                </a:lnTo>
                <a:lnTo>
                  <a:pt x="27419" y="7116839"/>
                </a:lnTo>
                <a:close/>
              </a:path>
              <a:path w="7348855" h="7144384">
                <a:moveTo>
                  <a:pt x="27419" y="6548387"/>
                </a:moveTo>
                <a:lnTo>
                  <a:pt x="18288" y="6548387"/>
                </a:lnTo>
                <a:lnTo>
                  <a:pt x="18288" y="7116826"/>
                </a:lnTo>
                <a:lnTo>
                  <a:pt x="27419" y="7116826"/>
                </a:lnTo>
                <a:lnTo>
                  <a:pt x="27419" y="6548387"/>
                </a:lnTo>
                <a:close/>
              </a:path>
              <a:path w="7348855" h="7144384">
                <a:moveTo>
                  <a:pt x="27419" y="6377686"/>
                </a:moveTo>
                <a:lnTo>
                  <a:pt x="18288" y="6377686"/>
                </a:lnTo>
                <a:lnTo>
                  <a:pt x="18288" y="6548374"/>
                </a:lnTo>
                <a:lnTo>
                  <a:pt x="27419" y="6548374"/>
                </a:lnTo>
                <a:lnTo>
                  <a:pt x="27419" y="6377686"/>
                </a:lnTo>
                <a:close/>
              </a:path>
              <a:path w="7348855" h="7144384">
                <a:moveTo>
                  <a:pt x="3518027" y="7116839"/>
                </a:moveTo>
                <a:lnTo>
                  <a:pt x="3508883" y="7116839"/>
                </a:lnTo>
                <a:lnTo>
                  <a:pt x="27432" y="7116839"/>
                </a:lnTo>
                <a:lnTo>
                  <a:pt x="27432" y="7125970"/>
                </a:lnTo>
                <a:lnTo>
                  <a:pt x="3508883" y="7125970"/>
                </a:lnTo>
                <a:lnTo>
                  <a:pt x="3518027" y="7125970"/>
                </a:lnTo>
                <a:lnTo>
                  <a:pt x="3518027" y="7116839"/>
                </a:lnTo>
                <a:close/>
              </a:path>
              <a:path w="7348855" h="7144384">
                <a:moveTo>
                  <a:pt x="3518027" y="6548387"/>
                </a:moveTo>
                <a:lnTo>
                  <a:pt x="3508883" y="6548387"/>
                </a:lnTo>
                <a:lnTo>
                  <a:pt x="3508883" y="7116826"/>
                </a:lnTo>
                <a:lnTo>
                  <a:pt x="3518027" y="7116826"/>
                </a:lnTo>
                <a:lnTo>
                  <a:pt x="3518027" y="6548387"/>
                </a:lnTo>
                <a:close/>
              </a:path>
              <a:path w="7348855" h="7144384">
                <a:moveTo>
                  <a:pt x="3518027" y="6377686"/>
                </a:moveTo>
                <a:lnTo>
                  <a:pt x="3508883" y="6377686"/>
                </a:lnTo>
                <a:lnTo>
                  <a:pt x="3508883" y="6548374"/>
                </a:lnTo>
                <a:lnTo>
                  <a:pt x="3518027" y="6548374"/>
                </a:lnTo>
                <a:lnTo>
                  <a:pt x="3518027" y="6377686"/>
                </a:lnTo>
                <a:close/>
              </a:path>
              <a:path w="7348855" h="7144384">
                <a:moveTo>
                  <a:pt x="3536315" y="6548387"/>
                </a:moveTo>
                <a:lnTo>
                  <a:pt x="3527171" y="6548387"/>
                </a:lnTo>
                <a:lnTo>
                  <a:pt x="3527171" y="7116826"/>
                </a:lnTo>
                <a:lnTo>
                  <a:pt x="3527171" y="7135127"/>
                </a:lnTo>
                <a:lnTo>
                  <a:pt x="3508883" y="7135127"/>
                </a:lnTo>
                <a:lnTo>
                  <a:pt x="27432" y="7135127"/>
                </a:lnTo>
                <a:lnTo>
                  <a:pt x="9144" y="7135127"/>
                </a:lnTo>
                <a:lnTo>
                  <a:pt x="9144" y="7116826"/>
                </a:lnTo>
                <a:lnTo>
                  <a:pt x="9144" y="6548387"/>
                </a:lnTo>
                <a:lnTo>
                  <a:pt x="0" y="6548387"/>
                </a:lnTo>
                <a:lnTo>
                  <a:pt x="0" y="7116826"/>
                </a:lnTo>
                <a:lnTo>
                  <a:pt x="0" y="7135127"/>
                </a:lnTo>
                <a:lnTo>
                  <a:pt x="0" y="7144258"/>
                </a:lnTo>
                <a:lnTo>
                  <a:pt x="9144" y="7144258"/>
                </a:lnTo>
                <a:lnTo>
                  <a:pt x="27432" y="7144258"/>
                </a:lnTo>
                <a:lnTo>
                  <a:pt x="3508883" y="7144258"/>
                </a:lnTo>
                <a:lnTo>
                  <a:pt x="3527171" y="7144258"/>
                </a:lnTo>
                <a:lnTo>
                  <a:pt x="3536315" y="7144258"/>
                </a:lnTo>
                <a:lnTo>
                  <a:pt x="3536315" y="7135127"/>
                </a:lnTo>
                <a:lnTo>
                  <a:pt x="3536315" y="7116826"/>
                </a:lnTo>
                <a:lnTo>
                  <a:pt x="3536315" y="6548387"/>
                </a:lnTo>
                <a:close/>
              </a:path>
              <a:path w="7348855" h="7144384">
                <a:moveTo>
                  <a:pt x="3536315" y="6377686"/>
                </a:moveTo>
                <a:lnTo>
                  <a:pt x="3527171" y="6377686"/>
                </a:lnTo>
                <a:lnTo>
                  <a:pt x="3527171" y="6548374"/>
                </a:lnTo>
                <a:lnTo>
                  <a:pt x="3536315" y="6548374"/>
                </a:lnTo>
                <a:lnTo>
                  <a:pt x="3536315" y="6377686"/>
                </a:lnTo>
                <a:close/>
              </a:path>
              <a:path w="7348855" h="7144384">
                <a:moveTo>
                  <a:pt x="7183869" y="0"/>
                </a:moveTo>
                <a:lnTo>
                  <a:pt x="3726815" y="0"/>
                </a:lnTo>
                <a:lnTo>
                  <a:pt x="3671951" y="0"/>
                </a:lnTo>
                <a:lnTo>
                  <a:pt x="3644519" y="0"/>
                </a:lnTo>
                <a:lnTo>
                  <a:pt x="3644519" y="27432"/>
                </a:lnTo>
                <a:lnTo>
                  <a:pt x="3644519" y="82296"/>
                </a:lnTo>
                <a:lnTo>
                  <a:pt x="3644519" y="333756"/>
                </a:lnTo>
                <a:lnTo>
                  <a:pt x="3644519" y="388620"/>
                </a:lnTo>
                <a:lnTo>
                  <a:pt x="3644519" y="416052"/>
                </a:lnTo>
                <a:lnTo>
                  <a:pt x="3671951" y="416052"/>
                </a:lnTo>
                <a:lnTo>
                  <a:pt x="3726815" y="416052"/>
                </a:lnTo>
                <a:lnTo>
                  <a:pt x="3726815" y="498348"/>
                </a:lnTo>
                <a:lnTo>
                  <a:pt x="7183869" y="498348"/>
                </a:lnTo>
                <a:lnTo>
                  <a:pt x="7183869" y="416052"/>
                </a:lnTo>
                <a:lnTo>
                  <a:pt x="7183869" y="388620"/>
                </a:lnTo>
                <a:lnTo>
                  <a:pt x="3726815" y="388620"/>
                </a:lnTo>
                <a:lnTo>
                  <a:pt x="3671951" y="388620"/>
                </a:lnTo>
                <a:lnTo>
                  <a:pt x="3671951" y="333756"/>
                </a:lnTo>
                <a:lnTo>
                  <a:pt x="3671951" y="82296"/>
                </a:lnTo>
                <a:lnTo>
                  <a:pt x="3671951" y="27432"/>
                </a:lnTo>
                <a:lnTo>
                  <a:pt x="3726815" y="27432"/>
                </a:lnTo>
                <a:lnTo>
                  <a:pt x="7183869" y="27432"/>
                </a:lnTo>
                <a:lnTo>
                  <a:pt x="7183869" y="0"/>
                </a:lnTo>
                <a:close/>
              </a:path>
              <a:path w="7348855" h="7144384">
                <a:moveTo>
                  <a:pt x="7348474" y="82296"/>
                </a:moveTo>
                <a:lnTo>
                  <a:pt x="7266178" y="82296"/>
                </a:lnTo>
                <a:lnTo>
                  <a:pt x="7266178" y="333756"/>
                </a:lnTo>
                <a:lnTo>
                  <a:pt x="7266178" y="388620"/>
                </a:lnTo>
                <a:lnTo>
                  <a:pt x="7266165" y="333756"/>
                </a:lnTo>
                <a:lnTo>
                  <a:pt x="7266165" y="82296"/>
                </a:lnTo>
                <a:lnTo>
                  <a:pt x="7266165" y="27432"/>
                </a:lnTo>
                <a:lnTo>
                  <a:pt x="7266178" y="0"/>
                </a:lnTo>
                <a:lnTo>
                  <a:pt x="7238746" y="0"/>
                </a:lnTo>
                <a:lnTo>
                  <a:pt x="7183882" y="0"/>
                </a:lnTo>
                <a:lnTo>
                  <a:pt x="7183882" y="27432"/>
                </a:lnTo>
                <a:lnTo>
                  <a:pt x="7238746" y="27432"/>
                </a:lnTo>
                <a:lnTo>
                  <a:pt x="7238746" y="82296"/>
                </a:lnTo>
                <a:lnTo>
                  <a:pt x="7238746" y="333756"/>
                </a:lnTo>
                <a:lnTo>
                  <a:pt x="7238746" y="388620"/>
                </a:lnTo>
                <a:lnTo>
                  <a:pt x="7183882" y="388620"/>
                </a:lnTo>
                <a:lnTo>
                  <a:pt x="7183882" y="416052"/>
                </a:lnTo>
                <a:lnTo>
                  <a:pt x="7183882" y="498348"/>
                </a:lnTo>
                <a:lnTo>
                  <a:pt x="7266178" y="498348"/>
                </a:lnTo>
                <a:lnTo>
                  <a:pt x="7348474" y="498348"/>
                </a:lnTo>
                <a:lnTo>
                  <a:pt x="7348474" y="416052"/>
                </a:lnTo>
                <a:lnTo>
                  <a:pt x="7348474" y="333756"/>
                </a:lnTo>
                <a:lnTo>
                  <a:pt x="7348474" y="822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444500" y="8428735"/>
            <a:ext cx="31407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Committee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and</a:t>
            </a:r>
            <a:r>
              <a:rPr dirty="0" sz="1200" spc="-5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Chairpersons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listed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on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last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spc="-20" b="1">
                <a:latin typeface="Times New Roman"/>
                <a:cs typeface="Times New Roman"/>
              </a:rPr>
              <a:t>page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074286" y="1972310"/>
            <a:ext cx="3484879" cy="279400"/>
          </a:xfrm>
          <a:prstGeom prst="rect">
            <a:avLst/>
          </a:prstGeom>
          <a:ln w="27431">
            <a:solidFill>
              <a:srgbClr val="000000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993775">
              <a:lnSpc>
                <a:spcPct val="100000"/>
              </a:lnSpc>
              <a:spcBef>
                <a:spcPts val="320"/>
              </a:spcBef>
            </a:pPr>
            <a:r>
              <a:rPr dirty="0" sz="1200" spc="-10" b="1">
                <a:latin typeface="Times New Roman"/>
                <a:cs typeface="Times New Roman"/>
              </a:rPr>
              <a:t>IMPORTANT</a:t>
            </a:r>
            <a:r>
              <a:rPr dirty="0" sz="1200" spc="10" b="1">
                <a:latin typeface="Times New Roman"/>
                <a:cs typeface="Times New Roman"/>
              </a:rPr>
              <a:t> </a:t>
            </a:r>
            <a:r>
              <a:rPr dirty="0" sz="1200" spc="-20" b="1">
                <a:latin typeface="Times New Roman"/>
                <a:cs typeface="Times New Roman"/>
              </a:rPr>
              <a:t>DATES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 marR="1181735">
              <a:lnSpc>
                <a:spcPct val="95900"/>
              </a:lnSpc>
              <a:spcBef>
                <a:spcPts val="160"/>
              </a:spcBef>
            </a:pPr>
            <a:r>
              <a:rPr dirty="0" b="1">
                <a:latin typeface="Times New Roman"/>
                <a:cs typeface="Times New Roman"/>
              </a:rPr>
              <a:t>May</a:t>
            </a:r>
            <a:r>
              <a:rPr dirty="0" spc="-20" b="1">
                <a:latin typeface="Times New Roman"/>
                <a:cs typeface="Times New Roman"/>
              </a:rPr>
              <a:t> </a:t>
            </a:r>
            <a:r>
              <a:rPr dirty="0" b="1">
                <a:latin typeface="Times New Roman"/>
                <a:cs typeface="Times New Roman"/>
              </a:rPr>
              <a:t>30</a:t>
            </a:r>
            <a:r>
              <a:rPr dirty="0" baseline="27777" sz="1200" b="1">
                <a:latin typeface="Times New Roman"/>
                <a:cs typeface="Times New Roman"/>
              </a:rPr>
              <a:t>th</a:t>
            </a:r>
            <a:r>
              <a:rPr dirty="0" baseline="27777" sz="1200" spc="120" b="1">
                <a:latin typeface="Times New Roman"/>
                <a:cs typeface="Times New Roman"/>
              </a:rPr>
              <a:t> </a:t>
            </a:r>
            <a:r>
              <a:rPr dirty="0" sz="1200"/>
              <a:t>JCAA</a:t>
            </a:r>
            <a:r>
              <a:rPr dirty="0" sz="1200" spc="-25"/>
              <a:t> </a:t>
            </a:r>
            <a:r>
              <a:rPr dirty="0" sz="1200"/>
              <a:t>General</a:t>
            </a:r>
            <a:r>
              <a:rPr dirty="0" sz="1200" spc="-5"/>
              <a:t> </a:t>
            </a:r>
            <a:r>
              <a:rPr dirty="0" sz="1200" spc="-10"/>
              <a:t>Meeting </a:t>
            </a:r>
            <a:r>
              <a:rPr dirty="0" sz="1200" b="1">
                <a:latin typeface="Times New Roman"/>
                <a:cs typeface="Times New Roman"/>
              </a:rPr>
              <a:t>Jun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6</a:t>
            </a:r>
            <a:r>
              <a:rPr dirty="0" baseline="27777" sz="1200" spc="-15" b="1">
                <a:latin typeface="Times New Roman"/>
                <a:cs typeface="Times New Roman"/>
              </a:rPr>
              <a:t>th—</a:t>
            </a:r>
            <a:r>
              <a:rPr dirty="0" sz="1200" b="1">
                <a:latin typeface="Times New Roman"/>
                <a:cs typeface="Times New Roman"/>
              </a:rPr>
              <a:t>8</a:t>
            </a:r>
            <a:r>
              <a:rPr dirty="0" baseline="27777" sz="1200" b="1">
                <a:latin typeface="Times New Roman"/>
                <a:cs typeface="Times New Roman"/>
              </a:rPr>
              <a:t>th</a:t>
            </a:r>
            <a:r>
              <a:rPr dirty="0" baseline="27777" sz="1200" spc="120" b="1">
                <a:latin typeface="Times New Roman"/>
                <a:cs typeface="Times New Roman"/>
              </a:rPr>
              <a:t> </a:t>
            </a:r>
            <a:r>
              <a:rPr dirty="0" sz="1200"/>
              <a:t>MAFMC</a:t>
            </a:r>
            <a:r>
              <a:rPr dirty="0" sz="1200" spc="-15"/>
              <a:t> </a:t>
            </a:r>
            <a:r>
              <a:rPr dirty="0" sz="1200" spc="-10"/>
              <a:t>Meeting </a:t>
            </a:r>
            <a:r>
              <a:rPr dirty="0" sz="1200" b="1">
                <a:latin typeface="Times New Roman"/>
                <a:cs typeface="Times New Roman"/>
              </a:rPr>
              <a:t>June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8</a:t>
            </a:r>
            <a:r>
              <a:rPr dirty="0" baseline="27777" sz="1200" b="1">
                <a:latin typeface="Times New Roman"/>
                <a:cs typeface="Times New Roman"/>
              </a:rPr>
              <a:t>th</a:t>
            </a:r>
            <a:r>
              <a:rPr dirty="0" baseline="27777" sz="1200" spc="120" b="1">
                <a:latin typeface="Times New Roman"/>
                <a:cs typeface="Times New Roman"/>
              </a:rPr>
              <a:t> </a:t>
            </a:r>
            <a:r>
              <a:rPr dirty="0" sz="1200"/>
              <a:t>JCAA</a:t>
            </a:r>
            <a:r>
              <a:rPr dirty="0" sz="1200" spc="-20"/>
              <a:t> </a:t>
            </a:r>
            <a:r>
              <a:rPr dirty="0" sz="1200"/>
              <a:t>Board</a:t>
            </a:r>
            <a:r>
              <a:rPr dirty="0" sz="1200" spc="-15"/>
              <a:t> </a:t>
            </a:r>
            <a:r>
              <a:rPr dirty="0" sz="1200" spc="-10"/>
              <a:t>Meeting</a:t>
            </a:r>
            <a:endParaRPr sz="1200">
              <a:latin typeface="Times New Roman"/>
              <a:cs typeface="Times New Roman"/>
            </a:endParaRPr>
          </a:p>
          <a:p>
            <a:pPr marL="38100">
              <a:lnSpc>
                <a:spcPts val="1350"/>
              </a:lnSpc>
            </a:pPr>
            <a:r>
              <a:rPr dirty="0" b="1">
                <a:latin typeface="Times New Roman"/>
                <a:cs typeface="Times New Roman"/>
              </a:rPr>
              <a:t>June</a:t>
            </a:r>
            <a:r>
              <a:rPr dirty="0" spc="-25" b="1">
                <a:latin typeface="Times New Roman"/>
                <a:cs typeface="Times New Roman"/>
              </a:rPr>
              <a:t> </a:t>
            </a:r>
            <a:r>
              <a:rPr dirty="0" b="1">
                <a:latin typeface="Times New Roman"/>
                <a:cs typeface="Times New Roman"/>
              </a:rPr>
              <a:t>17</a:t>
            </a:r>
            <a:r>
              <a:rPr dirty="0" baseline="27777" sz="1200" b="1">
                <a:latin typeface="Times New Roman"/>
                <a:cs typeface="Times New Roman"/>
              </a:rPr>
              <a:t>th</a:t>
            </a:r>
            <a:r>
              <a:rPr dirty="0" baseline="27777" sz="1200" spc="112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JCAA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Fluke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Tournament</a:t>
            </a:r>
            <a:endParaRPr sz="1200">
              <a:latin typeface="Times New Roman"/>
              <a:cs typeface="Times New Roman"/>
            </a:endParaRPr>
          </a:p>
          <a:p>
            <a:pPr marL="38100" marR="376555">
              <a:lnSpc>
                <a:spcPts val="1380"/>
              </a:lnSpc>
              <a:spcBef>
                <a:spcPts val="65"/>
              </a:spcBef>
            </a:pPr>
            <a:r>
              <a:rPr dirty="0" b="1">
                <a:latin typeface="Times New Roman"/>
                <a:cs typeface="Times New Roman"/>
              </a:rPr>
              <a:t>June</a:t>
            </a:r>
            <a:r>
              <a:rPr dirty="0" spc="-35" b="1">
                <a:latin typeface="Times New Roman"/>
                <a:cs typeface="Times New Roman"/>
              </a:rPr>
              <a:t> </a:t>
            </a:r>
            <a:r>
              <a:rPr dirty="0" b="1">
                <a:latin typeface="Times New Roman"/>
                <a:cs typeface="Times New Roman"/>
              </a:rPr>
              <a:t>23</a:t>
            </a:r>
            <a:r>
              <a:rPr dirty="0" baseline="27777" sz="1200" b="1">
                <a:latin typeface="Times New Roman"/>
                <a:cs typeface="Times New Roman"/>
              </a:rPr>
              <a:t>rd</a:t>
            </a:r>
            <a:r>
              <a:rPr dirty="0" baseline="27777" sz="1200" spc="104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JCAA</a:t>
            </a:r>
            <a:r>
              <a:rPr dirty="0" sz="1200" spc="-3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Fluke</a:t>
            </a:r>
            <a:r>
              <a:rPr dirty="0" sz="1200" spc="-4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Tournament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Awards Ceremony</a:t>
            </a:r>
            <a:endParaRPr sz="1200">
              <a:latin typeface="Times New Roman"/>
              <a:cs typeface="Times New Roman"/>
            </a:endParaRPr>
          </a:p>
          <a:p>
            <a:pPr marL="38100">
              <a:lnSpc>
                <a:spcPts val="1345"/>
              </a:lnSpc>
            </a:pPr>
            <a:r>
              <a:rPr dirty="0" b="1">
                <a:latin typeface="Times New Roman"/>
                <a:cs typeface="Times New Roman"/>
              </a:rPr>
              <a:t>June</a:t>
            </a:r>
            <a:r>
              <a:rPr dirty="0" spc="-30" b="1">
                <a:latin typeface="Times New Roman"/>
                <a:cs typeface="Times New Roman"/>
              </a:rPr>
              <a:t> </a:t>
            </a:r>
            <a:r>
              <a:rPr dirty="0" b="1">
                <a:latin typeface="Times New Roman"/>
                <a:cs typeface="Times New Roman"/>
              </a:rPr>
              <a:t>27</a:t>
            </a:r>
            <a:r>
              <a:rPr dirty="0" baseline="27777" sz="1200" b="1">
                <a:latin typeface="Times New Roman"/>
                <a:cs typeface="Times New Roman"/>
              </a:rPr>
              <a:t>th</a:t>
            </a:r>
            <a:r>
              <a:rPr dirty="0" baseline="27777" sz="1200" spc="112" b="1">
                <a:latin typeface="Times New Roman"/>
                <a:cs typeface="Times New Roman"/>
              </a:rPr>
              <a:t> </a:t>
            </a:r>
            <a:r>
              <a:rPr dirty="0" sz="1200"/>
              <a:t>JCAA</a:t>
            </a:r>
            <a:r>
              <a:rPr dirty="0" sz="1200" spc="-25"/>
              <a:t> </a:t>
            </a:r>
            <a:r>
              <a:rPr dirty="0" sz="1200"/>
              <a:t>General</a:t>
            </a:r>
            <a:r>
              <a:rPr dirty="0" sz="1200" spc="-20"/>
              <a:t> </a:t>
            </a:r>
            <a:r>
              <a:rPr dirty="0" sz="1200" spc="-10"/>
              <a:t>Meeting</a:t>
            </a:r>
            <a:endParaRPr sz="12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240"/>
              </a:spcBef>
            </a:pPr>
            <a:r>
              <a:rPr dirty="0" b="1" i="1">
                <a:solidFill>
                  <a:srgbClr val="FF0000"/>
                </a:solidFill>
                <a:latin typeface="Times New Roman"/>
                <a:cs typeface="Times New Roman"/>
              </a:rPr>
              <a:t>No</a:t>
            </a:r>
            <a:r>
              <a:rPr dirty="0" spc="-35" b="1" i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b="1" i="1">
                <a:solidFill>
                  <a:srgbClr val="FF0000"/>
                </a:solidFill>
                <a:latin typeface="Times New Roman"/>
                <a:cs typeface="Times New Roman"/>
              </a:rPr>
              <a:t>JCAA</a:t>
            </a:r>
            <a:r>
              <a:rPr dirty="0" spc="-20" b="1" i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b="1" i="1">
                <a:solidFill>
                  <a:srgbClr val="FF0000"/>
                </a:solidFill>
                <a:latin typeface="Times New Roman"/>
                <a:cs typeface="Times New Roman"/>
              </a:rPr>
              <a:t>General</a:t>
            </a:r>
            <a:r>
              <a:rPr dirty="0" spc="-15" b="1" i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b="1" i="1">
                <a:solidFill>
                  <a:srgbClr val="FF0000"/>
                </a:solidFill>
                <a:latin typeface="Times New Roman"/>
                <a:cs typeface="Times New Roman"/>
              </a:rPr>
              <a:t>Meetings</a:t>
            </a:r>
            <a:r>
              <a:rPr dirty="0" spc="-20" b="1" i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b="1" i="1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r>
              <a:rPr dirty="0" spc="-10" b="1" i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b="1" i="1">
                <a:solidFill>
                  <a:srgbClr val="FF0000"/>
                </a:solidFill>
                <a:latin typeface="Times New Roman"/>
                <a:cs typeface="Times New Roman"/>
              </a:rPr>
              <a:t>July</a:t>
            </a:r>
            <a:r>
              <a:rPr dirty="0" spc="-20" b="1" i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b="1" i="1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dirty="0" spc="-15" b="1" i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pc="-10" b="1" i="1">
                <a:solidFill>
                  <a:srgbClr val="FF0000"/>
                </a:solidFill>
                <a:latin typeface="Times New Roman"/>
                <a:cs typeface="Times New Roman"/>
              </a:rPr>
              <a:t>August</a:t>
            </a:r>
          </a:p>
          <a:p>
            <a:pPr marL="38100" marR="123825">
              <a:lnSpc>
                <a:spcPts val="1380"/>
              </a:lnSpc>
              <a:spcBef>
                <a:spcPts val="335"/>
              </a:spcBef>
            </a:pPr>
            <a:r>
              <a:rPr dirty="0" b="1">
                <a:latin typeface="Times New Roman"/>
                <a:cs typeface="Times New Roman"/>
              </a:rPr>
              <a:t>July</a:t>
            </a:r>
            <a:r>
              <a:rPr dirty="0" spc="-15" b="1">
                <a:latin typeface="Times New Roman"/>
                <a:cs typeface="Times New Roman"/>
              </a:rPr>
              <a:t> </a:t>
            </a:r>
            <a:r>
              <a:rPr dirty="0" b="1">
                <a:latin typeface="Times New Roman"/>
                <a:cs typeface="Times New Roman"/>
              </a:rPr>
              <a:t>13</a:t>
            </a:r>
            <a:r>
              <a:rPr dirty="0" baseline="27777" sz="1200" b="1">
                <a:latin typeface="Times New Roman"/>
                <a:cs typeface="Times New Roman"/>
              </a:rPr>
              <a:t>th</a:t>
            </a:r>
            <a:r>
              <a:rPr dirty="0" baseline="27777" sz="1200" spc="120" b="1">
                <a:latin typeface="Times New Roman"/>
                <a:cs typeface="Times New Roman"/>
              </a:rPr>
              <a:t> </a:t>
            </a:r>
            <a:r>
              <a:rPr dirty="0" sz="1200"/>
              <a:t>JCAA</a:t>
            </a:r>
            <a:r>
              <a:rPr dirty="0" sz="1200" spc="-15"/>
              <a:t> </a:t>
            </a:r>
            <a:r>
              <a:rPr dirty="0" sz="1200"/>
              <a:t>Board</a:t>
            </a:r>
            <a:r>
              <a:rPr dirty="0" sz="1200" spc="-20"/>
              <a:t> </a:t>
            </a:r>
            <a:r>
              <a:rPr dirty="0" sz="1200"/>
              <a:t>Meeting/High</a:t>
            </a:r>
            <a:r>
              <a:rPr dirty="0" sz="1200" spc="-15"/>
              <a:t> </a:t>
            </a:r>
            <a:r>
              <a:rPr dirty="0" sz="1200"/>
              <a:t>Roller</a:t>
            </a:r>
            <a:r>
              <a:rPr dirty="0" sz="1200" spc="-10"/>
              <a:t> Raffle Drawing</a:t>
            </a:r>
            <a:endParaRPr sz="1200">
              <a:latin typeface="Times New Roman"/>
              <a:cs typeface="Times New Roman"/>
            </a:endParaRPr>
          </a:p>
          <a:p>
            <a:pPr marL="38100">
              <a:lnSpc>
                <a:spcPts val="1315"/>
              </a:lnSpc>
            </a:pPr>
            <a:r>
              <a:rPr dirty="0" b="1">
                <a:latin typeface="Times New Roman"/>
                <a:cs typeface="Times New Roman"/>
              </a:rPr>
              <a:t>July</a:t>
            </a:r>
            <a:r>
              <a:rPr dirty="0" spc="-20" b="1">
                <a:latin typeface="Times New Roman"/>
                <a:cs typeface="Times New Roman"/>
              </a:rPr>
              <a:t> </a:t>
            </a:r>
            <a:r>
              <a:rPr dirty="0" b="1">
                <a:latin typeface="Times New Roman"/>
                <a:cs typeface="Times New Roman"/>
              </a:rPr>
              <a:t>31</a:t>
            </a:r>
            <a:r>
              <a:rPr dirty="0" baseline="27777" sz="1200" b="1">
                <a:latin typeface="Times New Roman"/>
                <a:cs typeface="Times New Roman"/>
              </a:rPr>
              <a:t>st</a:t>
            </a:r>
            <a:r>
              <a:rPr dirty="0" baseline="27777" sz="1200" spc="112" b="1">
                <a:latin typeface="Times New Roman"/>
                <a:cs typeface="Times New Roman"/>
              </a:rPr>
              <a:t> </a:t>
            </a:r>
            <a:r>
              <a:rPr dirty="0" baseline="27777" sz="1200" b="1">
                <a:latin typeface="Times New Roman"/>
                <a:cs typeface="Times New Roman"/>
              </a:rPr>
              <a:t>—</a:t>
            </a:r>
            <a:r>
              <a:rPr dirty="0" sz="1200" b="1">
                <a:latin typeface="Times New Roman"/>
                <a:cs typeface="Times New Roman"/>
              </a:rPr>
              <a:t>August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3</a:t>
            </a:r>
            <a:r>
              <a:rPr dirty="0" baseline="27777" sz="1200" b="1">
                <a:latin typeface="Times New Roman"/>
                <a:cs typeface="Times New Roman"/>
              </a:rPr>
              <a:t>rd</a:t>
            </a:r>
            <a:r>
              <a:rPr dirty="0" baseline="27777" sz="1200" spc="112" b="1">
                <a:latin typeface="Times New Roman"/>
                <a:cs typeface="Times New Roman"/>
              </a:rPr>
              <a:t> </a:t>
            </a:r>
            <a:r>
              <a:rPr dirty="0" sz="1200"/>
              <a:t>ASMFC</a:t>
            </a:r>
            <a:r>
              <a:rPr dirty="0" sz="1200" spc="-20"/>
              <a:t> </a:t>
            </a:r>
            <a:r>
              <a:rPr dirty="0" sz="1200"/>
              <a:t>Summer</a:t>
            </a:r>
            <a:r>
              <a:rPr dirty="0" sz="1200" spc="-20"/>
              <a:t> </a:t>
            </a:r>
            <a:r>
              <a:rPr dirty="0" sz="1200" spc="-10"/>
              <a:t>Meeting</a:t>
            </a:r>
            <a:endParaRPr sz="1200">
              <a:latin typeface="Times New Roman"/>
              <a:cs typeface="Times New Roman"/>
            </a:endParaRPr>
          </a:p>
          <a:p>
            <a:pPr marL="38100" marR="30480">
              <a:lnSpc>
                <a:spcPts val="1380"/>
              </a:lnSpc>
              <a:spcBef>
                <a:spcPts val="65"/>
              </a:spcBef>
            </a:pPr>
            <a:r>
              <a:rPr dirty="0" b="1">
                <a:latin typeface="Times New Roman"/>
                <a:cs typeface="Times New Roman"/>
              </a:rPr>
              <a:t>August</a:t>
            </a:r>
            <a:r>
              <a:rPr dirty="0" spc="-20" b="1">
                <a:latin typeface="Times New Roman"/>
                <a:cs typeface="Times New Roman"/>
              </a:rPr>
              <a:t> </a:t>
            </a:r>
            <a:r>
              <a:rPr dirty="0" spc="-10" b="1">
                <a:latin typeface="Times New Roman"/>
                <a:cs typeface="Times New Roman"/>
              </a:rPr>
              <a:t>3</a:t>
            </a:r>
            <a:r>
              <a:rPr dirty="0" baseline="27777" sz="1200" spc="-15" b="1">
                <a:latin typeface="Times New Roman"/>
                <a:cs typeface="Times New Roman"/>
              </a:rPr>
              <a:t>rd—</a:t>
            </a:r>
            <a:r>
              <a:rPr dirty="0" sz="1200" b="1">
                <a:latin typeface="Times New Roman"/>
                <a:cs typeface="Times New Roman"/>
              </a:rPr>
              <a:t>6</a:t>
            </a:r>
            <a:r>
              <a:rPr dirty="0" baseline="27777" sz="1200" b="1">
                <a:latin typeface="Times New Roman"/>
                <a:cs typeface="Times New Roman"/>
              </a:rPr>
              <a:t>th</a:t>
            </a:r>
            <a:r>
              <a:rPr dirty="0" baseline="27777" sz="1200" spc="112" b="1">
                <a:latin typeface="Times New Roman"/>
                <a:cs typeface="Times New Roman"/>
              </a:rPr>
              <a:t> </a:t>
            </a:r>
            <a:r>
              <a:rPr dirty="0" sz="1200"/>
              <a:t>JCAA</a:t>
            </a:r>
            <a:r>
              <a:rPr dirty="0" sz="1200" spc="-25"/>
              <a:t> </a:t>
            </a:r>
            <a:r>
              <a:rPr dirty="0" sz="1200"/>
              <a:t>Heavy</a:t>
            </a:r>
            <a:r>
              <a:rPr dirty="0" sz="1200" spc="-15"/>
              <a:t> </a:t>
            </a:r>
            <a:r>
              <a:rPr dirty="0" sz="1200"/>
              <a:t>Hitters</a:t>
            </a:r>
            <a:r>
              <a:rPr dirty="0" sz="1200" spc="-20"/>
              <a:t> </a:t>
            </a:r>
            <a:r>
              <a:rPr dirty="0" sz="1200" spc="-10"/>
              <a:t>Tournament </a:t>
            </a:r>
            <a:r>
              <a:rPr dirty="0" sz="1200" b="1">
                <a:latin typeface="Times New Roman"/>
                <a:cs typeface="Times New Roman"/>
              </a:rPr>
              <a:t>August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8</a:t>
            </a:r>
            <a:r>
              <a:rPr dirty="0" baseline="27777" sz="1200" spc="-15" b="1">
                <a:latin typeface="Times New Roman"/>
                <a:cs typeface="Times New Roman"/>
              </a:rPr>
              <a:t>th—</a:t>
            </a:r>
            <a:r>
              <a:rPr dirty="0" sz="1200" b="1">
                <a:latin typeface="Times New Roman"/>
                <a:cs typeface="Times New Roman"/>
              </a:rPr>
              <a:t>11</a:t>
            </a:r>
            <a:r>
              <a:rPr dirty="0" baseline="27777" sz="1200" b="1">
                <a:latin typeface="Times New Roman"/>
                <a:cs typeface="Times New Roman"/>
              </a:rPr>
              <a:t>th</a:t>
            </a:r>
            <a:r>
              <a:rPr dirty="0" baseline="27777" sz="1200" spc="120" b="1">
                <a:latin typeface="Times New Roman"/>
                <a:cs typeface="Times New Roman"/>
              </a:rPr>
              <a:t> </a:t>
            </a:r>
            <a:r>
              <a:rPr dirty="0" sz="1200"/>
              <a:t>Joint</a:t>
            </a:r>
            <a:r>
              <a:rPr dirty="0" sz="1200" spc="-15"/>
              <a:t> </a:t>
            </a:r>
            <a:r>
              <a:rPr dirty="0" sz="1200"/>
              <a:t>ASMFC</a:t>
            </a:r>
            <a:r>
              <a:rPr dirty="0" sz="1200" spc="-20"/>
              <a:t> </a:t>
            </a:r>
            <a:r>
              <a:rPr dirty="0" sz="1200"/>
              <a:t>&amp;</a:t>
            </a:r>
            <a:r>
              <a:rPr dirty="0" sz="1200" spc="-15"/>
              <a:t> </a:t>
            </a:r>
            <a:r>
              <a:rPr dirty="0" sz="1200"/>
              <a:t>MAFMC</a:t>
            </a:r>
            <a:r>
              <a:rPr dirty="0" sz="1200" spc="-15"/>
              <a:t> </a:t>
            </a:r>
            <a:r>
              <a:rPr dirty="0" sz="1200" spc="-10"/>
              <a:t>Meeting </a:t>
            </a:r>
            <a:r>
              <a:rPr dirty="0" sz="1200" b="1">
                <a:latin typeface="Times New Roman"/>
                <a:cs typeface="Times New Roman"/>
              </a:rPr>
              <a:t>August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10</a:t>
            </a:r>
            <a:r>
              <a:rPr dirty="0" baseline="27777" sz="1200" b="1">
                <a:latin typeface="Times New Roman"/>
                <a:cs typeface="Times New Roman"/>
              </a:rPr>
              <a:t>th</a:t>
            </a:r>
            <a:r>
              <a:rPr dirty="0" baseline="27777" sz="1200" spc="112" b="1">
                <a:latin typeface="Times New Roman"/>
                <a:cs typeface="Times New Roman"/>
              </a:rPr>
              <a:t> </a:t>
            </a:r>
            <a:r>
              <a:rPr dirty="0" sz="1200"/>
              <a:t>JCAA</a:t>
            </a:r>
            <a:r>
              <a:rPr dirty="0" sz="1200" spc="-20"/>
              <a:t> </a:t>
            </a:r>
            <a:r>
              <a:rPr dirty="0" sz="1200"/>
              <a:t>Board</a:t>
            </a:r>
            <a:r>
              <a:rPr dirty="0" sz="1200" spc="-25"/>
              <a:t> </a:t>
            </a:r>
            <a:r>
              <a:rPr dirty="0" sz="1200" spc="-10"/>
              <a:t>Meeting</a:t>
            </a:r>
            <a:endParaRPr sz="1200">
              <a:latin typeface="Times New Roman"/>
              <a:cs typeface="Times New Roman"/>
            </a:endParaRPr>
          </a:p>
          <a:p>
            <a:pPr marL="38100">
              <a:lnSpc>
                <a:spcPts val="1345"/>
              </a:lnSpc>
            </a:pPr>
            <a:r>
              <a:rPr dirty="0" b="1">
                <a:latin typeface="Times New Roman"/>
                <a:cs typeface="Times New Roman"/>
              </a:rPr>
              <a:t>November</a:t>
            </a:r>
            <a:r>
              <a:rPr dirty="0" spc="-35" b="1">
                <a:latin typeface="Times New Roman"/>
                <a:cs typeface="Times New Roman"/>
              </a:rPr>
              <a:t> </a:t>
            </a:r>
            <a:r>
              <a:rPr dirty="0" b="1">
                <a:latin typeface="Times New Roman"/>
                <a:cs typeface="Times New Roman"/>
              </a:rPr>
              <a:t>11</a:t>
            </a:r>
            <a:r>
              <a:rPr dirty="0" baseline="27777" sz="1200" b="1">
                <a:latin typeface="Times New Roman"/>
                <a:cs typeface="Times New Roman"/>
              </a:rPr>
              <a:t>th</a:t>
            </a:r>
            <a:r>
              <a:rPr dirty="0" baseline="27777" sz="1200" spc="97" b="1">
                <a:latin typeface="Times New Roman"/>
                <a:cs typeface="Times New Roman"/>
              </a:rPr>
              <a:t> </a:t>
            </a:r>
            <a:r>
              <a:rPr dirty="0" sz="1200"/>
              <a:t>JCAA</a:t>
            </a:r>
            <a:r>
              <a:rPr dirty="0" sz="1200" spc="-35"/>
              <a:t> </a:t>
            </a:r>
            <a:r>
              <a:rPr dirty="0" sz="1200" spc="-10"/>
              <a:t>Dinner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 descr=""/>
          <p:cNvSpPr/>
          <p:nvPr/>
        </p:nvSpPr>
        <p:spPr>
          <a:xfrm>
            <a:off x="4005707" y="5203824"/>
            <a:ext cx="3703954" cy="1358265"/>
          </a:xfrm>
          <a:custGeom>
            <a:avLst/>
            <a:gdLst/>
            <a:ahLst/>
            <a:cxnLst/>
            <a:rect l="l" t="t" r="r" b="b"/>
            <a:pathLst>
              <a:path w="3703954" h="1358265">
                <a:moveTo>
                  <a:pt x="3539350" y="1248537"/>
                </a:moveTo>
                <a:lnTo>
                  <a:pt x="82296" y="1248537"/>
                </a:lnTo>
                <a:lnTo>
                  <a:pt x="27432" y="1248537"/>
                </a:lnTo>
                <a:lnTo>
                  <a:pt x="27432" y="1193673"/>
                </a:lnTo>
                <a:lnTo>
                  <a:pt x="27432" y="951052"/>
                </a:lnTo>
                <a:lnTo>
                  <a:pt x="0" y="951052"/>
                </a:lnTo>
                <a:lnTo>
                  <a:pt x="0" y="1193673"/>
                </a:lnTo>
                <a:lnTo>
                  <a:pt x="0" y="1248537"/>
                </a:lnTo>
                <a:lnTo>
                  <a:pt x="0" y="1275969"/>
                </a:lnTo>
                <a:lnTo>
                  <a:pt x="27432" y="1275969"/>
                </a:lnTo>
                <a:lnTo>
                  <a:pt x="82296" y="1275969"/>
                </a:lnTo>
                <a:lnTo>
                  <a:pt x="82296" y="1358265"/>
                </a:lnTo>
                <a:lnTo>
                  <a:pt x="3539350" y="1358265"/>
                </a:lnTo>
                <a:lnTo>
                  <a:pt x="3539350" y="1275969"/>
                </a:lnTo>
                <a:lnTo>
                  <a:pt x="3539350" y="1248537"/>
                </a:lnTo>
                <a:close/>
              </a:path>
              <a:path w="3703954" h="1358265">
                <a:moveTo>
                  <a:pt x="3539350" y="0"/>
                </a:moveTo>
                <a:lnTo>
                  <a:pt x="82296" y="0"/>
                </a:lnTo>
                <a:lnTo>
                  <a:pt x="27432" y="0"/>
                </a:lnTo>
                <a:lnTo>
                  <a:pt x="0" y="0"/>
                </a:lnTo>
                <a:lnTo>
                  <a:pt x="0" y="27432"/>
                </a:lnTo>
                <a:lnTo>
                  <a:pt x="0" y="82296"/>
                </a:lnTo>
                <a:lnTo>
                  <a:pt x="0" y="382524"/>
                </a:lnTo>
                <a:lnTo>
                  <a:pt x="0" y="646176"/>
                </a:lnTo>
                <a:lnTo>
                  <a:pt x="0" y="950976"/>
                </a:lnTo>
                <a:lnTo>
                  <a:pt x="27432" y="950976"/>
                </a:lnTo>
                <a:lnTo>
                  <a:pt x="27432" y="646176"/>
                </a:lnTo>
                <a:lnTo>
                  <a:pt x="27432" y="382524"/>
                </a:lnTo>
                <a:lnTo>
                  <a:pt x="27432" y="82296"/>
                </a:lnTo>
                <a:lnTo>
                  <a:pt x="27432" y="27432"/>
                </a:lnTo>
                <a:lnTo>
                  <a:pt x="82296" y="27432"/>
                </a:lnTo>
                <a:lnTo>
                  <a:pt x="3539350" y="27432"/>
                </a:lnTo>
                <a:lnTo>
                  <a:pt x="3539350" y="0"/>
                </a:lnTo>
                <a:close/>
              </a:path>
              <a:path w="3703954" h="1358265">
                <a:moveTo>
                  <a:pt x="3621659" y="0"/>
                </a:moveTo>
                <a:lnTo>
                  <a:pt x="3594227" y="0"/>
                </a:lnTo>
                <a:lnTo>
                  <a:pt x="3539363" y="0"/>
                </a:lnTo>
                <a:lnTo>
                  <a:pt x="3539363" y="27432"/>
                </a:lnTo>
                <a:lnTo>
                  <a:pt x="3594227" y="27432"/>
                </a:lnTo>
                <a:lnTo>
                  <a:pt x="3594227" y="82296"/>
                </a:lnTo>
                <a:lnTo>
                  <a:pt x="3594227" y="382524"/>
                </a:lnTo>
                <a:lnTo>
                  <a:pt x="3594227" y="646176"/>
                </a:lnTo>
                <a:lnTo>
                  <a:pt x="3594227" y="950976"/>
                </a:lnTo>
                <a:lnTo>
                  <a:pt x="3621646" y="950976"/>
                </a:lnTo>
                <a:lnTo>
                  <a:pt x="3621646" y="646176"/>
                </a:lnTo>
                <a:lnTo>
                  <a:pt x="3621646" y="382524"/>
                </a:lnTo>
                <a:lnTo>
                  <a:pt x="3621646" y="82296"/>
                </a:lnTo>
                <a:lnTo>
                  <a:pt x="3621646" y="27432"/>
                </a:lnTo>
                <a:lnTo>
                  <a:pt x="3621659" y="0"/>
                </a:lnTo>
                <a:close/>
              </a:path>
              <a:path w="3703954" h="1358265">
                <a:moveTo>
                  <a:pt x="3703955" y="951052"/>
                </a:moveTo>
                <a:lnTo>
                  <a:pt x="3621659" y="951052"/>
                </a:lnTo>
                <a:lnTo>
                  <a:pt x="3621659" y="1193673"/>
                </a:lnTo>
                <a:lnTo>
                  <a:pt x="3621659" y="1248537"/>
                </a:lnTo>
                <a:lnTo>
                  <a:pt x="3621646" y="1193673"/>
                </a:lnTo>
                <a:lnTo>
                  <a:pt x="3621646" y="951052"/>
                </a:lnTo>
                <a:lnTo>
                  <a:pt x="3594227" y="951052"/>
                </a:lnTo>
                <a:lnTo>
                  <a:pt x="3594227" y="1193673"/>
                </a:lnTo>
                <a:lnTo>
                  <a:pt x="3594227" y="1248537"/>
                </a:lnTo>
                <a:lnTo>
                  <a:pt x="3539363" y="1248537"/>
                </a:lnTo>
                <a:lnTo>
                  <a:pt x="3539363" y="1275969"/>
                </a:lnTo>
                <a:lnTo>
                  <a:pt x="3539363" y="1358265"/>
                </a:lnTo>
                <a:lnTo>
                  <a:pt x="3621659" y="1358265"/>
                </a:lnTo>
                <a:lnTo>
                  <a:pt x="3703955" y="1358265"/>
                </a:lnTo>
                <a:lnTo>
                  <a:pt x="3703955" y="1275969"/>
                </a:lnTo>
                <a:lnTo>
                  <a:pt x="3703955" y="1193673"/>
                </a:lnTo>
                <a:lnTo>
                  <a:pt x="3703955" y="951052"/>
                </a:lnTo>
                <a:close/>
              </a:path>
              <a:path w="3703954" h="1358265">
                <a:moveTo>
                  <a:pt x="3703955" y="82296"/>
                </a:moveTo>
                <a:lnTo>
                  <a:pt x="3621659" y="82296"/>
                </a:lnTo>
                <a:lnTo>
                  <a:pt x="3621659" y="382524"/>
                </a:lnTo>
                <a:lnTo>
                  <a:pt x="3621659" y="646176"/>
                </a:lnTo>
                <a:lnTo>
                  <a:pt x="3621659" y="950976"/>
                </a:lnTo>
                <a:lnTo>
                  <a:pt x="3703955" y="950976"/>
                </a:lnTo>
                <a:lnTo>
                  <a:pt x="3703955" y="646176"/>
                </a:lnTo>
                <a:lnTo>
                  <a:pt x="3703955" y="382524"/>
                </a:lnTo>
                <a:lnTo>
                  <a:pt x="3703955" y="822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 txBox="1"/>
          <p:nvPr/>
        </p:nvSpPr>
        <p:spPr>
          <a:xfrm>
            <a:off x="4074286" y="5272404"/>
            <a:ext cx="3484879" cy="1139190"/>
          </a:xfrm>
          <a:prstGeom prst="rect">
            <a:avLst/>
          </a:prstGeom>
          <a:ln w="27431">
            <a:solidFill>
              <a:srgbClr val="000000"/>
            </a:solidFill>
          </a:ln>
        </p:spPr>
        <p:txBody>
          <a:bodyPr wrap="square" lIns="0" tIns="55879" rIns="0" bIns="0" rtlCol="0" vert="horz">
            <a:spAutoFit/>
          </a:bodyPr>
          <a:lstStyle/>
          <a:p>
            <a:pPr algn="ctr" marL="530225" marR="523240">
              <a:lnSpc>
                <a:spcPts val="2060"/>
              </a:lnSpc>
              <a:spcBef>
                <a:spcPts val="439"/>
              </a:spcBef>
            </a:pPr>
            <a:r>
              <a:rPr dirty="0" sz="1800" b="1">
                <a:latin typeface="Times New Roman"/>
                <a:cs typeface="Times New Roman"/>
              </a:rPr>
              <a:t>27</a:t>
            </a:r>
            <a:r>
              <a:rPr dirty="0" baseline="31400" sz="1725" b="1">
                <a:latin typeface="Times New Roman"/>
                <a:cs typeface="Times New Roman"/>
              </a:rPr>
              <a:t>th</a:t>
            </a:r>
            <a:r>
              <a:rPr dirty="0" baseline="31400" sz="1725" spc="179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Annual</a:t>
            </a:r>
            <a:r>
              <a:rPr dirty="0" sz="1800" spc="-3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JCAA</a:t>
            </a:r>
            <a:r>
              <a:rPr dirty="0" sz="1800" spc="-40" b="1">
                <a:latin typeface="Times New Roman"/>
                <a:cs typeface="Times New Roman"/>
              </a:rPr>
              <a:t> </a:t>
            </a:r>
            <a:r>
              <a:rPr dirty="0" sz="1800" spc="-20" b="1">
                <a:latin typeface="Times New Roman"/>
                <a:cs typeface="Times New Roman"/>
              </a:rPr>
              <a:t>Fluke </a:t>
            </a:r>
            <a:r>
              <a:rPr dirty="0" sz="1800" spc="-10" b="1">
                <a:latin typeface="Times New Roman"/>
                <a:cs typeface="Times New Roman"/>
              </a:rPr>
              <a:t>Tournament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dirty="0" sz="1400" b="1">
                <a:latin typeface="Times New Roman"/>
                <a:cs typeface="Times New Roman"/>
              </a:rPr>
              <a:t>$31,000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Boat,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Motor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&amp;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Trailer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Door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spc="-20" b="1">
                <a:latin typeface="Times New Roman"/>
                <a:cs typeface="Times New Roman"/>
              </a:rPr>
              <a:t>Prize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dirty="0" sz="1400" i="1">
                <a:latin typeface="Times New Roman"/>
                <a:cs typeface="Times New Roman"/>
              </a:rPr>
              <a:t>By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Tom</a:t>
            </a:r>
            <a:r>
              <a:rPr dirty="0" sz="1400" spc="-20" i="1">
                <a:latin typeface="Times New Roman"/>
                <a:cs typeface="Times New Roman"/>
              </a:rPr>
              <a:t> Fote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131690" y="6622541"/>
            <a:ext cx="3369310" cy="266255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just" marL="12700" marR="5080">
              <a:lnSpc>
                <a:spcPct val="95800"/>
              </a:lnSpc>
              <a:spcBef>
                <a:spcPts val="160"/>
              </a:spcBef>
            </a:pPr>
            <a:r>
              <a:rPr dirty="0" sz="1200">
                <a:latin typeface="Times New Roman"/>
                <a:cs typeface="Times New Roman"/>
              </a:rPr>
              <a:t>This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year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JCAA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27th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Annual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Fluke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Tournament </a:t>
            </a:r>
            <a:r>
              <a:rPr dirty="0" sz="1200">
                <a:latin typeface="Times New Roman"/>
                <a:cs typeface="Times New Roman"/>
              </a:rPr>
              <a:t>will</a:t>
            </a:r>
            <a:r>
              <a:rPr dirty="0" sz="1200" spc="3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 spc="3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held</a:t>
            </a:r>
            <a:r>
              <a:rPr dirty="0" sz="1200" spc="3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3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Saturday,</a:t>
            </a:r>
            <a:r>
              <a:rPr dirty="0" sz="1200" spc="3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June</a:t>
            </a:r>
            <a:r>
              <a:rPr dirty="0" sz="1200" spc="3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17th.</a:t>
            </a:r>
            <a:r>
              <a:rPr dirty="0" sz="1200" spc="3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Awards Presentations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will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held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Friday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night,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June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23rd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at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Resorts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Casino/Hotel.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big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news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are </a:t>
            </a:r>
            <a:r>
              <a:rPr dirty="0" sz="1200">
                <a:latin typeface="Times New Roman"/>
                <a:cs typeface="Times New Roman"/>
              </a:rPr>
              <a:t>back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old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days.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are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back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Atlantic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City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at </a:t>
            </a:r>
            <a:r>
              <a:rPr dirty="0" sz="1200">
                <a:latin typeface="Times New Roman"/>
                <a:cs typeface="Times New Roman"/>
              </a:rPr>
              <a:t>Resorts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Casino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Hotel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Friday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night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awards </a:t>
            </a:r>
            <a:r>
              <a:rPr dirty="0" sz="1200">
                <a:latin typeface="Times New Roman"/>
                <a:cs typeface="Times New Roman"/>
              </a:rPr>
              <a:t>ceremony.</a:t>
            </a:r>
            <a:r>
              <a:rPr dirty="0" sz="1200" spc="19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When</a:t>
            </a:r>
            <a:r>
              <a:rPr dirty="0" sz="1200" spc="19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19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started</a:t>
            </a:r>
            <a:r>
              <a:rPr dirty="0" sz="1200" spc="18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this</a:t>
            </a:r>
            <a:r>
              <a:rPr dirty="0" sz="1200" spc="18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tournament,</a:t>
            </a:r>
            <a:r>
              <a:rPr dirty="0" sz="1200" spc="185">
                <a:latin typeface="Times New Roman"/>
                <a:cs typeface="Times New Roman"/>
              </a:rPr>
              <a:t>  </a:t>
            </a:r>
            <a:r>
              <a:rPr dirty="0" sz="1200" spc="-50">
                <a:latin typeface="Times New Roman"/>
                <a:cs typeface="Times New Roman"/>
              </a:rPr>
              <a:t>I </a:t>
            </a:r>
            <a:r>
              <a:rPr dirty="0" sz="1200">
                <a:latin typeface="Times New Roman"/>
                <a:cs typeface="Times New Roman"/>
              </a:rPr>
              <a:t>suggested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make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Grand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Prize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door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prize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so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person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could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not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catch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prize-</a:t>
            </a:r>
            <a:r>
              <a:rPr dirty="0" sz="1200">
                <a:latin typeface="Times New Roman"/>
                <a:cs typeface="Times New Roman"/>
              </a:rPr>
              <a:t>winning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could </a:t>
            </a:r>
            <a:r>
              <a:rPr dirty="0" sz="1200">
                <a:latin typeface="Times New Roman"/>
                <a:cs typeface="Times New Roman"/>
              </a:rPr>
              <a:t>win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Grand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Prize.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Grand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Prize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(Door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Prize)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5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  <a:p>
            <a:pPr algn="just" marL="12700" marR="5715">
              <a:lnSpc>
                <a:spcPts val="1380"/>
              </a:lnSpc>
              <a:spcBef>
                <a:spcPts val="35"/>
              </a:spcBef>
            </a:pPr>
            <a:r>
              <a:rPr dirty="0" sz="1200">
                <a:latin typeface="Times New Roman"/>
                <a:cs typeface="Times New Roman"/>
              </a:rPr>
              <a:t>$31,000</a:t>
            </a:r>
            <a:r>
              <a:rPr dirty="0" sz="1200" spc="3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Boat/Motor/Trailer</a:t>
            </a:r>
            <a:r>
              <a:rPr dirty="0" sz="1200" spc="3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Package.</a:t>
            </a:r>
            <a:r>
              <a:rPr dirty="0" sz="1200" spc="3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$</a:t>
            </a:r>
            <a:r>
              <a:rPr dirty="0" sz="1200" spc="3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27,000 </a:t>
            </a:r>
            <a:r>
              <a:rPr dirty="0" sz="1200">
                <a:latin typeface="Times New Roman"/>
                <a:cs typeface="Times New Roman"/>
              </a:rPr>
              <a:t>16ft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Godfrey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Pontoon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Boat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&amp;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LoadRite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Trailer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was </a:t>
            </a:r>
            <a:r>
              <a:rPr dirty="0" sz="1200">
                <a:latin typeface="Times New Roman"/>
                <a:cs typeface="Times New Roman"/>
              </a:rPr>
              <a:t>donated</a:t>
            </a:r>
            <a:r>
              <a:rPr dirty="0" sz="1200" spc="3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by</a:t>
            </a:r>
            <a:r>
              <a:rPr dirty="0" sz="1200" spc="3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New</a:t>
            </a:r>
            <a:r>
              <a:rPr dirty="0" sz="1200" spc="3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Jersey</a:t>
            </a:r>
            <a:r>
              <a:rPr dirty="0" sz="1200" spc="3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Outboards</a:t>
            </a:r>
            <a:r>
              <a:rPr dirty="0" sz="1200" spc="3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3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25</a:t>
            </a:r>
            <a:r>
              <a:rPr dirty="0" sz="1200" spc="335">
                <a:latin typeface="Times New Roman"/>
                <a:cs typeface="Times New Roman"/>
              </a:rPr>
              <a:t> </a:t>
            </a:r>
            <a:r>
              <a:rPr dirty="0" sz="1200" spc="-35">
                <a:latin typeface="Times New Roman"/>
                <a:cs typeface="Times New Roman"/>
              </a:rPr>
              <a:t>HP </a:t>
            </a:r>
            <a:r>
              <a:rPr dirty="0" sz="1200">
                <a:latin typeface="Times New Roman"/>
                <a:cs typeface="Times New Roman"/>
              </a:rPr>
              <a:t>Outboard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was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donated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by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Yamaha.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Last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year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only </a:t>
            </a:r>
            <a:r>
              <a:rPr dirty="0" sz="1200">
                <a:latin typeface="Times New Roman"/>
                <a:cs typeface="Times New Roman"/>
              </a:rPr>
              <a:t>had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97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boats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entered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tournament.</a:t>
            </a:r>
            <a:r>
              <a:rPr dirty="0" sz="1200" spc="3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those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97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4500" y="609092"/>
            <a:ext cx="3368675" cy="1260475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just" marL="12700" marR="5080">
              <a:lnSpc>
                <a:spcPts val="1380"/>
              </a:lnSpc>
              <a:spcBef>
                <a:spcPts val="195"/>
              </a:spcBef>
            </a:pPr>
            <a:r>
              <a:rPr dirty="0" sz="1200">
                <a:latin typeface="Times New Roman"/>
                <a:cs typeface="Times New Roman"/>
              </a:rPr>
              <a:t>boats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last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year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they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had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97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chance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winning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last </a:t>
            </a:r>
            <a:r>
              <a:rPr dirty="0" sz="1200">
                <a:latin typeface="Times New Roman"/>
                <a:cs typeface="Times New Roman"/>
              </a:rPr>
              <a:t>year's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boat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package.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This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year's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package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same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$150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entry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fee,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you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can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walk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away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boat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package worth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more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than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twice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last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year’s.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Those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are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odds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better </a:t>
            </a:r>
            <a:r>
              <a:rPr dirty="0" sz="1200">
                <a:latin typeface="Times New Roman"/>
                <a:cs typeface="Times New Roman"/>
              </a:rPr>
              <a:t>than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any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lottery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out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there.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know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past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years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some </a:t>
            </a:r>
            <a:r>
              <a:rPr dirty="0" sz="1200">
                <a:latin typeface="Times New Roman"/>
                <a:cs typeface="Times New Roman"/>
              </a:rPr>
              <a:t>people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entered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tournament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just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door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prizes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chance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walk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away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boat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package.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44500" y="4274946"/>
            <a:ext cx="3369945" cy="494157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just" marL="12700" marR="5080" indent="457200">
              <a:lnSpc>
                <a:spcPct val="95900"/>
              </a:lnSpc>
              <a:spcBef>
                <a:spcPts val="160"/>
              </a:spcBef>
            </a:pP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tournament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will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follow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same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format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as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previous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years,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7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regions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7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prizes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each </a:t>
            </a:r>
            <a:r>
              <a:rPr dirty="0" sz="1200">
                <a:latin typeface="Times New Roman"/>
                <a:cs typeface="Times New Roman"/>
              </a:rPr>
              <a:t>region.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will have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ten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weigh-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stations from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Jersey </a:t>
            </a:r>
            <a:r>
              <a:rPr dirty="0" sz="1200">
                <a:latin typeface="Times New Roman"/>
                <a:cs typeface="Times New Roman"/>
              </a:rPr>
              <a:t>City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Sandy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Hook.</a:t>
            </a:r>
            <a:r>
              <a:rPr dirty="0" sz="1200" spc="19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addition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$50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/</a:t>
            </a:r>
            <a:r>
              <a:rPr dirty="0" sz="1200" spc="18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$100 </a:t>
            </a:r>
            <a:r>
              <a:rPr dirty="0" sz="1200">
                <a:latin typeface="Times New Roman"/>
                <a:cs typeface="Times New Roman"/>
              </a:rPr>
              <a:t>Region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Calcuttas,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$50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/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$100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Overall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Fluke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Calcuttas,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will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also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having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optional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$50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/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$100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Overall </a:t>
            </a:r>
            <a:r>
              <a:rPr dirty="0" sz="1200">
                <a:latin typeface="Times New Roman"/>
                <a:cs typeface="Times New Roman"/>
              </a:rPr>
              <a:t>Seabass Calcuttas.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will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also be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offering a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Doormat Fluke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Category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cash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prize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for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largest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fish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over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12lbs </a:t>
            </a:r>
            <a:r>
              <a:rPr dirty="0" sz="1200">
                <a:latin typeface="Times New Roman"/>
                <a:cs typeface="Times New Roman"/>
              </a:rPr>
              <a:t>worth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$50,000.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are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looking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repeat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our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2022 </a:t>
            </a:r>
            <a:r>
              <a:rPr dirty="0" sz="1200">
                <a:latin typeface="Times New Roman"/>
                <a:cs typeface="Times New Roman"/>
              </a:rPr>
              <a:t>winner,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Ted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Gaydos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Monroe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Township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his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crew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3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landed</a:t>
            </a:r>
            <a:r>
              <a:rPr dirty="0" sz="1200" spc="3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3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12.45</a:t>
            </a:r>
            <a:r>
              <a:rPr dirty="0" sz="1200" spc="3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lb.</a:t>
            </a:r>
            <a:r>
              <a:rPr dirty="0" sz="1200" spc="3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fluke</a:t>
            </a:r>
            <a:r>
              <a:rPr dirty="0" sz="1200" spc="3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3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weighed</a:t>
            </a:r>
            <a:r>
              <a:rPr dirty="0" sz="1200" spc="3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it</a:t>
            </a:r>
            <a:r>
              <a:rPr dirty="0" sz="1200" spc="3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31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at </a:t>
            </a:r>
            <a:r>
              <a:rPr dirty="0" sz="1200">
                <a:latin typeface="Times New Roman"/>
                <a:cs typeface="Times New Roman"/>
              </a:rPr>
              <a:t>Gateway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Marina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Sandy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Hook.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Ted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also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entered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all </a:t>
            </a:r>
            <a:r>
              <a:rPr dirty="0" sz="1200">
                <a:latin typeface="Times New Roman"/>
                <a:cs typeface="Times New Roman"/>
              </a:rPr>
              <a:t>calcuttas,</a:t>
            </a:r>
            <a:r>
              <a:rPr dirty="0" sz="1200" spc="2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2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swept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both</a:t>
            </a:r>
            <a:r>
              <a:rPr dirty="0" sz="1200" spc="2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$50</a:t>
            </a:r>
            <a:r>
              <a:rPr dirty="0" sz="1200" spc="2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/</a:t>
            </a:r>
            <a:r>
              <a:rPr dirty="0" sz="1200" spc="24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$100 </a:t>
            </a:r>
            <a:r>
              <a:rPr dirty="0" sz="1200">
                <a:latin typeface="Times New Roman"/>
                <a:cs typeface="Times New Roman"/>
              </a:rPr>
              <a:t>Sandy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Hook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Region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Calcuttas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along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both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$50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 spc="-50">
                <a:latin typeface="Times New Roman"/>
                <a:cs typeface="Times New Roman"/>
              </a:rPr>
              <a:t>/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>
              <a:lnSpc>
                <a:spcPts val="1380"/>
              </a:lnSpc>
              <a:spcBef>
                <a:spcPts val="35"/>
              </a:spcBef>
            </a:pPr>
            <a:r>
              <a:rPr dirty="0" sz="1200">
                <a:latin typeface="Times New Roman"/>
                <a:cs typeface="Times New Roman"/>
              </a:rPr>
              <a:t>$100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Overall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Calcuttas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tournament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which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earned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total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just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over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$57,000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his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outstanding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catch.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big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question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is,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will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your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boat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this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year’s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Ted </a:t>
            </a:r>
            <a:r>
              <a:rPr dirty="0" sz="1200">
                <a:latin typeface="Times New Roman"/>
                <a:cs typeface="Times New Roman"/>
              </a:rPr>
              <a:t>walking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away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close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10">
                <a:latin typeface="Times New Roman"/>
                <a:cs typeface="Times New Roman"/>
              </a:rPr>
              <a:t> $60,000?</a:t>
            </a:r>
            <a:endParaRPr sz="1200">
              <a:latin typeface="Times New Roman"/>
              <a:cs typeface="Times New Roman"/>
            </a:endParaRPr>
          </a:p>
          <a:p>
            <a:pPr algn="just" marL="17145" marR="5080" indent="452755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Resorts</a:t>
            </a:r>
            <a:r>
              <a:rPr dirty="0" sz="1200" spc="16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Casino/Hotel</a:t>
            </a:r>
            <a:r>
              <a:rPr dirty="0" sz="1200" spc="15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will</a:t>
            </a:r>
            <a:r>
              <a:rPr dirty="0" sz="1200" spc="16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 spc="15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hosting</a:t>
            </a:r>
            <a:r>
              <a:rPr dirty="0" sz="1200" spc="160">
                <a:latin typeface="Times New Roman"/>
                <a:cs typeface="Times New Roman"/>
              </a:rPr>
              <a:t>  </a:t>
            </a:r>
            <a:r>
              <a:rPr dirty="0" sz="1200" spc="-25">
                <a:latin typeface="Times New Roman"/>
                <a:cs typeface="Times New Roman"/>
              </a:rPr>
              <a:t>our </a:t>
            </a:r>
            <a:r>
              <a:rPr dirty="0" sz="1200">
                <a:latin typeface="Times New Roman"/>
                <a:cs typeface="Times New Roman"/>
              </a:rPr>
              <a:t>Awards</a:t>
            </a:r>
            <a:r>
              <a:rPr dirty="0" sz="1200" spc="4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Presentations</a:t>
            </a:r>
            <a:r>
              <a:rPr dirty="0" sz="1200" spc="3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3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Friday</a:t>
            </a:r>
            <a:r>
              <a:rPr dirty="0" sz="1200" spc="4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night,</a:t>
            </a:r>
            <a:r>
              <a:rPr dirty="0" sz="1200" spc="4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June</a:t>
            </a:r>
            <a:r>
              <a:rPr dirty="0" sz="1200" spc="4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23rd. </a:t>
            </a:r>
            <a:r>
              <a:rPr dirty="0" sz="1200">
                <a:latin typeface="Times New Roman"/>
                <a:cs typeface="Times New Roman"/>
              </a:rPr>
              <a:t>Resorts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will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also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offering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region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prize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one- </a:t>
            </a:r>
            <a:r>
              <a:rPr dirty="0" sz="1200">
                <a:latin typeface="Times New Roman"/>
                <a:cs typeface="Times New Roman"/>
              </a:rPr>
              <a:t>night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stay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their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hotel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along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$40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food.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Also,</a:t>
            </a:r>
            <a:endParaRPr sz="1200">
              <a:latin typeface="Times New Roman"/>
              <a:cs typeface="Times New Roman"/>
            </a:endParaRPr>
          </a:p>
          <a:p>
            <a:pPr algn="just" marL="17145" marR="6985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upon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registering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each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registrant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will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receive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either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$25 </a:t>
            </a:r>
            <a:r>
              <a:rPr dirty="0" sz="1200">
                <a:latin typeface="Times New Roman"/>
                <a:cs typeface="Times New Roman"/>
              </a:rPr>
              <a:t>match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play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or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$10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slot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play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one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free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drink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the </a:t>
            </a:r>
            <a:r>
              <a:rPr dirty="0" sz="1200" spc="-20">
                <a:latin typeface="Times New Roman"/>
                <a:cs typeface="Times New Roman"/>
              </a:rPr>
              <a:t>bar.</a:t>
            </a:r>
            <a:endParaRPr sz="1200">
              <a:latin typeface="Times New Roman"/>
              <a:cs typeface="Times New Roman"/>
            </a:endParaRPr>
          </a:p>
          <a:p>
            <a:pPr algn="just" marL="12700" marR="5715" indent="45720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best</a:t>
            </a:r>
            <a:r>
              <a:rPr dirty="0" sz="1200" spc="3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3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easiest</a:t>
            </a:r>
            <a:r>
              <a:rPr dirty="0" sz="1200" spc="3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way</a:t>
            </a:r>
            <a:r>
              <a:rPr dirty="0" sz="1200" spc="3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3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register</a:t>
            </a:r>
            <a:r>
              <a:rPr dirty="0" sz="1200" spc="3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37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by </a:t>
            </a:r>
            <a:r>
              <a:rPr dirty="0" sz="1200">
                <a:latin typeface="Times New Roman"/>
                <a:cs typeface="Times New Roman"/>
              </a:rPr>
              <a:t>registering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through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Eventbrite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by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going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our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website </a:t>
            </a:r>
            <a:r>
              <a:rPr dirty="0" sz="1200">
                <a:latin typeface="Times New Roman"/>
                <a:cs typeface="Times New Roman"/>
              </a:rPr>
              <a:t>jcaa.org.</a:t>
            </a:r>
            <a:r>
              <a:rPr dirty="0" sz="1200" spc="4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Click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blue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banner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top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page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131690" y="609092"/>
            <a:ext cx="3368675" cy="90995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just" marL="12700" marR="5080">
              <a:lnSpc>
                <a:spcPct val="95900"/>
              </a:lnSpc>
              <a:spcBef>
                <a:spcPts val="160"/>
              </a:spcBef>
            </a:pPr>
            <a:r>
              <a:rPr dirty="0" sz="1200">
                <a:latin typeface="Times New Roman"/>
                <a:cs typeface="Times New Roman"/>
              </a:rPr>
              <a:t>where</a:t>
            </a:r>
            <a:r>
              <a:rPr dirty="0" sz="1200" spc="2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it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says,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“Click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here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2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secure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on-line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Entry </a:t>
            </a:r>
            <a:r>
              <a:rPr dirty="0" sz="1200">
                <a:latin typeface="Times New Roman"/>
                <a:cs typeface="Times New Roman"/>
              </a:rPr>
              <a:t>Form.”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will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bring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you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our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Eventbrite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site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where </a:t>
            </a:r>
            <a:r>
              <a:rPr dirty="0" sz="1200">
                <a:latin typeface="Times New Roman"/>
                <a:cs typeface="Times New Roman"/>
              </a:rPr>
              <a:t>you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can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enter.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Sometime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after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entering,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will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send </a:t>
            </a:r>
            <a:r>
              <a:rPr dirty="0" sz="1200">
                <a:latin typeface="Times New Roman"/>
                <a:cs typeface="Times New Roman"/>
              </a:rPr>
              <a:t>you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confirmation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email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your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tournament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entry </a:t>
            </a:r>
            <a:r>
              <a:rPr dirty="0" sz="1200">
                <a:latin typeface="Times New Roman"/>
                <a:cs typeface="Times New Roman"/>
              </a:rPr>
              <a:t>number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Calcutta </a:t>
            </a:r>
            <a:r>
              <a:rPr dirty="0" sz="1200" spc="-10">
                <a:latin typeface="Times New Roman"/>
                <a:cs typeface="Times New Roman"/>
              </a:rPr>
              <a:t>options.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131690" y="6288785"/>
            <a:ext cx="3369310" cy="283781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just" marL="12700" marR="5080" indent="457200">
              <a:lnSpc>
                <a:spcPct val="95800"/>
              </a:lnSpc>
              <a:spcBef>
                <a:spcPts val="160"/>
              </a:spcBef>
            </a:pP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Jersey</a:t>
            </a:r>
            <a:r>
              <a:rPr dirty="0" sz="1200" spc="4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Coast</a:t>
            </a:r>
            <a:r>
              <a:rPr dirty="0" sz="1200" spc="4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Anglers</a:t>
            </a:r>
            <a:r>
              <a:rPr dirty="0" sz="1200" spc="4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Association</a:t>
            </a:r>
            <a:r>
              <a:rPr dirty="0" sz="1200" spc="4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405">
                <a:latin typeface="Times New Roman"/>
                <a:cs typeface="Times New Roman"/>
              </a:rPr>
              <a:t> </a:t>
            </a:r>
            <a:r>
              <a:rPr dirty="0" sz="1200" spc="-50">
                <a:latin typeface="Times New Roman"/>
                <a:cs typeface="Times New Roman"/>
              </a:rPr>
              <a:t>a </a:t>
            </a:r>
            <a:r>
              <a:rPr dirty="0" sz="1200">
                <a:latin typeface="Times New Roman"/>
                <a:cs typeface="Times New Roman"/>
              </a:rPr>
              <a:t>charitable</a:t>
            </a:r>
            <a:r>
              <a:rPr dirty="0" sz="1200" spc="36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non-</a:t>
            </a:r>
            <a:r>
              <a:rPr dirty="0" sz="1200">
                <a:latin typeface="Times New Roman"/>
                <a:cs typeface="Times New Roman"/>
              </a:rPr>
              <a:t>profit</a:t>
            </a:r>
            <a:r>
              <a:rPr dirty="0" sz="1200" spc="3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501(c)3</a:t>
            </a:r>
            <a:r>
              <a:rPr dirty="0" sz="1200" spc="3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organization</a:t>
            </a:r>
            <a:r>
              <a:rPr dirty="0" sz="1200" spc="3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37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was </a:t>
            </a:r>
            <a:r>
              <a:rPr dirty="0" sz="1200">
                <a:latin typeface="Times New Roman"/>
                <a:cs typeface="Times New Roman"/>
              </a:rPr>
              <a:t>formed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1981.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original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objective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JCAA,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continues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today,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was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combine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group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marine </a:t>
            </a:r>
            <a:r>
              <a:rPr dirty="0" sz="1200">
                <a:latin typeface="Times New Roman"/>
                <a:cs typeface="Times New Roman"/>
              </a:rPr>
              <a:t>sportfishing</a:t>
            </a:r>
            <a:r>
              <a:rPr dirty="0" sz="1200" spc="4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clubs</a:t>
            </a:r>
            <a:r>
              <a:rPr dirty="0" sz="1200" spc="48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4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form</a:t>
            </a:r>
            <a:r>
              <a:rPr dirty="0" sz="1200" spc="4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4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promote</a:t>
            </a:r>
            <a:r>
              <a:rPr dirty="0" sz="1200" spc="4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47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united </a:t>
            </a:r>
            <a:r>
              <a:rPr dirty="0" sz="1200">
                <a:latin typeface="Times New Roman"/>
                <a:cs typeface="Times New Roman"/>
              </a:rPr>
              <a:t>consensus</a:t>
            </a:r>
            <a:r>
              <a:rPr dirty="0" sz="1200" spc="2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issues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relevant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2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saltwater</a:t>
            </a:r>
            <a:r>
              <a:rPr dirty="0" sz="1200" spc="2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anglers</a:t>
            </a:r>
            <a:r>
              <a:rPr dirty="0" sz="1200" spc="22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in </a:t>
            </a:r>
            <a:r>
              <a:rPr dirty="0" sz="1200">
                <a:latin typeface="Times New Roman"/>
                <a:cs typeface="Times New Roman"/>
              </a:rPr>
              <a:t>New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Jersey.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JCAA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works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protect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rights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New </a:t>
            </a:r>
            <a:r>
              <a:rPr dirty="0" sz="1200">
                <a:latin typeface="Times New Roman"/>
                <a:cs typeface="Times New Roman"/>
              </a:rPr>
              <a:t>Jersey's</a:t>
            </a:r>
            <a:r>
              <a:rPr dirty="0" sz="1200" spc="10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recreational</a:t>
            </a:r>
            <a:r>
              <a:rPr dirty="0" sz="1200" spc="10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anglers,</a:t>
            </a:r>
            <a:r>
              <a:rPr dirty="0" sz="1200" spc="10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by</a:t>
            </a:r>
            <a:r>
              <a:rPr dirty="0" sz="1200" spc="10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seeking</a:t>
            </a:r>
            <a:r>
              <a:rPr dirty="0" sz="1200" spc="10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fair</a:t>
            </a:r>
            <a:r>
              <a:rPr dirty="0" sz="1200" spc="110">
                <a:latin typeface="Times New Roman"/>
                <a:cs typeface="Times New Roman"/>
              </a:rPr>
              <a:t>  </a:t>
            </a:r>
            <a:r>
              <a:rPr dirty="0" sz="1200" spc="-25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equitable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fisheries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management.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It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fosters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conservation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education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while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seeking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what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best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our </a:t>
            </a:r>
            <a:r>
              <a:rPr dirty="0" sz="1200">
                <a:latin typeface="Times New Roman"/>
                <a:cs typeface="Times New Roman"/>
              </a:rPr>
              <a:t>fisheries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ensure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they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will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sustainable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future </a:t>
            </a:r>
            <a:r>
              <a:rPr dirty="0" sz="1200">
                <a:latin typeface="Times New Roman"/>
                <a:cs typeface="Times New Roman"/>
              </a:rPr>
              <a:t>generations.</a:t>
            </a:r>
            <a:r>
              <a:rPr dirty="0" sz="1200" spc="3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JCAA</a:t>
            </a:r>
            <a:r>
              <a:rPr dirty="0" sz="1200" spc="3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also</a:t>
            </a:r>
            <a:r>
              <a:rPr dirty="0" sz="1200" spc="3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strives</a:t>
            </a:r>
            <a:r>
              <a:rPr dirty="0" sz="1200" spc="3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3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create</a:t>
            </a:r>
            <a:r>
              <a:rPr dirty="0" sz="1200" spc="36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increased </a:t>
            </a:r>
            <a:r>
              <a:rPr dirty="0" sz="1200">
                <a:latin typeface="Times New Roman"/>
                <a:cs typeface="Times New Roman"/>
              </a:rPr>
              <a:t>angling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opportunities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better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public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access.</a:t>
            </a:r>
            <a:r>
              <a:rPr dirty="0" sz="1200" spc="-10">
                <a:latin typeface="Times New Roman"/>
                <a:cs typeface="Times New Roman"/>
              </a:rPr>
              <a:t> Further, </a:t>
            </a:r>
            <a:r>
              <a:rPr dirty="0" sz="1200">
                <a:latin typeface="Times New Roman"/>
                <a:cs typeface="Times New Roman"/>
              </a:rPr>
              <a:t>it</a:t>
            </a:r>
            <a:r>
              <a:rPr dirty="0" sz="1200" spc="43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4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involved</a:t>
            </a:r>
            <a:r>
              <a:rPr dirty="0" sz="1200" spc="45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4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issues</a:t>
            </a:r>
            <a:r>
              <a:rPr dirty="0" sz="1200" spc="45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concerning</a:t>
            </a:r>
            <a:r>
              <a:rPr dirty="0" sz="1200" spc="45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our</a:t>
            </a:r>
            <a:r>
              <a:rPr dirty="0" sz="1200" spc="46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marine </a:t>
            </a:r>
            <a:r>
              <a:rPr dirty="0" sz="1200">
                <a:latin typeface="Times New Roman"/>
                <a:cs typeface="Times New Roman"/>
              </a:rPr>
              <a:t>environment,</a:t>
            </a:r>
            <a:r>
              <a:rPr dirty="0" sz="1200" spc="4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such</a:t>
            </a:r>
            <a:r>
              <a:rPr dirty="0" sz="1200" spc="4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</a:t>
            </a:r>
            <a:r>
              <a:rPr dirty="0" sz="1200" spc="4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fighting</a:t>
            </a:r>
            <a:r>
              <a:rPr dirty="0" sz="1200" spc="48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4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better</a:t>
            </a:r>
            <a:r>
              <a:rPr dirty="0" sz="1200" spc="484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fisheries </a:t>
            </a:r>
            <a:r>
              <a:rPr dirty="0" sz="1200">
                <a:latin typeface="Times New Roman"/>
                <a:cs typeface="Times New Roman"/>
              </a:rPr>
              <a:t>habitat,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keeping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our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waters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clean,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protecting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our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961388"/>
            <a:ext cx="3369945" cy="2234437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47311" y="1684020"/>
            <a:ext cx="3339210" cy="4451604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7945">
              <a:lnSpc>
                <a:spcPts val="1190"/>
              </a:lnSpc>
            </a:pPr>
            <a:r>
              <a:rPr dirty="0" spc="-5"/>
              <a:t>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4500" y="609092"/>
            <a:ext cx="3368675" cy="90995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just" marL="12700" marR="5080">
              <a:lnSpc>
                <a:spcPct val="95900"/>
              </a:lnSpc>
              <a:spcBef>
                <a:spcPts val="160"/>
              </a:spcBef>
            </a:pPr>
            <a:r>
              <a:rPr dirty="0" sz="1200">
                <a:latin typeface="Times New Roman"/>
                <a:cs typeface="Times New Roman"/>
              </a:rPr>
              <a:t>forage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species</a:t>
            </a:r>
            <a:r>
              <a:rPr dirty="0" sz="1200" spc="2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while</a:t>
            </a:r>
            <a:r>
              <a:rPr dirty="0" sz="1200" spc="2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supporting</a:t>
            </a:r>
            <a:r>
              <a:rPr dirty="0" sz="1200" spc="2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</a:t>
            </a:r>
            <a:r>
              <a:rPr dirty="0" sz="1200" spc="2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ecosystem-</a:t>
            </a:r>
            <a:r>
              <a:rPr dirty="0" sz="1200" spc="-20">
                <a:latin typeface="Times New Roman"/>
                <a:cs typeface="Times New Roman"/>
              </a:rPr>
              <a:t>based </a:t>
            </a:r>
            <a:r>
              <a:rPr dirty="0" sz="1200">
                <a:latin typeface="Times New Roman"/>
                <a:cs typeface="Times New Roman"/>
              </a:rPr>
              <a:t>management</a:t>
            </a:r>
            <a:r>
              <a:rPr dirty="0" sz="1200" spc="1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approach.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JCAA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works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concert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with </a:t>
            </a:r>
            <a:r>
              <a:rPr dirty="0" sz="1200">
                <a:latin typeface="Times New Roman"/>
                <a:cs typeface="Times New Roman"/>
              </a:rPr>
              <a:t>New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Jersey's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legislature,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many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major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local,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state,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national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organizations,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congress,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federal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agencies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advance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its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objectives.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318516" y="1701037"/>
            <a:ext cx="3703954" cy="840105"/>
          </a:xfrm>
          <a:custGeom>
            <a:avLst/>
            <a:gdLst/>
            <a:ahLst/>
            <a:cxnLst/>
            <a:rect l="l" t="t" r="r" b="b"/>
            <a:pathLst>
              <a:path w="3703954" h="840105">
                <a:moveTo>
                  <a:pt x="3703955" y="382536"/>
                </a:moveTo>
                <a:lnTo>
                  <a:pt x="3621659" y="382536"/>
                </a:lnTo>
                <a:lnTo>
                  <a:pt x="3594227" y="382536"/>
                </a:lnTo>
                <a:lnTo>
                  <a:pt x="3594227" y="675132"/>
                </a:lnTo>
                <a:lnTo>
                  <a:pt x="3594227" y="730008"/>
                </a:lnTo>
                <a:lnTo>
                  <a:pt x="3539363" y="730008"/>
                </a:lnTo>
                <a:lnTo>
                  <a:pt x="82296" y="730008"/>
                </a:lnTo>
                <a:lnTo>
                  <a:pt x="27432" y="730008"/>
                </a:lnTo>
                <a:lnTo>
                  <a:pt x="27432" y="675132"/>
                </a:lnTo>
                <a:lnTo>
                  <a:pt x="27432" y="382536"/>
                </a:lnTo>
                <a:lnTo>
                  <a:pt x="0" y="382536"/>
                </a:lnTo>
                <a:lnTo>
                  <a:pt x="0" y="675132"/>
                </a:lnTo>
                <a:lnTo>
                  <a:pt x="0" y="730008"/>
                </a:lnTo>
                <a:lnTo>
                  <a:pt x="0" y="757428"/>
                </a:lnTo>
                <a:lnTo>
                  <a:pt x="27432" y="757428"/>
                </a:lnTo>
                <a:lnTo>
                  <a:pt x="82296" y="757428"/>
                </a:lnTo>
                <a:lnTo>
                  <a:pt x="82296" y="839724"/>
                </a:lnTo>
                <a:lnTo>
                  <a:pt x="3539363" y="839724"/>
                </a:lnTo>
                <a:lnTo>
                  <a:pt x="3621659" y="839724"/>
                </a:lnTo>
                <a:lnTo>
                  <a:pt x="3703942" y="839724"/>
                </a:lnTo>
                <a:lnTo>
                  <a:pt x="3703955" y="675132"/>
                </a:lnTo>
                <a:lnTo>
                  <a:pt x="3703955" y="382536"/>
                </a:lnTo>
                <a:close/>
              </a:path>
              <a:path w="3703954" h="840105">
                <a:moveTo>
                  <a:pt x="3703955" y="82296"/>
                </a:moveTo>
                <a:lnTo>
                  <a:pt x="3621659" y="82296"/>
                </a:lnTo>
                <a:lnTo>
                  <a:pt x="3621659" y="27432"/>
                </a:lnTo>
                <a:lnTo>
                  <a:pt x="3621659" y="0"/>
                </a:lnTo>
                <a:lnTo>
                  <a:pt x="0" y="0"/>
                </a:lnTo>
                <a:lnTo>
                  <a:pt x="0" y="27432"/>
                </a:lnTo>
                <a:lnTo>
                  <a:pt x="0" y="82296"/>
                </a:lnTo>
                <a:lnTo>
                  <a:pt x="0" y="382524"/>
                </a:lnTo>
                <a:lnTo>
                  <a:pt x="27432" y="382524"/>
                </a:lnTo>
                <a:lnTo>
                  <a:pt x="27432" y="82296"/>
                </a:lnTo>
                <a:lnTo>
                  <a:pt x="27432" y="27432"/>
                </a:lnTo>
                <a:lnTo>
                  <a:pt x="82296" y="27432"/>
                </a:lnTo>
                <a:lnTo>
                  <a:pt x="3539363" y="27432"/>
                </a:lnTo>
                <a:lnTo>
                  <a:pt x="3594227" y="27432"/>
                </a:lnTo>
                <a:lnTo>
                  <a:pt x="3594227" y="82296"/>
                </a:lnTo>
                <a:lnTo>
                  <a:pt x="3594227" y="382524"/>
                </a:lnTo>
                <a:lnTo>
                  <a:pt x="3621659" y="382524"/>
                </a:lnTo>
                <a:lnTo>
                  <a:pt x="3703955" y="382524"/>
                </a:lnTo>
                <a:lnTo>
                  <a:pt x="3703955" y="822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387095" y="1769617"/>
            <a:ext cx="3484879" cy="620395"/>
          </a:xfrm>
          <a:prstGeom prst="rect">
            <a:avLst/>
          </a:prstGeom>
          <a:ln w="27432">
            <a:solidFill>
              <a:srgbClr val="000000"/>
            </a:solidFill>
          </a:ln>
        </p:spPr>
        <p:txBody>
          <a:bodyPr wrap="square" lIns="0" tIns="3619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85"/>
              </a:spcBef>
            </a:pPr>
            <a:r>
              <a:rPr dirty="0" sz="1800" b="1">
                <a:latin typeface="Times New Roman"/>
                <a:cs typeface="Times New Roman"/>
              </a:rPr>
              <a:t>President’s</a:t>
            </a:r>
            <a:r>
              <a:rPr dirty="0" sz="1800" spc="-60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Report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dirty="0" sz="1400" i="1">
                <a:latin typeface="Times New Roman"/>
                <a:cs typeface="Times New Roman"/>
              </a:rPr>
              <a:t>By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Mark </a:t>
            </a:r>
            <a:r>
              <a:rPr dirty="0" sz="1400" spc="-10" i="1">
                <a:latin typeface="Times New Roman"/>
                <a:cs typeface="Times New Roman"/>
              </a:rPr>
              <a:t>Taylor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7945">
              <a:lnSpc>
                <a:spcPts val="1190"/>
              </a:lnSpc>
            </a:pPr>
            <a:r>
              <a:rPr dirty="0" spc="-5"/>
              <a:t>3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444500" y="2601594"/>
            <a:ext cx="3369945" cy="651700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r" marL="12700" marR="5080">
              <a:lnSpc>
                <a:spcPct val="95800"/>
              </a:lnSpc>
              <a:spcBef>
                <a:spcPts val="160"/>
              </a:spcBef>
            </a:pPr>
            <a:r>
              <a:rPr dirty="0" sz="1200">
                <a:latin typeface="Times New Roman"/>
                <a:cs typeface="Times New Roman"/>
              </a:rPr>
              <a:t>As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President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there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are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lot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individuals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reach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out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me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asking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all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types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of</a:t>
            </a:r>
            <a:r>
              <a:rPr dirty="0" sz="1200" spc="-8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questions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variety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topics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issues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could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potentially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affect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recreational community.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Questions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are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good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because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you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get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hear </a:t>
            </a:r>
            <a:r>
              <a:rPr dirty="0" sz="1200">
                <a:latin typeface="Times New Roman"/>
                <a:cs typeface="Times New Roman"/>
              </a:rPr>
              <a:t>others’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concerns.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always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say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individuals,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where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did </a:t>
            </a:r>
            <a:r>
              <a:rPr dirty="0" sz="1200">
                <a:latin typeface="Times New Roman"/>
                <a:cs typeface="Times New Roman"/>
              </a:rPr>
              <a:t>you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hear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about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it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did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you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try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some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research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3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prove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it</a:t>
            </a:r>
            <a:r>
              <a:rPr dirty="0" sz="1200" spc="3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true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or</a:t>
            </a:r>
            <a:r>
              <a:rPr dirty="0" sz="1200" spc="3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evidence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3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it.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Most</a:t>
            </a:r>
            <a:r>
              <a:rPr dirty="0" sz="1200" spc="3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times</a:t>
            </a:r>
            <a:r>
              <a:rPr dirty="0" sz="1200" spc="33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it’s </a:t>
            </a:r>
            <a:r>
              <a:rPr dirty="0" sz="1200">
                <a:latin typeface="Times New Roman"/>
                <a:cs typeface="Times New Roman"/>
              </a:rPr>
              <a:t>someone</a:t>
            </a:r>
            <a:r>
              <a:rPr dirty="0" sz="1200" spc="4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else’s</a:t>
            </a:r>
            <a:r>
              <a:rPr dirty="0" sz="1200" spc="11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opinion</a:t>
            </a:r>
            <a:r>
              <a:rPr dirty="0" sz="1200" spc="10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10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some</a:t>
            </a:r>
            <a:r>
              <a:rPr dirty="0" sz="1200" spc="10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topic</a:t>
            </a:r>
            <a:r>
              <a:rPr dirty="0" sz="1200" spc="10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110">
                <a:latin typeface="Times New Roman"/>
                <a:cs typeface="Times New Roman"/>
              </a:rPr>
              <a:t>  </a:t>
            </a:r>
            <a:r>
              <a:rPr dirty="0" sz="1200" spc="-20">
                <a:latin typeface="Times New Roman"/>
                <a:cs typeface="Times New Roman"/>
              </a:rPr>
              <a:t>they </a:t>
            </a:r>
            <a:r>
              <a:rPr dirty="0" sz="1200">
                <a:latin typeface="Times New Roman"/>
                <a:cs typeface="Times New Roman"/>
              </a:rPr>
              <a:t>normally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don’t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any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research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their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own.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all </a:t>
            </a:r>
            <a:r>
              <a:rPr dirty="0" sz="1200">
                <a:latin typeface="Times New Roman"/>
                <a:cs typeface="Times New Roman"/>
              </a:rPr>
              <a:t>hear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people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saying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all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types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stuff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anything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from </a:t>
            </a:r>
            <a:r>
              <a:rPr dirty="0" sz="1200">
                <a:latin typeface="Times New Roman"/>
                <a:cs typeface="Times New Roman"/>
              </a:rPr>
              <a:t>regulations,</a:t>
            </a:r>
            <a:r>
              <a:rPr dirty="0" sz="1200" spc="3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environmental</a:t>
            </a:r>
            <a:r>
              <a:rPr dirty="0" sz="1200" spc="3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3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conservation</a:t>
            </a:r>
            <a:r>
              <a:rPr dirty="0" sz="1200" spc="37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issues. </a:t>
            </a:r>
            <a:r>
              <a:rPr dirty="0" sz="1200">
                <a:latin typeface="Times New Roman"/>
                <a:cs typeface="Times New Roman"/>
              </a:rPr>
              <a:t>These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are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all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important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topics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issues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affect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the </a:t>
            </a:r>
            <a:r>
              <a:rPr dirty="0" sz="1200">
                <a:latin typeface="Times New Roman"/>
                <a:cs typeface="Times New Roman"/>
              </a:rPr>
              <a:t>sport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all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love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enjoy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now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would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like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protect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future. I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take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all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questions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asked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very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seriously. </a:t>
            </a:r>
            <a:r>
              <a:rPr dirty="0" sz="1200">
                <a:latin typeface="Times New Roman"/>
                <a:cs typeface="Times New Roman"/>
              </a:rPr>
              <a:t>If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can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answer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them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accurate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information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so, </a:t>
            </a:r>
            <a:r>
              <a:rPr dirty="0" sz="1200">
                <a:latin typeface="Times New Roman"/>
                <a:cs typeface="Times New Roman"/>
              </a:rPr>
              <a:t>but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if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don’t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know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facts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will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not.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ask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their </a:t>
            </a:r>
            <a:r>
              <a:rPr dirty="0" sz="1200">
                <a:latin typeface="Times New Roman"/>
                <a:cs typeface="Times New Roman"/>
              </a:rPr>
              <a:t>information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so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can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verify their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concerns and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get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back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them.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There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very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hot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topic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right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now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on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forefront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everybody’s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mind,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18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renewable </a:t>
            </a:r>
            <a:r>
              <a:rPr dirty="0" sz="1200">
                <a:latin typeface="Times New Roman"/>
                <a:cs typeface="Times New Roman"/>
              </a:rPr>
              <a:t>energy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specifically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wind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turbines.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believe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that </a:t>
            </a:r>
            <a:r>
              <a:rPr dirty="0" sz="1200">
                <a:latin typeface="Times New Roman"/>
                <a:cs typeface="Times New Roman"/>
              </a:rPr>
              <a:t>every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question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should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asked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answered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the </a:t>
            </a:r>
            <a:r>
              <a:rPr dirty="0" sz="1200">
                <a:latin typeface="Times New Roman"/>
                <a:cs typeface="Times New Roman"/>
              </a:rPr>
              <a:t>best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proven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information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possible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time.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have </a:t>
            </a:r>
            <a:r>
              <a:rPr dirty="0" sz="1200">
                <a:latin typeface="Times New Roman"/>
                <a:cs typeface="Times New Roman"/>
              </a:rPr>
              <a:t>written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article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this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newsletter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may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help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with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called,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“Wind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Turbines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Questions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10">
                <a:latin typeface="Times New Roman"/>
                <a:cs typeface="Times New Roman"/>
              </a:rPr>
              <a:t> Concerns.”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8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JCAA</a:t>
            </a:r>
            <a:r>
              <a:rPr dirty="0" sz="1200" spc="18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Annual</a:t>
            </a:r>
            <a:r>
              <a:rPr dirty="0" sz="1200" spc="19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Fluke</a:t>
            </a:r>
            <a:r>
              <a:rPr dirty="0" sz="1200" spc="18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Tournament</a:t>
            </a:r>
            <a:r>
              <a:rPr dirty="0" sz="1200" spc="185">
                <a:latin typeface="Times New Roman"/>
                <a:cs typeface="Times New Roman"/>
              </a:rPr>
              <a:t>  </a:t>
            </a:r>
            <a:r>
              <a:rPr dirty="0" sz="1200" spc="-25">
                <a:latin typeface="Times New Roman"/>
                <a:cs typeface="Times New Roman"/>
              </a:rPr>
              <a:t>is</a:t>
            </a:r>
            <a:r>
              <a:rPr dirty="0" sz="1200" spc="5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coming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up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fast.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It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set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Saturday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June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17th.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Check </a:t>
            </a:r>
            <a:r>
              <a:rPr dirty="0" sz="1200">
                <a:latin typeface="Times New Roman"/>
                <a:cs typeface="Times New Roman"/>
              </a:rPr>
              <a:t>out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our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webpage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all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information,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rules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entry </a:t>
            </a:r>
            <a:r>
              <a:rPr dirty="0" sz="1200">
                <a:latin typeface="Times New Roman"/>
                <a:cs typeface="Times New Roman"/>
              </a:rPr>
              <a:t>application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forms.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prefer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entries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done </a:t>
            </a:r>
            <a:r>
              <a:rPr dirty="0" sz="1200">
                <a:latin typeface="Times New Roman"/>
                <a:cs typeface="Times New Roman"/>
              </a:rPr>
              <a:t>electronically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though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our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webpage.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are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trying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to </a:t>
            </a:r>
            <a:r>
              <a:rPr dirty="0" sz="1200">
                <a:latin typeface="Times New Roman"/>
                <a:cs typeface="Times New Roman"/>
              </a:rPr>
              <a:t>streamline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process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use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less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paper.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If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you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are </a:t>
            </a:r>
            <a:r>
              <a:rPr dirty="0" sz="1200">
                <a:latin typeface="Times New Roman"/>
                <a:cs typeface="Times New Roman"/>
              </a:rPr>
              <a:t>unable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enter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electronically,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you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can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still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mail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or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fax </a:t>
            </a:r>
            <a:r>
              <a:rPr dirty="0" sz="1200">
                <a:latin typeface="Times New Roman"/>
                <a:cs typeface="Times New Roman"/>
              </a:rPr>
              <a:t>your</a:t>
            </a:r>
            <a:r>
              <a:rPr dirty="0" sz="1200" spc="2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entry</a:t>
            </a:r>
            <a:r>
              <a:rPr dirty="0" sz="1200" spc="2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form.</a:t>
            </a:r>
            <a:r>
              <a:rPr dirty="0" sz="1200" spc="2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Just</a:t>
            </a:r>
            <a:r>
              <a:rPr dirty="0" sz="1200" spc="2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make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sure</a:t>
            </a:r>
            <a:r>
              <a:rPr dirty="0" sz="1200" spc="2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you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fill</a:t>
            </a:r>
            <a:r>
              <a:rPr dirty="0" sz="1200" spc="2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it</a:t>
            </a:r>
            <a:r>
              <a:rPr dirty="0" sz="1200" spc="2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out</a:t>
            </a:r>
            <a:r>
              <a:rPr dirty="0" sz="1200" spc="25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doublecheck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everything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you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want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get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into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correct </a:t>
            </a:r>
            <a:r>
              <a:rPr dirty="0" sz="1200">
                <a:latin typeface="Times New Roman"/>
                <a:cs typeface="Times New Roman"/>
              </a:rPr>
              <a:t>before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sending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it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in.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This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year’s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tournament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will,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once </a:t>
            </a:r>
            <a:r>
              <a:rPr dirty="0" sz="1200">
                <a:latin typeface="Times New Roman"/>
                <a:cs typeface="Times New Roman"/>
              </a:rPr>
              <a:t>again,</a:t>
            </a:r>
            <a:r>
              <a:rPr dirty="0" sz="1200" spc="4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have</a:t>
            </a:r>
            <a:r>
              <a:rPr dirty="0" sz="1200" spc="4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4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$50,000</a:t>
            </a:r>
            <a:r>
              <a:rPr dirty="0" sz="1200" spc="4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prize</a:t>
            </a:r>
            <a:r>
              <a:rPr dirty="0" sz="1200" spc="4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4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4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largest</a:t>
            </a:r>
            <a:r>
              <a:rPr dirty="0" sz="1200" spc="4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fluke </a:t>
            </a:r>
            <a:r>
              <a:rPr dirty="0" sz="1200">
                <a:latin typeface="Times New Roman"/>
                <a:cs typeface="Times New Roman"/>
              </a:rPr>
              <a:t>weighing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over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twelve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(12)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pounds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day.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If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you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want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chance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win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it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was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won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last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year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by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Ted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131690" y="609092"/>
            <a:ext cx="3370579" cy="862266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just" marL="12700" marR="6350">
              <a:lnSpc>
                <a:spcPct val="95900"/>
              </a:lnSpc>
              <a:spcBef>
                <a:spcPts val="160"/>
              </a:spcBef>
            </a:pPr>
            <a:r>
              <a:rPr dirty="0" sz="1200" spc="-10">
                <a:latin typeface="Times New Roman"/>
                <a:cs typeface="Times New Roman"/>
              </a:rPr>
              <a:t>Gaydos,</a:t>
            </a:r>
            <a:r>
              <a:rPr dirty="0" sz="1200" spc="6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weighed</a:t>
            </a:r>
            <a:r>
              <a:rPr dirty="0" sz="1200" spc="6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610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t</a:t>
            </a:r>
            <a:r>
              <a:rPr dirty="0" sz="1200" spc="61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Gateway</a:t>
            </a:r>
            <a:r>
              <a:rPr dirty="0" sz="1200" spc="61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Marina</a:t>
            </a:r>
            <a:r>
              <a:rPr dirty="0" sz="1200" spc="59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in</a:t>
            </a:r>
            <a:r>
              <a:rPr dirty="0" sz="1200" spc="59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the </a:t>
            </a:r>
            <a:r>
              <a:rPr dirty="0" sz="1200" spc="-10">
                <a:latin typeface="Times New Roman"/>
                <a:cs typeface="Times New Roman"/>
              </a:rPr>
              <a:t>Highlands,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make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sure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you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check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that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box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on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the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entry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form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and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an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additional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$25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fee.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There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will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be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calcuttas</a:t>
            </a:r>
            <a:r>
              <a:rPr dirty="0" sz="1200" spc="-5">
                <a:latin typeface="Times New Roman"/>
                <a:cs typeface="Times New Roman"/>
              </a:rPr>
              <a:t> to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enter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as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well.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Read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more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on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the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website,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last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month’s</a:t>
            </a:r>
            <a:r>
              <a:rPr dirty="0" sz="1200" spc="-5">
                <a:latin typeface="Times New Roman"/>
                <a:cs typeface="Times New Roman"/>
              </a:rPr>
              <a:t> newsletter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as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well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as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this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.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re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re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lot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fish </a:t>
            </a:r>
            <a:r>
              <a:rPr dirty="0" sz="1200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ing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ca</a:t>
            </a:r>
            <a:r>
              <a:rPr dirty="0" sz="1200">
                <a:latin typeface="Times New Roman"/>
                <a:cs typeface="Times New Roman"/>
              </a:rPr>
              <a:t>ught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urr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ntly.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Hope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you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nter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nd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see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you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t the</a:t>
            </a:r>
            <a:r>
              <a:rPr dirty="0" sz="1200" spc="3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Awards</a:t>
            </a:r>
            <a:r>
              <a:rPr dirty="0" sz="1200" spc="3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mony</a:t>
            </a:r>
            <a:r>
              <a:rPr dirty="0" sz="1200" spc="3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3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Friday</a:t>
            </a:r>
            <a:r>
              <a:rPr dirty="0" sz="1200" spc="3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June</a:t>
            </a:r>
            <a:r>
              <a:rPr dirty="0" sz="1200" spc="3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23rd</a:t>
            </a:r>
            <a:r>
              <a:rPr dirty="0" sz="1200" spc="3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t</a:t>
            </a:r>
            <a:r>
              <a:rPr dirty="0" sz="1200" spc="3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 b</a:t>
            </a:r>
            <a:r>
              <a:rPr dirty="0" sz="1200" spc="-5">
                <a:latin typeface="Times New Roman"/>
                <a:cs typeface="Times New Roman"/>
              </a:rPr>
              <a:t>ea</a:t>
            </a:r>
            <a:r>
              <a:rPr dirty="0" sz="1200">
                <a:latin typeface="Times New Roman"/>
                <a:cs typeface="Times New Roman"/>
              </a:rPr>
              <a:t>utiful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Resorts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sino</a:t>
            </a:r>
            <a:r>
              <a:rPr dirty="0" sz="1200" spc="-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Hot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l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Atlantic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City.</a:t>
            </a:r>
            <a:r>
              <a:rPr dirty="0" sz="1200" spc="-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-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would like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 th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nk 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ll our </a:t>
            </a:r>
            <a:r>
              <a:rPr dirty="0" sz="1200" spc="-10">
                <a:latin typeface="Times New Roman"/>
                <a:cs typeface="Times New Roman"/>
              </a:rPr>
              <a:t>sponsors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nd those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</a:t>
            </a:r>
            <a:r>
              <a:rPr dirty="0" sz="1200" spc="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t ent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re</a:t>
            </a:r>
            <a:r>
              <a:rPr dirty="0" sz="1200">
                <a:latin typeface="Times New Roman"/>
                <a:cs typeface="Times New Roman"/>
              </a:rPr>
              <a:t>d.</a:t>
            </a:r>
            <a:endParaRPr sz="1200">
              <a:latin typeface="Times New Roman"/>
              <a:cs typeface="Times New Roman"/>
            </a:endParaRPr>
          </a:p>
          <a:p>
            <a:pPr algn="just" marL="12700" marR="6350" indent="457200">
              <a:lnSpc>
                <a:spcPct val="95900"/>
              </a:lnSpc>
            </a:pPr>
            <a:r>
              <a:rPr dirty="0" sz="1200">
                <a:latin typeface="Times New Roman"/>
                <a:cs typeface="Times New Roman"/>
              </a:rPr>
              <a:t>Remember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get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book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or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two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our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2023 </a:t>
            </a:r>
            <a:r>
              <a:rPr dirty="0" sz="1200">
                <a:latin typeface="Times New Roman"/>
                <a:cs typeface="Times New Roman"/>
              </a:rPr>
              <a:t>JCAA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High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Roller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Raffle.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This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one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1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JCAA </a:t>
            </a:r>
            <a:r>
              <a:rPr dirty="0" sz="1200">
                <a:latin typeface="Times New Roman"/>
                <a:cs typeface="Times New Roman"/>
              </a:rPr>
              <a:t>fundraisers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Paul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Haertel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put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prize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list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together. </a:t>
            </a:r>
            <a:r>
              <a:rPr dirty="0" sz="1200">
                <a:latin typeface="Times New Roman"/>
                <a:cs typeface="Times New Roman"/>
              </a:rPr>
              <a:t>If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you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would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like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get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tickets,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please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reach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out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 spc="-35">
                <a:latin typeface="Times New Roman"/>
                <a:cs typeface="Times New Roman"/>
              </a:rPr>
              <a:t>us </a:t>
            </a:r>
            <a:r>
              <a:rPr dirty="0" sz="1200">
                <a:latin typeface="Times New Roman"/>
                <a:cs typeface="Times New Roman"/>
              </a:rPr>
              <a:t>at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732-506-</a:t>
            </a:r>
            <a:r>
              <a:rPr dirty="0" sz="1200">
                <a:latin typeface="Times New Roman"/>
                <a:cs typeface="Times New Roman"/>
              </a:rPr>
              <a:t>6565.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Leave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your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name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number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that </a:t>
            </a:r>
            <a:r>
              <a:rPr dirty="0" sz="1200">
                <a:latin typeface="Times New Roman"/>
                <a:cs typeface="Times New Roman"/>
              </a:rPr>
              <a:t>you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can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reach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at, so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arrangements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can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made.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457200">
              <a:lnSpc>
                <a:spcPct val="95900"/>
              </a:lnSpc>
            </a:pPr>
            <a:r>
              <a:rPr dirty="0" sz="1200">
                <a:latin typeface="Times New Roman"/>
                <a:cs typeface="Times New Roman"/>
              </a:rPr>
              <a:t>It’s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not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too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early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mark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your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calendar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the </a:t>
            </a:r>
            <a:r>
              <a:rPr dirty="0" sz="1200">
                <a:latin typeface="Times New Roman"/>
                <a:cs typeface="Times New Roman"/>
              </a:rPr>
              <a:t>JCAA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Sportsperson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Year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Dinner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which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will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 spc="-35">
                <a:latin typeface="Times New Roman"/>
                <a:cs typeface="Times New Roman"/>
              </a:rPr>
              <a:t>be </a:t>
            </a:r>
            <a:r>
              <a:rPr dirty="0" sz="1200">
                <a:latin typeface="Times New Roman"/>
                <a:cs typeface="Times New Roman"/>
              </a:rPr>
              <a:t>held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November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11th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Captains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Inn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Forked </a:t>
            </a:r>
            <a:r>
              <a:rPr dirty="0" sz="1200">
                <a:latin typeface="Times New Roman"/>
                <a:cs typeface="Times New Roman"/>
              </a:rPr>
              <a:t>River.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Clubs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need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start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thinking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someone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put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3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summary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together</a:t>
            </a:r>
            <a:r>
              <a:rPr dirty="0" sz="1200" spc="3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3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250</a:t>
            </a:r>
            <a:r>
              <a:rPr dirty="0" sz="1200" spc="3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–300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words,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why</a:t>
            </a:r>
            <a:r>
              <a:rPr dirty="0" sz="1200" spc="33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that </a:t>
            </a:r>
            <a:r>
              <a:rPr dirty="0" sz="1200">
                <a:latin typeface="Times New Roman"/>
                <a:cs typeface="Times New Roman"/>
              </a:rPr>
              <a:t>nominee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has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been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selected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by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your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club.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club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will </a:t>
            </a:r>
            <a:r>
              <a:rPr dirty="0" sz="1200">
                <a:latin typeface="Times New Roman"/>
                <a:cs typeface="Times New Roman"/>
              </a:rPr>
              <a:t>vote who they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think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best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nominee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submit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by </a:t>
            </a:r>
            <a:r>
              <a:rPr dirty="0" sz="1200">
                <a:latin typeface="Times New Roman"/>
                <a:cs typeface="Times New Roman"/>
              </a:rPr>
              <a:t>email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Paul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Haertel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anglerpmh@aol.com</a:t>
            </a:r>
            <a:r>
              <a:rPr dirty="0" sz="1200" spc="-5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also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copy </a:t>
            </a:r>
            <a:r>
              <a:rPr dirty="0" sz="1200">
                <a:latin typeface="Times New Roman"/>
                <a:cs typeface="Times New Roman"/>
              </a:rPr>
              <a:t>me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mtsport64@aol.com</a:t>
            </a:r>
            <a:r>
              <a:rPr dirty="0" sz="1200">
                <a:latin typeface="Times New Roman"/>
                <a:cs typeface="Times New Roman"/>
              </a:rPr>
              <a:t>.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would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like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have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all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the </a:t>
            </a:r>
            <a:r>
              <a:rPr dirty="0" sz="1200">
                <a:latin typeface="Times New Roman"/>
                <a:cs typeface="Times New Roman"/>
              </a:rPr>
              <a:t>nominee’s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summaries submitted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 July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 August </a:t>
            </a:r>
            <a:r>
              <a:rPr dirty="0" sz="1200" spc="-25">
                <a:latin typeface="Times New Roman"/>
                <a:cs typeface="Times New Roman"/>
              </a:rPr>
              <a:t>so </a:t>
            </a:r>
            <a:r>
              <a:rPr dirty="0" sz="1200">
                <a:latin typeface="Times New Roman"/>
                <a:cs typeface="Times New Roman"/>
              </a:rPr>
              <a:t>they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will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published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newsletters.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This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will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give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other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clubs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time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look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over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all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nominees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vote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their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club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who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they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would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support.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will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call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50">
                <a:latin typeface="Times New Roman"/>
                <a:cs typeface="Times New Roman"/>
              </a:rPr>
              <a:t>a </a:t>
            </a:r>
            <a:r>
              <a:rPr dirty="0" sz="1200">
                <a:latin typeface="Times New Roman"/>
                <a:cs typeface="Times New Roman"/>
              </a:rPr>
              <a:t>vote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by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Club</a:t>
            </a:r>
            <a:r>
              <a:rPr dirty="0" sz="1200" spc="2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Representatives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September </a:t>
            </a:r>
            <a:r>
              <a:rPr dirty="0" sz="1200">
                <a:latin typeface="Times New Roman"/>
                <a:cs typeface="Times New Roman"/>
              </a:rPr>
              <a:t>JCAA</a:t>
            </a:r>
            <a:r>
              <a:rPr dirty="0" sz="1200" spc="3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Meeting.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votes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will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tallied,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the </a:t>
            </a:r>
            <a:r>
              <a:rPr dirty="0" sz="1200">
                <a:latin typeface="Times New Roman"/>
                <a:cs typeface="Times New Roman"/>
              </a:rPr>
              <a:t>recipient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will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selected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JCAA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Sportsperson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the </a:t>
            </a:r>
            <a:r>
              <a:rPr dirty="0" sz="1200">
                <a:latin typeface="Times New Roman"/>
                <a:cs typeface="Times New Roman"/>
              </a:rPr>
              <a:t>Year.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JCAA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has</a:t>
            </a:r>
            <a:r>
              <a:rPr dirty="0" sz="1200" spc="3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2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Youth</a:t>
            </a:r>
            <a:r>
              <a:rPr dirty="0" sz="1200" spc="2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Education</a:t>
            </a:r>
            <a:r>
              <a:rPr dirty="0" sz="1200" spc="2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Award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29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honored</a:t>
            </a:r>
            <a:r>
              <a:rPr dirty="0" sz="1200" spc="2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night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also.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submit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this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nominee,</a:t>
            </a:r>
            <a:r>
              <a:rPr dirty="0" sz="1200" spc="260">
                <a:latin typeface="Times New Roman"/>
                <a:cs typeface="Times New Roman"/>
              </a:rPr>
              <a:t> </a:t>
            </a:r>
            <a:r>
              <a:rPr dirty="0" sz="1200" spc="-60">
                <a:latin typeface="Times New Roman"/>
                <a:cs typeface="Times New Roman"/>
              </a:rPr>
              <a:t>a </a:t>
            </a:r>
            <a:r>
              <a:rPr dirty="0" sz="1200">
                <a:latin typeface="Times New Roman"/>
                <a:cs typeface="Times New Roman"/>
              </a:rPr>
              <a:t>summary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needs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emailed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Greg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Kucharewski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35">
                <a:latin typeface="Times New Roman"/>
                <a:cs typeface="Times New Roman"/>
              </a:rPr>
              <a:t>at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gkucharews@aol.com</a:t>
            </a:r>
            <a:r>
              <a:rPr dirty="0" sz="1200" spc="-10">
                <a:latin typeface="Times New Roman"/>
                <a:cs typeface="Times New Roman"/>
                <a:hlinkClick r:id="rId4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457200">
              <a:lnSpc>
                <a:spcPts val="1380"/>
              </a:lnSpc>
              <a:spcBef>
                <a:spcPts val="30"/>
              </a:spcBef>
            </a:pPr>
            <a:r>
              <a:rPr dirty="0" sz="1200">
                <a:latin typeface="Times New Roman"/>
                <a:cs typeface="Times New Roman"/>
              </a:rPr>
              <a:t>Membership</a:t>
            </a:r>
            <a:r>
              <a:rPr dirty="0" sz="1200" spc="3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Chairman</a:t>
            </a:r>
            <a:r>
              <a:rPr dirty="0" sz="1200" spc="4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John</a:t>
            </a:r>
            <a:r>
              <a:rPr dirty="0" sz="1200" spc="3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Toth</a:t>
            </a:r>
            <a:r>
              <a:rPr dirty="0" sz="1200" spc="3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has</a:t>
            </a:r>
            <a:r>
              <a:rPr dirty="0" sz="1200" spc="39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been </a:t>
            </a:r>
            <a:r>
              <a:rPr dirty="0" sz="1200">
                <a:latin typeface="Times New Roman"/>
                <a:cs typeface="Times New Roman"/>
              </a:rPr>
              <a:t>doing</a:t>
            </a:r>
            <a:r>
              <a:rPr dirty="0" sz="1200" spc="4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4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great</a:t>
            </a:r>
            <a:r>
              <a:rPr dirty="0" sz="1200" spc="4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job</a:t>
            </a:r>
            <a:r>
              <a:rPr dirty="0" sz="1200" spc="4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scheduling</a:t>
            </a:r>
            <a:r>
              <a:rPr dirty="0" sz="1200" spc="45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4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JCAA</a:t>
            </a:r>
            <a:r>
              <a:rPr dirty="0" sz="1200" spc="4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4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</a:t>
            </a:r>
            <a:r>
              <a:rPr dirty="0" sz="1200" spc="459">
                <a:latin typeface="Times New Roman"/>
                <a:cs typeface="Times New Roman"/>
              </a:rPr>
              <a:t> </a:t>
            </a:r>
            <a:r>
              <a:rPr dirty="0" sz="1200" spc="-50">
                <a:latin typeface="Times New Roman"/>
                <a:cs typeface="Times New Roman"/>
              </a:rPr>
              <a:t>a </a:t>
            </a:r>
            <a:r>
              <a:rPr dirty="0" sz="1200">
                <a:latin typeface="Times New Roman"/>
                <a:cs typeface="Times New Roman"/>
              </a:rPr>
              <a:t>presentation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clubs.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would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like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thank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clubs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3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scheduled</a:t>
            </a:r>
            <a:r>
              <a:rPr dirty="0" sz="1200" spc="3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or</a:t>
            </a:r>
            <a:r>
              <a:rPr dirty="0" sz="1200" spc="3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are</a:t>
            </a:r>
            <a:r>
              <a:rPr dirty="0" sz="1200" spc="3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planning</a:t>
            </a:r>
            <a:r>
              <a:rPr dirty="0" sz="1200" spc="3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3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</a:t>
            </a:r>
            <a:r>
              <a:rPr dirty="0" sz="1200" spc="3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so</a:t>
            </a:r>
            <a:r>
              <a:rPr dirty="0" sz="1200" spc="3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36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future </a:t>
            </a:r>
            <a:r>
              <a:rPr dirty="0" sz="1200">
                <a:latin typeface="Times New Roman"/>
                <a:cs typeface="Times New Roman"/>
              </a:rPr>
              <a:t>months.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If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your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club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would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like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have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JCAA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come, </a:t>
            </a:r>
            <a:r>
              <a:rPr dirty="0" sz="1200">
                <a:latin typeface="Times New Roman"/>
                <a:cs typeface="Times New Roman"/>
              </a:rPr>
              <a:t>please</a:t>
            </a:r>
            <a:r>
              <a:rPr dirty="0" sz="1200" spc="3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reach</a:t>
            </a:r>
            <a:r>
              <a:rPr dirty="0" sz="1200" spc="3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out</a:t>
            </a:r>
            <a:r>
              <a:rPr dirty="0" sz="1200" spc="3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3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John</a:t>
            </a:r>
            <a:r>
              <a:rPr dirty="0" sz="1200" spc="3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Toth</a:t>
            </a:r>
            <a:r>
              <a:rPr dirty="0" sz="1200" spc="3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</a:t>
            </a:r>
            <a:r>
              <a:rPr dirty="0" sz="1200" spc="3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732-</a:t>
            </a:r>
            <a:r>
              <a:rPr dirty="0" sz="1200" spc="-10">
                <a:latin typeface="Times New Roman"/>
                <a:cs typeface="Times New Roman"/>
              </a:rPr>
              <a:t>656-</a:t>
            </a:r>
            <a:r>
              <a:rPr dirty="0" sz="1200">
                <a:latin typeface="Times New Roman"/>
                <a:cs typeface="Times New Roman"/>
              </a:rPr>
              <a:t>0139</a:t>
            </a:r>
            <a:r>
              <a:rPr dirty="0" sz="1200" spc="33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or </a:t>
            </a:r>
            <a:r>
              <a:rPr dirty="0" u="sng" sz="12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tothjohn@verizon.net</a:t>
            </a:r>
            <a:r>
              <a:rPr dirty="0" sz="1200">
                <a:latin typeface="Times New Roman"/>
                <a:cs typeface="Times New Roman"/>
              </a:rPr>
              <a:t>.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have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been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John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most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 spc="-35">
                <a:latin typeface="Times New Roman"/>
                <a:cs typeface="Times New Roman"/>
              </a:rPr>
              <a:t>if </a:t>
            </a:r>
            <a:r>
              <a:rPr dirty="0" sz="1200">
                <a:latin typeface="Times New Roman"/>
                <a:cs typeface="Times New Roman"/>
              </a:rPr>
              <a:t>not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all and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have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met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some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extraordinary </a:t>
            </a:r>
            <a:r>
              <a:rPr dirty="0" sz="1200" spc="-10">
                <a:latin typeface="Times New Roman"/>
                <a:cs typeface="Times New Roman"/>
              </a:rPr>
              <a:t>people.</a:t>
            </a:r>
            <a:endParaRPr sz="1200">
              <a:latin typeface="Times New Roman"/>
              <a:cs typeface="Times New Roman"/>
            </a:endParaRPr>
          </a:p>
          <a:p>
            <a:pPr algn="just" marL="12700" marR="8255" indent="457200">
              <a:lnSpc>
                <a:spcPts val="1380"/>
              </a:lnSpc>
              <a:spcBef>
                <a:spcPts val="5"/>
              </a:spcBef>
            </a:pP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12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would</a:t>
            </a:r>
            <a:r>
              <a:rPr dirty="0" sz="1200" spc="13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like</a:t>
            </a:r>
            <a:r>
              <a:rPr dirty="0" sz="1200" spc="13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14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see</a:t>
            </a:r>
            <a:r>
              <a:rPr dirty="0" sz="1200" spc="14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more</a:t>
            </a:r>
            <a:r>
              <a:rPr dirty="0" sz="1200" spc="14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energy</a:t>
            </a:r>
            <a:r>
              <a:rPr dirty="0" sz="1200" spc="140">
                <a:latin typeface="Times New Roman"/>
                <a:cs typeface="Times New Roman"/>
              </a:rPr>
              <a:t>  </a:t>
            </a:r>
            <a:r>
              <a:rPr dirty="0" sz="1200" spc="-10">
                <a:latin typeface="Times New Roman"/>
                <a:cs typeface="Times New Roman"/>
              </a:rPr>
              <a:t>driven </a:t>
            </a:r>
            <a:r>
              <a:rPr dirty="0" sz="1200">
                <a:latin typeface="Times New Roman"/>
                <a:cs typeface="Times New Roman"/>
              </a:rPr>
              <a:t>individuals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getting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involved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JCAA.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If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you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are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one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of </a:t>
            </a:r>
            <a:r>
              <a:rPr dirty="0" sz="1200">
                <a:latin typeface="Times New Roman"/>
                <a:cs typeface="Times New Roman"/>
              </a:rPr>
              <a:t>those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people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or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would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like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get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involved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JCAA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time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now.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You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can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start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by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being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involved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with </a:t>
            </a:r>
            <a:r>
              <a:rPr dirty="0" sz="1200">
                <a:latin typeface="Times New Roman"/>
                <a:cs typeface="Times New Roman"/>
              </a:rPr>
              <a:t>one</a:t>
            </a:r>
            <a:r>
              <a:rPr dirty="0" sz="1200" spc="1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1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our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committees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or</a:t>
            </a:r>
            <a:r>
              <a:rPr dirty="0" sz="1200" spc="1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become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officer,</a:t>
            </a:r>
            <a:r>
              <a:rPr dirty="0" sz="1200" spc="1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let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 spc="-35">
                <a:latin typeface="Times New Roman"/>
                <a:cs typeface="Times New Roman"/>
              </a:rPr>
              <a:t>me </a:t>
            </a:r>
            <a:r>
              <a:rPr dirty="0" sz="1200">
                <a:latin typeface="Times New Roman"/>
                <a:cs typeface="Times New Roman"/>
              </a:rPr>
              <a:t>know.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will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answer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all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your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questions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help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you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4500" y="609092"/>
            <a:ext cx="3371850" cy="909955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just" marL="12700" marR="8890">
              <a:lnSpc>
                <a:spcPts val="1380"/>
              </a:lnSpc>
              <a:spcBef>
                <a:spcPts val="195"/>
              </a:spcBef>
            </a:pP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every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level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involvement.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Contact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by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calling 732-245-</a:t>
            </a:r>
            <a:r>
              <a:rPr dirty="0" sz="1200">
                <a:latin typeface="Times New Roman"/>
                <a:cs typeface="Times New Roman"/>
              </a:rPr>
              <a:t>9445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or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emailing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mtsport64@aol.com</a:t>
            </a:r>
            <a:r>
              <a:rPr dirty="0" sz="1200" spc="-1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45720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all</a:t>
            </a:r>
            <a:r>
              <a:rPr dirty="0" sz="1200" spc="1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need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1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get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involved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unite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so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the </a:t>
            </a:r>
            <a:r>
              <a:rPr dirty="0" sz="1200">
                <a:latin typeface="Times New Roman"/>
                <a:cs typeface="Times New Roman"/>
              </a:rPr>
              <a:t>future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recreational</a:t>
            </a:r>
            <a:r>
              <a:rPr dirty="0" sz="1200" spc="2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fishing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</a:t>
            </a:r>
            <a:r>
              <a:rPr dirty="0" sz="1200" spc="2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know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it</a:t>
            </a:r>
            <a:r>
              <a:rPr dirty="0" sz="1200" spc="2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will</a:t>
            </a:r>
            <a:r>
              <a:rPr dirty="0" sz="1200" spc="22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be </a:t>
            </a:r>
            <a:r>
              <a:rPr dirty="0" sz="1200" spc="-10">
                <a:latin typeface="Times New Roman"/>
                <a:cs typeface="Times New Roman"/>
              </a:rPr>
              <a:t>gone.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318516" y="1598929"/>
            <a:ext cx="7391400" cy="1910080"/>
          </a:xfrm>
          <a:custGeom>
            <a:avLst/>
            <a:gdLst/>
            <a:ahLst/>
            <a:cxnLst/>
            <a:rect l="l" t="t" r="r" b="b"/>
            <a:pathLst>
              <a:path w="7391400" h="1910079">
                <a:moveTo>
                  <a:pt x="3703955" y="82296"/>
                </a:moveTo>
                <a:lnTo>
                  <a:pt x="3621659" y="82296"/>
                </a:lnTo>
                <a:lnTo>
                  <a:pt x="3621659" y="27432"/>
                </a:lnTo>
                <a:lnTo>
                  <a:pt x="3621659" y="0"/>
                </a:lnTo>
                <a:lnTo>
                  <a:pt x="3594227" y="0"/>
                </a:lnTo>
                <a:lnTo>
                  <a:pt x="3594227" y="27432"/>
                </a:lnTo>
                <a:lnTo>
                  <a:pt x="3594227" y="82296"/>
                </a:lnTo>
                <a:lnTo>
                  <a:pt x="3594227" y="344424"/>
                </a:lnTo>
                <a:lnTo>
                  <a:pt x="3594227" y="637032"/>
                </a:lnTo>
                <a:lnTo>
                  <a:pt x="3594227" y="691896"/>
                </a:lnTo>
                <a:lnTo>
                  <a:pt x="3539363" y="691896"/>
                </a:lnTo>
                <a:lnTo>
                  <a:pt x="82296" y="691896"/>
                </a:lnTo>
                <a:lnTo>
                  <a:pt x="27432" y="691896"/>
                </a:lnTo>
                <a:lnTo>
                  <a:pt x="27432" y="637032"/>
                </a:lnTo>
                <a:lnTo>
                  <a:pt x="27432" y="344424"/>
                </a:lnTo>
                <a:lnTo>
                  <a:pt x="27432" y="82296"/>
                </a:lnTo>
                <a:lnTo>
                  <a:pt x="27432" y="27432"/>
                </a:lnTo>
                <a:lnTo>
                  <a:pt x="82296" y="27432"/>
                </a:lnTo>
                <a:lnTo>
                  <a:pt x="3539363" y="27432"/>
                </a:lnTo>
                <a:lnTo>
                  <a:pt x="3594227" y="27432"/>
                </a:lnTo>
                <a:lnTo>
                  <a:pt x="3594227" y="0"/>
                </a:lnTo>
                <a:lnTo>
                  <a:pt x="3539363" y="0"/>
                </a:lnTo>
                <a:lnTo>
                  <a:pt x="82296" y="0"/>
                </a:lnTo>
                <a:lnTo>
                  <a:pt x="27432" y="0"/>
                </a:lnTo>
                <a:lnTo>
                  <a:pt x="0" y="0"/>
                </a:lnTo>
                <a:lnTo>
                  <a:pt x="0" y="27432"/>
                </a:lnTo>
                <a:lnTo>
                  <a:pt x="0" y="719328"/>
                </a:lnTo>
                <a:lnTo>
                  <a:pt x="27432" y="719328"/>
                </a:lnTo>
                <a:lnTo>
                  <a:pt x="82296" y="719328"/>
                </a:lnTo>
                <a:lnTo>
                  <a:pt x="82296" y="801624"/>
                </a:lnTo>
                <a:lnTo>
                  <a:pt x="3539363" y="801624"/>
                </a:lnTo>
                <a:lnTo>
                  <a:pt x="3621659" y="801624"/>
                </a:lnTo>
                <a:lnTo>
                  <a:pt x="3703942" y="801624"/>
                </a:lnTo>
                <a:lnTo>
                  <a:pt x="3703955" y="637032"/>
                </a:lnTo>
                <a:lnTo>
                  <a:pt x="3703955" y="344424"/>
                </a:lnTo>
                <a:lnTo>
                  <a:pt x="3703955" y="82296"/>
                </a:lnTo>
                <a:close/>
              </a:path>
              <a:path w="7391400" h="1910079">
                <a:moveTo>
                  <a:pt x="3714623" y="890092"/>
                </a:moveTo>
                <a:lnTo>
                  <a:pt x="3687191" y="890092"/>
                </a:lnTo>
                <a:lnTo>
                  <a:pt x="3687191" y="1190625"/>
                </a:lnTo>
                <a:lnTo>
                  <a:pt x="3687191" y="1452753"/>
                </a:lnTo>
                <a:lnTo>
                  <a:pt x="3714623" y="1452753"/>
                </a:lnTo>
                <a:lnTo>
                  <a:pt x="3714623" y="1190625"/>
                </a:lnTo>
                <a:lnTo>
                  <a:pt x="3714623" y="890092"/>
                </a:lnTo>
                <a:close/>
              </a:path>
              <a:path w="7391400" h="1910079">
                <a:moveTo>
                  <a:pt x="7226541" y="1800225"/>
                </a:moveTo>
                <a:lnTo>
                  <a:pt x="3769487" y="1800225"/>
                </a:lnTo>
                <a:lnTo>
                  <a:pt x="3714623" y="1800225"/>
                </a:lnTo>
                <a:lnTo>
                  <a:pt x="3714623" y="1745361"/>
                </a:lnTo>
                <a:lnTo>
                  <a:pt x="3714623" y="1452765"/>
                </a:lnTo>
                <a:lnTo>
                  <a:pt x="3687191" y="1452765"/>
                </a:lnTo>
                <a:lnTo>
                  <a:pt x="3687191" y="1745361"/>
                </a:lnTo>
                <a:lnTo>
                  <a:pt x="3687191" y="1800225"/>
                </a:lnTo>
                <a:lnTo>
                  <a:pt x="3687191" y="1827657"/>
                </a:lnTo>
                <a:lnTo>
                  <a:pt x="3714623" y="1827657"/>
                </a:lnTo>
                <a:lnTo>
                  <a:pt x="3769487" y="1827657"/>
                </a:lnTo>
                <a:lnTo>
                  <a:pt x="3769487" y="1909953"/>
                </a:lnTo>
                <a:lnTo>
                  <a:pt x="7226541" y="1909953"/>
                </a:lnTo>
                <a:lnTo>
                  <a:pt x="7226541" y="1827657"/>
                </a:lnTo>
                <a:lnTo>
                  <a:pt x="7226541" y="1800225"/>
                </a:lnTo>
                <a:close/>
              </a:path>
              <a:path w="7391400" h="1910079">
                <a:moveTo>
                  <a:pt x="7226541" y="807720"/>
                </a:moveTo>
                <a:lnTo>
                  <a:pt x="3769487" y="807720"/>
                </a:lnTo>
                <a:lnTo>
                  <a:pt x="3714623" y="807720"/>
                </a:lnTo>
                <a:lnTo>
                  <a:pt x="3687191" y="807720"/>
                </a:lnTo>
                <a:lnTo>
                  <a:pt x="3687191" y="835152"/>
                </a:lnTo>
                <a:lnTo>
                  <a:pt x="3687191" y="890016"/>
                </a:lnTo>
                <a:lnTo>
                  <a:pt x="3714623" y="890016"/>
                </a:lnTo>
                <a:lnTo>
                  <a:pt x="3714623" y="835152"/>
                </a:lnTo>
                <a:lnTo>
                  <a:pt x="3769487" y="835152"/>
                </a:lnTo>
                <a:lnTo>
                  <a:pt x="7226541" y="835152"/>
                </a:lnTo>
                <a:lnTo>
                  <a:pt x="7226541" y="807720"/>
                </a:lnTo>
                <a:close/>
              </a:path>
              <a:path w="7391400" h="1910079">
                <a:moveTo>
                  <a:pt x="7308837" y="890092"/>
                </a:moveTo>
                <a:lnTo>
                  <a:pt x="7281418" y="890092"/>
                </a:lnTo>
                <a:lnTo>
                  <a:pt x="7281418" y="1190625"/>
                </a:lnTo>
                <a:lnTo>
                  <a:pt x="7281418" y="1452753"/>
                </a:lnTo>
                <a:lnTo>
                  <a:pt x="7308837" y="1452753"/>
                </a:lnTo>
                <a:lnTo>
                  <a:pt x="7308837" y="1190625"/>
                </a:lnTo>
                <a:lnTo>
                  <a:pt x="7308837" y="890092"/>
                </a:lnTo>
                <a:close/>
              </a:path>
              <a:path w="7391400" h="1910079">
                <a:moveTo>
                  <a:pt x="7308850" y="807720"/>
                </a:moveTo>
                <a:lnTo>
                  <a:pt x="7281418" y="807720"/>
                </a:lnTo>
                <a:lnTo>
                  <a:pt x="7226554" y="807720"/>
                </a:lnTo>
                <a:lnTo>
                  <a:pt x="7226554" y="835152"/>
                </a:lnTo>
                <a:lnTo>
                  <a:pt x="7281418" y="835152"/>
                </a:lnTo>
                <a:lnTo>
                  <a:pt x="7281418" y="890016"/>
                </a:lnTo>
                <a:lnTo>
                  <a:pt x="7308837" y="890016"/>
                </a:lnTo>
                <a:lnTo>
                  <a:pt x="7308837" y="835152"/>
                </a:lnTo>
                <a:lnTo>
                  <a:pt x="7308850" y="807720"/>
                </a:lnTo>
                <a:close/>
              </a:path>
              <a:path w="7391400" h="1910079">
                <a:moveTo>
                  <a:pt x="7391146" y="1452765"/>
                </a:moveTo>
                <a:lnTo>
                  <a:pt x="7308850" y="1452765"/>
                </a:lnTo>
                <a:lnTo>
                  <a:pt x="7308850" y="1745361"/>
                </a:lnTo>
                <a:lnTo>
                  <a:pt x="7308850" y="1800225"/>
                </a:lnTo>
                <a:lnTo>
                  <a:pt x="7308837" y="1745361"/>
                </a:lnTo>
                <a:lnTo>
                  <a:pt x="7308837" y="1452765"/>
                </a:lnTo>
                <a:lnTo>
                  <a:pt x="7281418" y="1452765"/>
                </a:lnTo>
                <a:lnTo>
                  <a:pt x="7281418" y="1745361"/>
                </a:lnTo>
                <a:lnTo>
                  <a:pt x="7281418" y="1800225"/>
                </a:lnTo>
                <a:lnTo>
                  <a:pt x="7226554" y="1800225"/>
                </a:lnTo>
                <a:lnTo>
                  <a:pt x="7226554" y="1827657"/>
                </a:lnTo>
                <a:lnTo>
                  <a:pt x="7226554" y="1909953"/>
                </a:lnTo>
                <a:lnTo>
                  <a:pt x="7308850" y="1909953"/>
                </a:lnTo>
                <a:lnTo>
                  <a:pt x="7391146" y="1909953"/>
                </a:lnTo>
                <a:lnTo>
                  <a:pt x="7391146" y="1827657"/>
                </a:lnTo>
                <a:lnTo>
                  <a:pt x="7391146" y="1745361"/>
                </a:lnTo>
                <a:lnTo>
                  <a:pt x="7391146" y="1452765"/>
                </a:lnTo>
                <a:close/>
              </a:path>
              <a:path w="7391400" h="1910079">
                <a:moveTo>
                  <a:pt x="7391146" y="890092"/>
                </a:moveTo>
                <a:lnTo>
                  <a:pt x="7308850" y="890092"/>
                </a:lnTo>
                <a:lnTo>
                  <a:pt x="7308850" y="1190625"/>
                </a:lnTo>
                <a:lnTo>
                  <a:pt x="7308850" y="1452753"/>
                </a:lnTo>
                <a:lnTo>
                  <a:pt x="7391146" y="1452753"/>
                </a:lnTo>
                <a:lnTo>
                  <a:pt x="7391146" y="1190625"/>
                </a:lnTo>
                <a:lnTo>
                  <a:pt x="7391146" y="8900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387095" y="1667510"/>
            <a:ext cx="3484879" cy="582295"/>
          </a:xfrm>
          <a:prstGeom prst="rect">
            <a:avLst/>
          </a:prstGeom>
          <a:ln w="27432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2150"/>
              </a:lnSpc>
            </a:pPr>
            <a:r>
              <a:rPr dirty="0" sz="1800" b="1">
                <a:latin typeface="Times New Roman"/>
                <a:cs typeface="Times New Roman"/>
              </a:rPr>
              <a:t>JCAA</a:t>
            </a:r>
            <a:r>
              <a:rPr dirty="0" sz="1800" spc="-3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Hi-Roller</a:t>
            </a:r>
            <a:r>
              <a:rPr dirty="0" sz="1800" spc="-20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Raffle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dirty="0" sz="1400" i="1">
                <a:latin typeface="Times New Roman"/>
                <a:cs typeface="Times New Roman"/>
              </a:rPr>
              <a:t>By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Paul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Haertel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7945">
              <a:lnSpc>
                <a:spcPts val="1190"/>
              </a:lnSpc>
            </a:pPr>
            <a:r>
              <a:rPr dirty="0" spc="-5"/>
              <a:t>4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444500" y="2461006"/>
            <a:ext cx="3371215" cy="143573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just" marL="12700" marR="5080">
              <a:lnSpc>
                <a:spcPct val="95900"/>
              </a:lnSpc>
              <a:spcBef>
                <a:spcPts val="160"/>
              </a:spcBef>
            </a:pPr>
            <a:r>
              <a:rPr dirty="0" sz="1200">
                <a:solidFill>
                  <a:srgbClr val="040404"/>
                </a:solidFill>
                <a:latin typeface="Times New Roman"/>
                <a:cs typeface="Times New Roman"/>
              </a:rPr>
              <a:t>Once</a:t>
            </a:r>
            <a:r>
              <a:rPr dirty="0" sz="1200" spc="4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40404"/>
                </a:solidFill>
                <a:latin typeface="Times New Roman"/>
                <a:cs typeface="Times New Roman"/>
              </a:rPr>
              <a:t>again,</a:t>
            </a:r>
            <a:r>
              <a:rPr dirty="0" sz="1200" spc="55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40404"/>
                </a:solidFill>
                <a:latin typeface="Times New Roman"/>
                <a:cs typeface="Times New Roman"/>
              </a:rPr>
              <a:t>this</a:t>
            </a:r>
            <a:r>
              <a:rPr dirty="0" sz="1200" spc="55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40404"/>
                </a:solidFill>
                <a:latin typeface="Times New Roman"/>
                <a:cs typeface="Times New Roman"/>
              </a:rPr>
              <a:t>year</a:t>
            </a:r>
            <a:r>
              <a:rPr dirty="0" sz="1200" spc="5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40404"/>
                </a:solidFill>
                <a:latin typeface="Times New Roman"/>
                <a:cs typeface="Times New Roman"/>
              </a:rPr>
              <a:t>we</a:t>
            </a:r>
            <a:r>
              <a:rPr dirty="0" sz="1200" spc="55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40404"/>
                </a:solidFill>
                <a:latin typeface="Times New Roman"/>
                <a:cs typeface="Times New Roman"/>
              </a:rPr>
              <a:t>will</a:t>
            </a:r>
            <a:r>
              <a:rPr dirty="0" sz="1200" spc="5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40404"/>
                </a:solidFill>
                <a:latin typeface="Times New Roman"/>
                <a:cs typeface="Times New Roman"/>
              </a:rPr>
              <a:t>be</a:t>
            </a:r>
            <a:r>
              <a:rPr dirty="0" sz="1200" spc="45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40404"/>
                </a:solidFill>
                <a:latin typeface="Times New Roman"/>
                <a:cs typeface="Times New Roman"/>
              </a:rPr>
              <a:t>having</a:t>
            </a:r>
            <a:r>
              <a:rPr dirty="0" sz="1200" spc="55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40404"/>
                </a:solidFill>
                <a:latin typeface="Times New Roman"/>
                <a:cs typeface="Times New Roman"/>
              </a:rPr>
              <a:t>our</a:t>
            </a:r>
            <a:r>
              <a:rPr dirty="0" sz="1200" spc="5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040404"/>
                </a:solidFill>
                <a:latin typeface="Times New Roman"/>
                <a:cs typeface="Times New Roman"/>
              </a:rPr>
              <a:t>Hi-Roller </a:t>
            </a:r>
            <a:r>
              <a:rPr dirty="0" sz="1200">
                <a:solidFill>
                  <a:srgbClr val="040404"/>
                </a:solidFill>
                <a:latin typeface="Times New Roman"/>
                <a:cs typeface="Times New Roman"/>
              </a:rPr>
              <a:t>Raffle</a:t>
            </a:r>
            <a:r>
              <a:rPr dirty="0" sz="1200" spc="13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40404"/>
                </a:solidFill>
                <a:latin typeface="Times New Roman"/>
                <a:cs typeface="Times New Roman"/>
              </a:rPr>
              <a:t>and</a:t>
            </a:r>
            <a:r>
              <a:rPr dirty="0" sz="1200" spc="125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40404"/>
                </a:solidFill>
                <a:latin typeface="Times New Roman"/>
                <a:cs typeface="Times New Roman"/>
              </a:rPr>
              <a:t>as</a:t>
            </a:r>
            <a:r>
              <a:rPr dirty="0" sz="1200" spc="13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40404"/>
                </a:solidFill>
                <a:latin typeface="Times New Roman"/>
                <a:cs typeface="Times New Roman"/>
              </a:rPr>
              <a:t>you</a:t>
            </a:r>
            <a:r>
              <a:rPr dirty="0" sz="1200" spc="14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40404"/>
                </a:solidFill>
                <a:latin typeface="Times New Roman"/>
                <a:cs typeface="Times New Roman"/>
              </a:rPr>
              <a:t>can</a:t>
            </a:r>
            <a:r>
              <a:rPr dirty="0" sz="1200" spc="14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40404"/>
                </a:solidFill>
                <a:latin typeface="Times New Roman"/>
                <a:cs typeface="Times New Roman"/>
              </a:rPr>
              <a:t>see</a:t>
            </a:r>
            <a:r>
              <a:rPr dirty="0" sz="1200" spc="125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40404"/>
                </a:solidFill>
                <a:latin typeface="Times New Roman"/>
                <a:cs typeface="Times New Roman"/>
              </a:rPr>
              <a:t>there</a:t>
            </a:r>
            <a:r>
              <a:rPr dirty="0" sz="1200" spc="14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40404"/>
                </a:solidFill>
                <a:latin typeface="Times New Roman"/>
                <a:cs typeface="Times New Roman"/>
              </a:rPr>
              <a:t>are</a:t>
            </a:r>
            <a:r>
              <a:rPr dirty="0" sz="1200" spc="135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40404"/>
                </a:solidFill>
                <a:latin typeface="Times New Roman"/>
                <a:cs typeface="Times New Roman"/>
              </a:rPr>
              <a:t>some</a:t>
            </a:r>
            <a:r>
              <a:rPr dirty="0" sz="1200" spc="13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40404"/>
                </a:solidFill>
                <a:latin typeface="Times New Roman"/>
                <a:cs typeface="Times New Roman"/>
              </a:rPr>
              <a:t>really</a:t>
            </a:r>
            <a:r>
              <a:rPr dirty="0" sz="1200" spc="17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040404"/>
                </a:solidFill>
                <a:latin typeface="Times New Roman"/>
                <a:cs typeface="Times New Roman"/>
              </a:rPr>
              <a:t>nice </a:t>
            </a:r>
            <a:r>
              <a:rPr dirty="0" sz="1200">
                <a:solidFill>
                  <a:srgbClr val="040404"/>
                </a:solidFill>
                <a:latin typeface="Times New Roman"/>
                <a:cs typeface="Times New Roman"/>
              </a:rPr>
              <a:t>prizes.</a:t>
            </a:r>
            <a:r>
              <a:rPr dirty="0" sz="1200" spc="95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40404"/>
                </a:solidFill>
                <a:latin typeface="Times New Roman"/>
                <a:cs typeface="Times New Roman"/>
              </a:rPr>
              <a:t>This</a:t>
            </a:r>
            <a:r>
              <a:rPr dirty="0" sz="1200" spc="10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40404"/>
                </a:solidFill>
                <a:latin typeface="Times New Roman"/>
                <a:cs typeface="Times New Roman"/>
              </a:rPr>
              <a:t>is</a:t>
            </a:r>
            <a:r>
              <a:rPr dirty="0" sz="1200" spc="10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40404"/>
                </a:solidFill>
                <a:latin typeface="Times New Roman"/>
                <a:cs typeface="Times New Roman"/>
              </a:rPr>
              <a:t>one</a:t>
            </a:r>
            <a:r>
              <a:rPr dirty="0" sz="1200" spc="105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40404"/>
                </a:solidFill>
                <a:latin typeface="Times New Roman"/>
                <a:cs typeface="Times New Roman"/>
              </a:rPr>
              <a:t>of</a:t>
            </a:r>
            <a:r>
              <a:rPr dirty="0" sz="1200" spc="9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40404"/>
                </a:solidFill>
                <a:latin typeface="Times New Roman"/>
                <a:cs typeface="Times New Roman"/>
              </a:rPr>
              <a:t>our</a:t>
            </a:r>
            <a:r>
              <a:rPr dirty="0" sz="1200" spc="95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40404"/>
                </a:solidFill>
                <a:latin typeface="Times New Roman"/>
                <a:cs typeface="Times New Roman"/>
              </a:rPr>
              <a:t>major</a:t>
            </a:r>
            <a:r>
              <a:rPr dirty="0" sz="1200" spc="95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40404"/>
                </a:solidFill>
                <a:latin typeface="Times New Roman"/>
                <a:cs typeface="Times New Roman"/>
              </a:rPr>
              <a:t>fundraisers</a:t>
            </a:r>
            <a:r>
              <a:rPr dirty="0" sz="1200" spc="105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40404"/>
                </a:solidFill>
                <a:latin typeface="Times New Roman"/>
                <a:cs typeface="Times New Roman"/>
              </a:rPr>
              <a:t>so</a:t>
            </a:r>
            <a:r>
              <a:rPr dirty="0" sz="1200" spc="10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040404"/>
                </a:solidFill>
                <a:latin typeface="Times New Roman"/>
                <a:cs typeface="Times New Roman"/>
              </a:rPr>
              <a:t>please </a:t>
            </a:r>
            <a:r>
              <a:rPr dirty="0" sz="1200">
                <a:solidFill>
                  <a:srgbClr val="040404"/>
                </a:solidFill>
                <a:latin typeface="Times New Roman"/>
                <a:cs typeface="Times New Roman"/>
              </a:rPr>
              <a:t>buy</a:t>
            </a:r>
            <a:r>
              <a:rPr dirty="0" sz="1200" spc="36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40404"/>
                </a:solidFill>
                <a:latin typeface="Times New Roman"/>
                <a:cs typeface="Times New Roman"/>
              </a:rPr>
              <a:t>some</a:t>
            </a:r>
            <a:r>
              <a:rPr dirty="0" sz="1200" spc="36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40404"/>
                </a:solidFill>
                <a:latin typeface="Times New Roman"/>
                <a:cs typeface="Times New Roman"/>
              </a:rPr>
              <a:t>tickets.</a:t>
            </a:r>
            <a:r>
              <a:rPr dirty="0" sz="1200" spc="38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40404"/>
                </a:solidFill>
                <a:latin typeface="Times New Roman"/>
                <a:cs typeface="Times New Roman"/>
              </a:rPr>
              <a:t>If</a:t>
            </a:r>
            <a:r>
              <a:rPr dirty="0" sz="1200" spc="365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40404"/>
                </a:solidFill>
                <a:latin typeface="Times New Roman"/>
                <a:cs typeface="Times New Roman"/>
              </a:rPr>
              <a:t>you</a:t>
            </a:r>
            <a:r>
              <a:rPr dirty="0" sz="1200" spc="365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40404"/>
                </a:solidFill>
                <a:latin typeface="Times New Roman"/>
                <a:cs typeface="Times New Roman"/>
              </a:rPr>
              <a:t>buy</a:t>
            </a:r>
            <a:r>
              <a:rPr dirty="0" sz="1200" spc="365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40404"/>
                </a:solidFill>
                <a:latin typeface="Times New Roman"/>
                <a:cs typeface="Times New Roman"/>
              </a:rPr>
              <a:t>tickets,</a:t>
            </a:r>
            <a:r>
              <a:rPr dirty="0" sz="1200" spc="375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40404"/>
                </a:solidFill>
                <a:latin typeface="Times New Roman"/>
                <a:cs typeface="Times New Roman"/>
              </a:rPr>
              <a:t>I</a:t>
            </a:r>
            <a:r>
              <a:rPr dirty="0" sz="1200" spc="36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040404"/>
                </a:solidFill>
                <a:latin typeface="Times New Roman"/>
                <a:cs typeface="Times New Roman"/>
              </a:rPr>
              <a:t>absolutely </a:t>
            </a:r>
            <a:r>
              <a:rPr dirty="0" sz="1200">
                <a:solidFill>
                  <a:srgbClr val="040404"/>
                </a:solidFill>
                <a:latin typeface="Times New Roman"/>
                <a:cs typeface="Times New Roman"/>
              </a:rPr>
              <a:t>guarantee</a:t>
            </a:r>
            <a:r>
              <a:rPr dirty="0" sz="1200" spc="4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40404"/>
                </a:solidFill>
                <a:latin typeface="Times New Roman"/>
                <a:cs typeface="Times New Roman"/>
              </a:rPr>
              <a:t>you</a:t>
            </a:r>
            <a:r>
              <a:rPr dirty="0" sz="1200" spc="5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40404"/>
                </a:solidFill>
                <a:latin typeface="Times New Roman"/>
                <a:cs typeface="Times New Roman"/>
              </a:rPr>
              <a:t>will</a:t>
            </a:r>
            <a:r>
              <a:rPr dirty="0" sz="1200" spc="55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40404"/>
                </a:solidFill>
                <a:latin typeface="Times New Roman"/>
                <a:cs typeface="Times New Roman"/>
              </a:rPr>
              <a:t>have</a:t>
            </a:r>
            <a:r>
              <a:rPr dirty="0" sz="1200" spc="35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40404"/>
                </a:solidFill>
                <a:latin typeface="Times New Roman"/>
                <a:cs typeface="Times New Roman"/>
              </a:rPr>
              <a:t>a</a:t>
            </a:r>
            <a:r>
              <a:rPr dirty="0" sz="1200" spc="45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40404"/>
                </a:solidFill>
                <a:latin typeface="Times New Roman"/>
                <a:cs typeface="Times New Roman"/>
              </a:rPr>
              <a:t>chance</a:t>
            </a:r>
            <a:r>
              <a:rPr dirty="0" sz="1200" spc="45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40404"/>
                </a:solidFill>
                <a:latin typeface="Times New Roman"/>
                <a:cs typeface="Times New Roman"/>
              </a:rPr>
              <a:t>to</a:t>
            </a:r>
            <a:r>
              <a:rPr dirty="0" sz="1200" spc="55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40404"/>
                </a:solidFill>
                <a:latin typeface="Times New Roman"/>
                <a:cs typeface="Times New Roman"/>
              </a:rPr>
              <a:t>win.</a:t>
            </a:r>
            <a:r>
              <a:rPr dirty="0" sz="1200" spc="425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40404"/>
                </a:solidFill>
                <a:latin typeface="Times New Roman"/>
                <a:cs typeface="Times New Roman"/>
              </a:rPr>
              <a:t>If</a:t>
            </a:r>
            <a:r>
              <a:rPr dirty="0" sz="1200" spc="5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40404"/>
                </a:solidFill>
                <a:latin typeface="Times New Roman"/>
                <a:cs typeface="Times New Roman"/>
              </a:rPr>
              <a:t>you</a:t>
            </a:r>
            <a:r>
              <a:rPr dirty="0" sz="1200" spc="4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040404"/>
                </a:solidFill>
                <a:latin typeface="Times New Roman"/>
                <a:cs typeface="Times New Roman"/>
              </a:rPr>
              <a:t>want </a:t>
            </a:r>
            <a:r>
              <a:rPr dirty="0" sz="1200">
                <a:solidFill>
                  <a:srgbClr val="040404"/>
                </a:solidFill>
                <a:latin typeface="Times New Roman"/>
                <a:cs typeface="Times New Roman"/>
              </a:rPr>
              <a:t>tickets</a:t>
            </a:r>
            <a:r>
              <a:rPr dirty="0" sz="1200" spc="114">
                <a:solidFill>
                  <a:srgbClr val="040404"/>
                </a:solidFill>
                <a:latin typeface="Times New Roman"/>
                <a:cs typeface="Times New Roman"/>
              </a:rPr>
              <a:t>  </a:t>
            </a:r>
            <a:r>
              <a:rPr dirty="0" sz="1200">
                <a:solidFill>
                  <a:srgbClr val="040404"/>
                </a:solidFill>
                <a:latin typeface="Times New Roman"/>
                <a:cs typeface="Times New Roman"/>
              </a:rPr>
              <a:t>call</a:t>
            </a:r>
            <a:r>
              <a:rPr dirty="0" sz="1200" spc="120">
                <a:solidFill>
                  <a:srgbClr val="040404"/>
                </a:solidFill>
                <a:latin typeface="Times New Roman"/>
                <a:cs typeface="Times New Roman"/>
              </a:rPr>
              <a:t>  </a:t>
            </a:r>
            <a:r>
              <a:rPr dirty="0" sz="1200">
                <a:solidFill>
                  <a:srgbClr val="040404"/>
                </a:solidFill>
                <a:latin typeface="Times New Roman"/>
                <a:cs typeface="Times New Roman"/>
              </a:rPr>
              <a:t>the</a:t>
            </a:r>
            <a:r>
              <a:rPr dirty="0" sz="1200" spc="120">
                <a:solidFill>
                  <a:srgbClr val="040404"/>
                </a:solidFill>
                <a:latin typeface="Times New Roman"/>
                <a:cs typeface="Times New Roman"/>
              </a:rPr>
              <a:t>  </a:t>
            </a:r>
            <a:r>
              <a:rPr dirty="0" sz="1200">
                <a:solidFill>
                  <a:srgbClr val="040404"/>
                </a:solidFill>
                <a:latin typeface="Times New Roman"/>
                <a:cs typeface="Times New Roman"/>
              </a:rPr>
              <a:t>office</a:t>
            </a:r>
            <a:r>
              <a:rPr dirty="0" sz="1200" spc="120">
                <a:solidFill>
                  <a:srgbClr val="040404"/>
                </a:solidFill>
                <a:latin typeface="Times New Roman"/>
                <a:cs typeface="Times New Roman"/>
              </a:rPr>
              <a:t>  </a:t>
            </a:r>
            <a:r>
              <a:rPr dirty="0" sz="1200">
                <a:solidFill>
                  <a:srgbClr val="040404"/>
                </a:solidFill>
                <a:latin typeface="Times New Roman"/>
                <a:cs typeface="Times New Roman"/>
              </a:rPr>
              <a:t>at</a:t>
            </a:r>
            <a:r>
              <a:rPr dirty="0" sz="1200" spc="120">
                <a:solidFill>
                  <a:srgbClr val="040404"/>
                </a:solidFill>
                <a:latin typeface="Times New Roman"/>
                <a:cs typeface="Times New Roman"/>
              </a:rPr>
              <a:t>  </a:t>
            </a:r>
            <a:r>
              <a:rPr dirty="0" sz="1200">
                <a:solidFill>
                  <a:srgbClr val="040404"/>
                </a:solidFill>
                <a:latin typeface="Times New Roman"/>
                <a:cs typeface="Times New Roman"/>
              </a:rPr>
              <a:t>732-</a:t>
            </a:r>
            <a:r>
              <a:rPr dirty="0" sz="1200" spc="-10">
                <a:solidFill>
                  <a:srgbClr val="040404"/>
                </a:solidFill>
                <a:latin typeface="Times New Roman"/>
                <a:cs typeface="Times New Roman"/>
              </a:rPr>
              <a:t>506-</a:t>
            </a:r>
            <a:r>
              <a:rPr dirty="0" sz="1200">
                <a:solidFill>
                  <a:srgbClr val="040404"/>
                </a:solidFill>
                <a:latin typeface="Times New Roman"/>
                <a:cs typeface="Times New Roman"/>
              </a:rPr>
              <a:t>6565</a:t>
            </a:r>
            <a:r>
              <a:rPr dirty="0" sz="1200" spc="114">
                <a:solidFill>
                  <a:srgbClr val="040404"/>
                </a:solidFill>
                <a:latin typeface="Times New Roman"/>
                <a:cs typeface="Times New Roman"/>
              </a:rPr>
              <a:t>  </a:t>
            </a:r>
            <a:r>
              <a:rPr dirty="0" sz="1200">
                <a:solidFill>
                  <a:srgbClr val="040404"/>
                </a:solidFill>
                <a:latin typeface="Times New Roman"/>
                <a:cs typeface="Times New Roman"/>
              </a:rPr>
              <a:t>or</a:t>
            </a:r>
            <a:r>
              <a:rPr dirty="0" sz="1200" spc="125">
                <a:solidFill>
                  <a:srgbClr val="040404"/>
                </a:solidFill>
                <a:latin typeface="Times New Roman"/>
                <a:cs typeface="Times New Roman"/>
              </a:rPr>
              <a:t>  </a:t>
            </a:r>
            <a:r>
              <a:rPr dirty="0" sz="1200" spc="-20">
                <a:solidFill>
                  <a:srgbClr val="040404"/>
                </a:solidFill>
                <a:latin typeface="Times New Roman"/>
                <a:cs typeface="Times New Roman"/>
              </a:rPr>
              <a:t>email </a:t>
            </a:r>
            <a:r>
              <a:rPr dirty="0" u="sng" sz="12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jcaa@jcaa.org</a:t>
            </a:r>
            <a:r>
              <a:rPr dirty="0" sz="1200">
                <a:solidFill>
                  <a:srgbClr val="040404"/>
                </a:solidFill>
                <a:latin typeface="Times New Roman"/>
                <a:cs typeface="Times New Roman"/>
                <a:hlinkClick r:id="rId3"/>
              </a:rPr>
              <a:t>.</a:t>
            </a:r>
            <a:r>
              <a:rPr dirty="0" sz="1200" spc="180">
                <a:solidFill>
                  <a:srgbClr val="040404"/>
                </a:solidFill>
                <a:latin typeface="Times New Roman"/>
                <a:cs typeface="Times New Roman"/>
              </a:rPr>
              <a:t>  </a:t>
            </a:r>
            <a:r>
              <a:rPr dirty="0" sz="1200">
                <a:solidFill>
                  <a:srgbClr val="040404"/>
                </a:solidFill>
                <a:latin typeface="Times New Roman"/>
                <a:cs typeface="Times New Roman"/>
              </a:rPr>
              <a:t>The</a:t>
            </a:r>
            <a:r>
              <a:rPr dirty="0" sz="1200" spc="175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40404"/>
                </a:solidFill>
                <a:latin typeface="Times New Roman"/>
                <a:cs typeface="Times New Roman"/>
              </a:rPr>
              <a:t>prizes</a:t>
            </a:r>
            <a:r>
              <a:rPr dirty="0" sz="1200" spc="185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40404"/>
                </a:solidFill>
                <a:latin typeface="Times New Roman"/>
                <a:cs typeface="Times New Roman"/>
              </a:rPr>
              <a:t>listed</a:t>
            </a:r>
            <a:r>
              <a:rPr dirty="0" sz="1200" spc="175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40404"/>
                </a:solidFill>
                <a:latin typeface="Times New Roman"/>
                <a:cs typeface="Times New Roman"/>
              </a:rPr>
              <a:t>below</a:t>
            </a:r>
            <a:r>
              <a:rPr dirty="0" sz="1200" spc="185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40404"/>
                </a:solidFill>
                <a:latin typeface="Times New Roman"/>
                <a:cs typeface="Times New Roman"/>
              </a:rPr>
              <a:t>have</a:t>
            </a:r>
            <a:r>
              <a:rPr dirty="0" sz="1200" spc="175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40404"/>
                </a:solidFill>
                <a:latin typeface="Times New Roman"/>
                <a:cs typeface="Times New Roman"/>
              </a:rPr>
              <a:t>a</a:t>
            </a:r>
            <a:r>
              <a:rPr dirty="0" sz="1200" spc="195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dirty="0" sz="1200" spc="-10" b="1" i="1">
                <a:solidFill>
                  <a:srgbClr val="040404"/>
                </a:solidFill>
                <a:latin typeface="Times New Roman"/>
                <a:cs typeface="Times New Roman"/>
              </a:rPr>
              <a:t>total</a:t>
            </a:r>
            <a:r>
              <a:rPr dirty="0" sz="1200" spc="-10" b="1" i="1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040404"/>
                </a:solidFill>
                <a:latin typeface="Times New Roman"/>
                <a:cs typeface="Times New Roman"/>
              </a:rPr>
              <a:t>value</a:t>
            </a:r>
            <a:r>
              <a:rPr dirty="0" sz="1200" spc="-15" b="1" i="1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040404"/>
                </a:solidFill>
                <a:latin typeface="Times New Roman"/>
                <a:cs typeface="Times New Roman"/>
              </a:rPr>
              <a:t>of</a:t>
            </a:r>
            <a:r>
              <a:rPr dirty="0" sz="1200" spc="-10" b="1" i="1">
                <a:solidFill>
                  <a:srgbClr val="040404"/>
                </a:solidFill>
                <a:latin typeface="Times New Roman"/>
                <a:cs typeface="Times New Roman"/>
              </a:rPr>
              <a:t> $3003</a:t>
            </a:r>
            <a:r>
              <a:rPr dirty="0" sz="1200" spc="-10">
                <a:solidFill>
                  <a:srgbClr val="040404"/>
                </a:solidFill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44500" y="3985386"/>
            <a:ext cx="3289300" cy="230886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u="sng" sz="12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New</a:t>
            </a:r>
            <a:r>
              <a:rPr dirty="0" u="sng" sz="12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Jersey</a:t>
            </a:r>
            <a:r>
              <a:rPr dirty="0" u="sng" sz="12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Amin.</a:t>
            </a:r>
            <a:r>
              <a:rPr dirty="0" u="sng" sz="12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Code</a:t>
            </a:r>
            <a:r>
              <a:rPr dirty="0" u="sng" sz="12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§</a:t>
            </a:r>
            <a:r>
              <a:rPr dirty="0" u="sng" sz="12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13:47-</a:t>
            </a:r>
            <a:r>
              <a:rPr dirty="0" u="sng" sz="1200" spc="-2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8.7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  <a:spcBef>
                <a:spcPts val="540"/>
              </a:spcBef>
            </a:pPr>
            <a:r>
              <a:rPr dirty="0" sz="1200" spc="-10">
                <a:latin typeface="Times New Roman"/>
                <a:cs typeface="Times New Roman"/>
              </a:rPr>
              <a:t>Location: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80"/>
              </a:lnSpc>
            </a:pPr>
            <a:r>
              <a:rPr dirty="0" sz="1200" b="1">
                <a:latin typeface="Times New Roman"/>
                <a:cs typeface="Times New Roman"/>
              </a:rPr>
              <a:t>At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the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JCAA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office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located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spc="-25" b="1">
                <a:latin typeface="Times New Roman"/>
                <a:cs typeface="Times New Roman"/>
              </a:rPr>
              <a:t>at:</a:t>
            </a:r>
            <a:endParaRPr sz="1200">
              <a:latin typeface="Times New Roman"/>
              <a:cs typeface="Times New Roman"/>
            </a:endParaRPr>
          </a:p>
          <a:p>
            <a:pPr marL="12700" marR="1383030">
              <a:lnSpc>
                <a:spcPts val="1380"/>
              </a:lnSpc>
              <a:spcBef>
                <a:spcPts val="65"/>
              </a:spcBef>
            </a:pPr>
            <a:r>
              <a:rPr dirty="0" sz="1200" b="1">
                <a:latin typeface="Times New Roman"/>
                <a:cs typeface="Times New Roman"/>
              </a:rPr>
              <a:t>1594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Lakewood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Rd.,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Unit</a:t>
            </a:r>
            <a:r>
              <a:rPr dirty="0" sz="1200" spc="-25" b="1">
                <a:latin typeface="Times New Roman"/>
                <a:cs typeface="Times New Roman"/>
              </a:rPr>
              <a:t> 13, </a:t>
            </a:r>
            <a:r>
              <a:rPr dirty="0" sz="1200" b="1">
                <a:latin typeface="Times New Roman"/>
                <a:cs typeface="Times New Roman"/>
              </a:rPr>
              <a:t>Toms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River,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NJ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08755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  <a:spcBef>
                <a:spcPts val="695"/>
              </a:spcBef>
            </a:pPr>
            <a:r>
              <a:rPr dirty="0" sz="1200">
                <a:latin typeface="Times New Roman"/>
                <a:cs typeface="Times New Roman"/>
              </a:rPr>
              <a:t>Drawing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Date: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July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13,</a:t>
            </a:r>
            <a:r>
              <a:rPr dirty="0" sz="1200" spc="-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2023,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at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7:30</a:t>
            </a:r>
            <a:r>
              <a:rPr dirty="0" sz="1200" spc="-5" b="1">
                <a:latin typeface="Times New Roman"/>
                <a:cs typeface="Times New Roman"/>
              </a:rPr>
              <a:t> </a:t>
            </a:r>
            <a:r>
              <a:rPr dirty="0" sz="1200" spc="-25" b="1">
                <a:latin typeface="Times New Roman"/>
                <a:cs typeface="Times New Roman"/>
              </a:rPr>
              <a:t>pm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NJLGCCCC Identification: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#475-4-32152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Municipal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Raffle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License: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#9471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Beneficiary: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Jersey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Coast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Anglers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Association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  <a:spcBef>
                <a:spcPts val="745"/>
              </a:spcBef>
            </a:pPr>
            <a:r>
              <a:rPr dirty="0" sz="1200">
                <a:latin typeface="Times New Roman"/>
                <a:cs typeface="Times New Roman"/>
              </a:rPr>
              <a:t>Price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Ticket</a:t>
            </a:r>
            <a:r>
              <a:rPr dirty="0" sz="1200" b="1">
                <a:latin typeface="Times New Roman"/>
                <a:cs typeface="Times New Roman"/>
              </a:rPr>
              <a:t>: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$2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each,</a:t>
            </a:r>
            <a:r>
              <a:rPr dirty="0" sz="1200" spc="-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3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for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$5,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or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a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book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of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7</a:t>
            </a:r>
            <a:r>
              <a:rPr dirty="0" sz="1200" spc="-5" b="1">
                <a:latin typeface="Times New Roman"/>
                <a:cs typeface="Times New Roman"/>
              </a:rPr>
              <a:t> </a:t>
            </a:r>
            <a:r>
              <a:rPr dirty="0" sz="1200" spc="-25" b="1">
                <a:latin typeface="Times New Roman"/>
                <a:cs typeface="Times New Roman"/>
              </a:rPr>
              <a:t>for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</a:pPr>
            <a:r>
              <a:rPr dirty="0" sz="1200" spc="-25" b="1">
                <a:latin typeface="Times New Roman"/>
                <a:cs typeface="Times New Roman"/>
              </a:rPr>
              <a:t>$10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44500" y="6436614"/>
            <a:ext cx="19513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List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of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Prizes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&amp;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Retail</a:t>
            </a:r>
            <a:r>
              <a:rPr dirty="0" sz="1200" spc="-10" b="1">
                <a:latin typeface="Times New Roman"/>
                <a:cs typeface="Times New Roman"/>
              </a:rPr>
              <a:t> Values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02412" y="6790182"/>
            <a:ext cx="3053715" cy="55880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82880" marR="5080" indent="-170815">
              <a:lnSpc>
                <a:spcPts val="1380"/>
              </a:lnSpc>
              <a:spcBef>
                <a:spcPts val="195"/>
              </a:spcBef>
            </a:pPr>
            <a:r>
              <a:rPr dirty="0" sz="1200">
                <a:latin typeface="Times New Roman"/>
                <a:cs typeface="Times New Roman"/>
              </a:rPr>
              <a:t>1.</a:t>
            </a:r>
            <a:r>
              <a:rPr dirty="0" sz="1200" spc="2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Jersey Nutz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Six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Man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Charter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(6-</a:t>
            </a:r>
            <a:r>
              <a:rPr dirty="0" sz="1200">
                <a:latin typeface="Times New Roman"/>
                <a:cs typeface="Times New Roman"/>
              </a:rPr>
              <a:t>hour,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6-</a:t>
            </a:r>
            <a:r>
              <a:rPr dirty="0" sz="1200" spc="-25">
                <a:latin typeface="Times New Roman"/>
                <a:cs typeface="Times New Roman"/>
              </a:rPr>
              <a:t>man </a:t>
            </a:r>
            <a:r>
              <a:rPr dirty="0" sz="1200">
                <a:latin typeface="Times New Roman"/>
                <a:cs typeface="Times New Roman"/>
              </a:rPr>
              <a:t>inshore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weekday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charter)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$1100</a:t>
            </a:r>
            <a:r>
              <a:rPr dirty="0" sz="1200">
                <a:latin typeface="Times New Roman"/>
                <a:cs typeface="Times New Roman"/>
              </a:rPr>
              <a:t>,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Donated</a:t>
            </a:r>
            <a:r>
              <a:rPr dirty="0" sz="1200" spc="-5" i="1">
                <a:latin typeface="Times New Roman"/>
                <a:cs typeface="Times New Roman"/>
              </a:rPr>
              <a:t> </a:t>
            </a:r>
            <a:r>
              <a:rPr dirty="0" sz="1200" spc="-25" i="1">
                <a:latin typeface="Times New Roman"/>
                <a:cs typeface="Times New Roman"/>
              </a:rPr>
              <a:t>by</a:t>
            </a:r>
            <a:r>
              <a:rPr dirty="0" sz="1200" spc="-2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Captains</a:t>
            </a:r>
            <a:r>
              <a:rPr dirty="0" sz="1200" spc="-1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Robert</a:t>
            </a:r>
            <a:r>
              <a:rPr dirty="0" sz="1200" spc="-1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and</a:t>
            </a:r>
            <a:r>
              <a:rPr dirty="0" sz="1200" spc="-1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Cody</a:t>
            </a:r>
            <a:r>
              <a:rPr dirty="0" sz="1200" spc="-15" i="1">
                <a:latin typeface="Times New Roman"/>
                <a:cs typeface="Times New Roman"/>
              </a:rPr>
              <a:t> </a:t>
            </a:r>
            <a:r>
              <a:rPr dirty="0" sz="1200" spc="-10" i="1">
                <a:latin typeface="Times New Roman"/>
                <a:cs typeface="Times New Roman"/>
              </a:rPr>
              <a:t>Melton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02412" y="7492745"/>
            <a:ext cx="3055620" cy="55880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82880" marR="5080" indent="-170815">
              <a:lnSpc>
                <a:spcPts val="1380"/>
              </a:lnSpc>
              <a:spcBef>
                <a:spcPts val="195"/>
              </a:spcBef>
            </a:pPr>
            <a:r>
              <a:rPr dirty="0" sz="1200">
                <a:latin typeface="Times New Roman"/>
                <a:cs typeface="Times New Roman"/>
              </a:rPr>
              <a:t>2.</a:t>
            </a:r>
            <a:r>
              <a:rPr dirty="0" sz="1200" spc="2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$500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Gift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Certificate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from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Fisherman’s </a:t>
            </a:r>
            <a:r>
              <a:rPr dirty="0" sz="1200">
                <a:latin typeface="Times New Roman"/>
                <a:cs typeface="Times New Roman"/>
              </a:rPr>
              <a:t>Headquarters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$500</a:t>
            </a:r>
            <a:r>
              <a:rPr dirty="0" sz="1200">
                <a:latin typeface="Times New Roman"/>
                <a:cs typeface="Times New Roman"/>
              </a:rPr>
              <a:t>,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Donated</a:t>
            </a:r>
            <a:r>
              <a:rPr dirty="0" sz="1200" spc="-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by</a:t>
            </a:r>
            <a:r>
              <a:rPr dirty="0" sz="1200" spc="-20" i="1">
                <a:latin typeface="Times New Roman"/>
                <a:cs typeface="Times New Roman"/>
              </a:rPr>
              <a:t> </a:t>
            </a:r>
            <a:r>
              <a:rPr dirty="0" sz="1200" spc="-10" i="1">
                <a:latin typeface="Times New Roman"/>
                <a:cs typeface="Times New Roman"/>
              </a:rPr>
              <a:t>Fisherman’s</a:t>
            </a:r>
            <a:r>
              <a:rPr dirty="0" sz="1200" spc="-10" i="1">
                <a:latin typeface="Times New Roman"/>
                <a:cs typeface="Times New Roman"/>
              </a:rPr>
              <a:t> Headquarters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02412" y="8197088"/>
            <a:ext cx="3280410" cy="38354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82880" marR="5080" indent="-170815">
              <a:lnSpc>
                <a:spcPts val="1380"/>
              </a:lnSpc>
              <a:spcBef>
                <a:spcPts val="195"/>
              </a:spcBef>
            </a:pPr>
            <a:r>
              <a:rPr dirty="0" sz="1200">
                <a:latin typeface="Times New Roman"/>
                <a:cs typeface="Times New Roman"/>
              </a:rPr>
              <a:t>3.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Shimano Talavera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7’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TEC70HC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Boat </a:t>
            </a:r>
            <a:r>
              <a:rPr dirty="0" sz="1200" spc="-10">
                <a:latin typeface="Times New Roman"/>
                <a:cs typeface="Times New Roman"/>
              </a:rPr>
              <a:t>Rod/Canyon </a:t>
            </a:r>
            <a:r>
              <a:rPr dirty="0" sz="1200">
                <a:latin typeface="Times New Roman"/>
                <a:cs typeface="Times New Roman"/>
              </a:rPr>
              <a:t>Conv.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Reel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$420</a:t>
            </a:r>
            <a:r>
              <a:rPr dirty="0" sz="1200">
                <a:latin typeface="Times New Roman"/>
                <a:cs typeface="Times New Roman"/>
              </a:rPr>
              <a:t>, </a:t>
            </a:r>
            <a:r>
              <a:rPr dirty="0" sz="1200" i="1">
                <a:latin typeface="Times New Roman"/>
                <a:cs typeface="Times New Roman"/>
              </a:rPr>
              <a:t>Donated</a:t>
            </a:r>
            <a:r>
              <a:rPr dirty="0" sz="1200" spc="-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by</a:t>
            </a:r>
            <a:r>
              <a:rPr dirty="0" sz="1200" spc="-5" i="1">
                <a:latin typeface="Times New Roman"/>
                <a:cs typeface="Times New Roman"/>
              </a:rPr>
              <a:t> </a:t>
            </a:r>
            <a:r>
              <a:rPr dirty="0" sz="1200" spc="-20" i="1">
                <a:latin typeface="Times New Roman"/>
                <a:cs typeface="Times New Roman"/>
              </a:rPr>
              <a:t>JCAA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02412" y="8725916"/>
            <a:ext cx="3197225" cy="55880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just" marL="182880" marR="5080" indent="-170815">
              <a:lnSpc>
                <a:spcPts val="1380"/>
              </a:lnSpc>
              <a:spcBef>
                <a:spcPts val="195"/>
              </a:spcBef>
            </a:pPr>
            <a:r>
              <a:rPr dirty="0" sz="1200">
                <a:latin typeface="Times New Roman"/>
                <a:cs typeface="Times New Roman"/>
              </a:rPr>
              <a:t>4.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Daiwa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Saltiga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6/6”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SA66MFB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Boat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Rod/Canyon </a:t>
            </a:r>
            <a:r>
              <a:rPr dirty="0" sz="1200">
                <a:latin typeface="Times New Roman"/>
                <a:cs typeface="Times New Roman"/>
              </a:rPr>
              <a:t>HS15L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Conv.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Reel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$400</a:t>
            </a:r>
            <a:r>
              <a:rPr dirty="0" sz="1200">
                <a:latin typeface="Times New Roman"/>
                <a:cs typeface="Times New Roman"/>
              </a:rPr>
              <a:t>,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Donated</a:t>
            </a:r>
            <a:r>
              <a:rPr dirty="0" sz="1200" spc="-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by</a:t>
            </a:r>
            <a:r>
              <a:rPr dirty="0" sz="1200" spc="-10" i="1">
                <a:latin typeface="Times New Roman"/>
                <a:cs typeface="Times New Roman"/>
              </a:rPr>
              <a:t> Grumpys</a:t>
            </a:r>
            <a:r>
              <a:rPr dirty="0" sz="1200" spc="-1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Tackle</a:t>
            </a:r>
            <a:r>
              <a:rPr dirty="0" sz="1200" spc="-1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and</a:t>
            </a:r>
            <a:r>
              <a:rPr dirty="0" sz="1200" spc="-10" i="1">
                <a:latin typeface="Times New Roman"/>
                <a:cs typeface="Times New Roman"/>
              </a:rPr>
              <a:t> </a:t>
            </a:r>
            <a:r>
              <a:rPr dirty="0" sz="1200" spc="-20" i="1">
                <a:latin typeface="Times New Roman"/>
                <a:cs typeface="Times New Roman"/>
              </a:rPr>
              <a:t>JCAA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189603" y="609092"/>
            <a:ext cx="3216275" cy="55943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83515" marR="5080" indent="-171450">
              <a:lnSpc>
                <a:spcPct val="95900"/>
              </a:lnSpc>
              <a:spcBef>
                <a:spcPts val="160"/>
              </a:spcBef>
            </a:pPr>
            <a:r>
              <a:rPr dirty="0" sz="1200">
                <a:latin typeface="Times New Roman"/>
                <a:cs typeface="Times New Roman"/>
              </a:rPr>
              <a:t>5.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Hatteras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Outfitters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7’ Custom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Power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Stick CP1020S/FinNor </a:t>
            </a:r>
            <a:r>
              <a:rPr dirty="0" sz="1200">
                <a:latin typeface="Times New Roman"/>
                <a:cs typeface="Times New Roman"/>
              </a:rPr>
              <a:t>Ahab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12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Spinning Reel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 </a:t>
            </a:r>
            <a:r>
              <a:rPr dirty="0" sz="1200" spc="-10" b="1">
                <a:latin typeface="Times New Roman"/>
                <a:cs typeface="Times New Roman"/>
              </a:rPr>
              <a:t>$350</a:t>
            </a:r>
            <a:r>
              <a:rPr dirty="0" sz="1200" spc="-10">
                <a:latin typeface="Times New Roman"/>
                <a:cs typeface="Times New Roman"/>
              </a:rPr>
              <a:t>, </a:t>
            </a:r>
            <a:r>
              <a:rPr dirty="0" sz="1200" i="1">
                <a:latin typeface="Times New Roman"/>
                <a:cs typeface="Times New Roman"/>
              </a:rPr>
              <a:t>Donated</a:t>
            </a:r>
            <a:r>
              <a:rPr dirty="0" sz="1200" spc="-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by</a:t>
            </a:r>
            <a:r>
              <a:rPr dirty="0" sz="1200" spc="-5" i="1">
                <a:latin typeface="Times New Roman"/>
                <a:cs typeface="Times New Roman"/>
              </a:rPr>
              <a:t> </a:t>
            </a:r>
            <a:r>
              <a:rPr dirty="0" sz="1200" spc="-20" i="1">
                <a:latin typeface="Times New Roman"/>
                <a:cs typeface="Times New Roman"/>
              </a:rPr>
              <a:t>JCAA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189603" y="1313433"/>
            <a:ext cx="3208655" cy="38354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83515" marR="5080" indent="-171450">
              <a:lnSpc>
                <a:spcPts val="1380"/>
              </a:lnSpc>
              <a:spcBef>
                <a:spcPts val="195"/>
              </a:spcBef>
            </a:pPr>
            <a:r>
              <a:rPr dirty="0" sz="1200">
                <a:latin typeface="Times New Roman"/>
                <a:cs typeface="Times New Roman"/>
              </a:rPr>
              <a:t>6.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Shimano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Tallus 7’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TLC70M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Conv. </a:t>
            </a:r>
            <a:r>
              <a:rPr dirty="0" sz="1200" spc="-10">
                <a:latin typeface="Times New Roman"/>
                <a:cs typeface="Times New Roman"/>
              </a:rPr>
              <a:t>Rod/Montauk </a:t>
            </a:r>
            <a:r>
              <a:rPr dirty="0" sz="1200">
                <a:latin typeface="Times New Roman"/>
                <a:cs typeface="Times New Roman"/>
              </a:rPr>
              <a:t>Cerebus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CER210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$233</a:t>
            </a:r>
            <a:r>
              <a:rPr dirty="0" sz="1200">
                <a:latin typeface="Times New Roman"/>
                <a:cs typeface="Times New Roman"/>
              </a:rPr>
              <a:t>,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Donated</a:t>
            </a:r>
            <a:r>
              <a:rPr dirty="0" sz="1200" spc="-1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by</a:t>
            </a:r>
            <a:r>
              <a:rPr dirty="0" sz="1200" spc="-10" i="1">
                <a:latin typeface="Times New Roman"/>
                <a:cs typeface="Times New Roman"/>
              </a:rPr>
              <a:t> </a:t>
            </a:r>
            <a:r>
              <a:rPr dirty="0" sz="1200" spc="-20" i="1">
                <a:latin typeface="Times New Roman"/>
                <a:cs typeface="Times New Roman"/>
              </a:rPr>
              <a:t>JCAA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131690" y="1840738"/>
            <a:ext cx="3132455" cy="38354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</a:pPr>
            <a:r>
              <a:rPr dirty="0" sz="1200" b="1" i="1">
                <a:latin typeface="Times New Roman"/>
                <a:cs typeface="Times New Roman"/>
              </a:rPr>
              <a:t>Note</a:t>
            </a:r>
            <a:r>
              <a:rPr dirty="0" sz="1200" i="1">
                <a:latin typeface="Times New Roman"/>
                <a:cs typeface="Times New Roman"/>
              </a:rPr>
              <a:t>:</a:t>
            </a:r>
            <a:r>
              <a:rPr dirty="0" sz="1200" spc="-4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No</a:t>
            </a:r>
            <a:r>
              <a:rPr dirty="0" sz="1200" spc="-3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substitution</a:t>
            </a:r>
            <a:r>
              <a:rPr dirty="0" sz="1200" spc="-3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of</a:t>
            </a:r>
            <a:r>
              <a:rPr dirty="0" sz="1200" spc="-3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the</a:t>
            </a:r>
            <a:r>
              <a:rPr dirty="0" sz="1200" spc="-3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offered</a:t>
            </a:r>
            <a:r>
              <a:rPr dirty="0" sz="1200" spc="-3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prize</a:t>
            </a:r>
            <a:r>
              <a:rPr dirty="0" sz="1200" spc="-3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may</a:t>
            </a:r>
            <a:r>
              <a:rPr dirty="0" sz="1200" spc="-35" i="1">
                <a:latin typeface="Times New Roman"/>
                <a:cs typeface="Times New Roman"/>
              </a:rPr>
              <a:t> </a:t>
            </a:r>
            <a:r>
              <a:rPr dirty="0" sz="1200" spc="-25" i="1">
                <a:latin typeface="Times New Roman"/>
                <a:cs typeface="Times New Roman"/>
              </a:rPr>
              <a:t>be</a:t>
            </a:r>
            <a:r>
              <a:rPr dirty="0" sz="1200" spc="-2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made</a:t>
            </a:r>
            <a:r>
              <a:rPr dirty="0" sz="1200" spc="-1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and</a:t>
            </a:r>
            <a:r>
              <a:rPr dirty="0" sz="1200" spc="-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no cash</a:t>
            </a:r>
            <a:r>
              <a:rPr dirty="0" sz="1200" spc="-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will be</a:t>
            </a:r>
            <a:r>
              <a:rPr dirty="0" sz="1200" spc="-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given</a:t>
            </a:r>
            <a:r>
              <a:rPr dirty="0" sz="1200" spc="-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in lieu</a:t>
            </a:r>
            <a:r>
              <a:rPr dirty="0" sz="1200" spc="-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of the</a:t>
            </a:r>
            <a:r>
              <a:rPr dirty="0" sz="1200" spc="-5" i="1">
                <a:latin typeface="Times New Roman"/>
                <a:cs typeface="Times New Roman"/>
              </a:rPr>
              <a:t> </a:t>
            </a:r>
            <a:r>
              <a:rPr dirty="0" sz="1200" spc="-10" i="1">
                <a:latin typeface="Times New Roman"/>
                <a:cs typeface="Times New Roman"/>
              </a:rPr>
              <a:t>prize.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074286" y="2475229"/>
            <a:ext cx="3484879" cy="883285"/>
          </a:xfrm>
          <a:prstGeom prst="rect">
            <a:avLst/>
          </a:prstGeom>
          <a:ln w="27431">
            <a:solidFill>
              <a:srgbClr val="000000"/>
            </a:solidFill>
          </a:ln>
        </p:spPr>
        <p:txBody>
          <a:bodyPr wrap="square" lIns="0" tIns="55880" rIns="0" bIns="0" rtlCol="0" vert="horz">
            <a:spAutoFit/>
          </a:bodyPr>
          <a:lstStyle/>
          <a:p>
            <a:pPr algn="ctr" marL="510540" marR="501015">
              <a:lnSpc>
                <a:spcPts val="2060"/>
              </a:lnSpc>
              <a:spcBef>
                <a:spcPts val="440"/>
              </a:spcBef>
            </a:pPr>
            <a:r>
              <a:rPr dirty="0" sz="1800" b="1">
                <a:latin typeface="Times New Roman"/>
                <a:cs typeface="Times New Roman"/>
              </a:rPr>
              <a:t>Fisheries</a:t>
            </a:r>
            <a:r>
              <a:rPr dirty="0" sz="1800" spc="-4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Management</a:t>
            </a:r>
            <a:r>
              <a:rPr dirty="0" sz="1800" spc="-10" b="1">
                <a:latin typeface="Times New Roman"/>
                <a:cs typeface="Times New Roman"/>
              </a:rPr>
              <a:t> </a:t>
            </a:r>
            <a:r>
              <a:rPr dirty="0" sz="1800" spc="-50" b="1">
                <a:latin typeface="Times New Roman"/>
                <a:cs typeface="Times New Roman"/>
              </a:rPr>
              <a:t>&amp; </a:t>
            </a:r>
            <a:r>
              <a:rPr dirty="0" sz="1800" b="1">
                <a:latin typeface="Times New Roman"/>
                <a:cs typeface="Times New Roman"/>
              </a:rPr>
              <a:t>Legislative</a:t>
            </a:r>
            <a:r>
              <a:rPr dirty="0" sz="1800" spc="5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Report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dirty="0" sz="1400" i="1">
                <a:latin typeface="Times New Roman"/>
                <a:cs typeface="Times New Roman"/>
              </a:rPr>
              <a:t>By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Tom</a:t>
            </a:r>
            <a:r>
              <a:rPr dirty="0" sz="1400" spc="-20" i="1">
                <a:latin typeface="Times New Roman"/>
                <a:cs typeface="Times New Roman"/>
              </a:rPr>
              <a:t> Fote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131690" y="3497780"/>
            <a:ext cx="3370579" cy="3702050"/>
          </a:xfrm>
          <a:prstGeom prst="rect">
            <a:avLst/>
          </a:prstGeom>
        </p:spPr>
        <p:txBody>
          <a:bodyPr wrap="square" lIns="0" tIns="85090" rIns="0" bIns="0" rtlCol="0" vert="horz">
            <a:spAutoFit/>
          </a:bodyPr>
          <a:lstStyle/>
          <a:p>
            <a:pPr algn="just" marL="1240790">
              <a:lnSpc>
                <a:spcPct val="100000"/>
              </a:lnSpc>
              <a:spcBef>
                <a:spcPts val="670"/>
              </a:spcBef>
            </a:pPr>
            <a:r>
              <a:rPr dirty="0" sz="1300" b="1">
                <a:latin typeface="Times New Roman"/>
                <a:cs typeface="Times New Roman"/>
              </a:rPr>
              <a:t>Striped</a:t>
            </a:r>
            <a:r>
              <a:rPr dirty="0" sz="1300" spc="-50" b="1">
                <a:latin typeface="Times New Roman"/>
                <a:cs typeface="Times New Roman"/>
              </a:rPr>
              <a:t> </a:t>
            </a:r>
            <a:r>
              <a:rPr dirty="0" sz="1300" spc="-20" b="1">
                <a:latin typeface="Times New Roman"/>
                <a:cs typeface="Times New Roman"/>
              </a:rPr>
              <a:t>Bass</a:t>
            </a:r>
            <a:endParaRPr sz="13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5900"/>
              </a:lnSpc>
              <a:spcBef>
                <a:spcPts val="590"/>
              </a:spcBef>
            </a:pPr>
            <a:r>
              <a:rPr dirty="0" sz="1200">
                <a:latin typeface="Times New Roman"/>
                <a:cs typeface="Times New Roman"/>
              </a:rPr>
              <a:t>After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left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Commission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meeting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reflected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on </a:t>
            </a:r>
            <a:r>
              <a:rPr dirty="0" sz="1200">
                <a:latin typeface="Times New Roman"/>
                <a:cs typeface="Times New Roman"/>
              </a:rPr>
              <a:t>all the craziness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 took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place,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 anticipated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writing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0">
                <a:latin typeface="Times New Roman"/>
                <a:cs typeface="Times New Roman"/>
              </a:rPr>
              <a:t>a </a:t>
            </a:r>
            <a:r>
              <a:rPr dirty="0" sz="1200">
                <a:latin typeface="Times New Roman"/>
                <a:cs typeface="Times New Roman"/>
              </a:rPr>
              <a:t>long</a:t>
            </a:r>
            <a:r>
              <a:rPr dirty="0" sz="1200" spc="40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article</a:t>
            </a:r>
            <a:r>
              <a:rPr dirty="0" sz="1200" spc="40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about</a:t>
            </a:r>
            <a:r>
              <a:rPr dirty="0" sz="1200" spc="40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striped</a:t>
            </a:r>
            <a:r>
              <a:rPr dirty="0" sz="1200" spc="40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bass</a:t>
            </a:r>
            <a:r>
              <a:rPr dirty="0" sz="1200" spc="40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40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409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needlessly </a:t>
            </a:r>
            <a:r>
              <a:rPr dirty="0" sz="1200">
                <a:latin typeface="Times New Roman"/>
                <a:cs typeface="Times New Roman"/>
              </a:rPr>
              <a:t>restrictive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rules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put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place.</a:t>
            </a:r>
            <a:r>
              <a:rPr dirty="0" sz="1200" spc="3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Because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fall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still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recuperating,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decided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look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previous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articles.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2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have</a:t>
            </a:r>
            <a:r>
              <a:rPr dirty="0" sz="1200" spc="2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included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</a:t>
            </a:r>
            <a:r>
              <a:rPr dirty="0" sz="1200" spc="25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article</a:t>
            </a:r>
            <a:r>
              <a:rPr dirty="0" sz="1200" spc="25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from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March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2019</a:t>
            </a:r>
            <a:r>
              <a:rPr dirty="0" sz="1200" spc="254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JCAA </a:t>
            </a:r>
            <a:r>
              <a:rPr dirty="0" sz="1200" spc="-10">
                <a:latin typeface="Times New Roman"/>
                <a:cs typeface="Times New Roman"/>
              </a:rPr>
              <a:t>Newspaper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was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written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before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Amendment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that </a:t>
            </a:r>
            <a:r>
              <a:rPr dirty="0" sz="1200">
                <a:latin typeface="Times New Roman"/>
                <a:cs typeface="Times New Roman"/>
              </a:rPr>
              <a:t>put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28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35-</a:t>
            </a:r>
            <a:r>
              <a:rPr dirty="0" sz="1200">
                <a:latin typeface="Times New Roman"/>
                <a:cs typeface="Times New Roman"/>
              </a:rPr>
              <a:t>inch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size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limit.</a:t>
            </a:r>
            <a:r>
              <a:rPr dirty="0" sz="1200" spc="3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one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thing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will </a:t>
            </a:r>
            <a:r>
              <a:rPr dirty="0" sz="1200">
                <a:latin typeface="Times New Roman"/>
                <a:cs typeface="Times New Roman"/>
              </a:rPr>
              <a:t>say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JCAA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some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other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groups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New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Jersey </a:t>
            </a:r>
            <a:r>
              <a:rPr dirty="0" sz="1200">
                <a:latin typeface="Times New Roman"/>
                <a:cs typeface="Times New Roman"/>
              </a:rPr>
              <a:t>thought</a:t>
            </a:r>
            <a:r>
              <a:rPr dirty="0" sz="1200" spc="3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28</a:t>
            </a:r>
            <a:r>
              <a:rPr dirty="0" sz="1200" spc="3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</a:t>
            </a:r>
            <a:r>
              <a:rPr dirty="0" sz="1200" spc="33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35-</a:t>
            </a:r>
            <a:r>
              <a:rPr dirty="0" sz="1200">
                <a:latin typeface="Times New Roman"/>
                <a:cs typeface="Times New Roman"/>
              </a:rPr>
              <a:t>inch</a:t>
            </a:r>
            <a:r>
              <a:rPr dirty="0" sz="1200" spc="3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size</a:t>
            </a:r>
            <a:r>
              <a:rPr dirty="0" sz="1200" spc="3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limit</a:t>
            </a:r>
            <a:r>
              <a:rPr dirty="0" sz="1200" spc="3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was</a:t>
            </a:r>
            <a:r>
              <a:rPr dirty="0" sz="1200" spc="3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not</a:t>
            </a:r>
            <a:r>
              <a:rPr dirty="0" sz="1200" spc="32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good </a:t>
            </a:r>
            <a:r>
              <a:rPr dirty="0" sz="1200">
                <a:latin typeface="Times New Roman"/>
                <a:cs typeface="Times New Roman"/>
              </a:rPr>
              <a:t>because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it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targeted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year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class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were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trying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 spc="-35">
                <a:latin typeface="Times New Roman"/>
                <a:cs typeface="Times New Roman"/>
              </a:rPr>
              <a:t>to </a:t>
            </a:r>
            <a:r>
              <a:rPr dirty="0" sz="1200">
                <a:latin typeface="Times New Roman"/>
                <a:cs typeface="Times New Roman"/>
              </a:rPr>
              <a:t>protect.</a:t>
            </a:r>
            <a:r>
              <a:rPr dirty="0" sz="1200" spc="4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But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Commission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ignored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NJ’s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comments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put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slot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limit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28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35-</a:t>
            </a:r>
            <a:r>
              <a:rPr dirty="0" sz="1200">
                <a:latin typeface="Times New Roman"/>
                <a:cs typeface="Times New Roman"/>
              </a:rPr>
              <a:t>inch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size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limit.</a:t>
            </a:r>
            <a:r>
              <a:rPr dirty="0" sz="1200" spc="22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Now </a:t>
            </a:r>
            <a:r>
              <a:rPr dirty="0" sz="1200">
                <a:latin typeface="Times New Roman"/>
                <a:cs typeface="Times New Roman"/>
              </a:rPr>
              <a:t>they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say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this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size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limit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targeting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2015-year </a:t>
            </a:r>
            <a:r>
              <a:rPr dirty="0" sz="1200" spc="-10">
                <a:latin typeface="Times New Roman"/>
                <a:cs typeface="Times New Roman"/>
              </a:rPr>
              <a:t>class, </a:t>
            </a:r>
            <a:r>
              <a:rPr dirty="0" sz="1200">
                <a:latin typeface="Times New Roman"/>
                <a:cs typeface="Times New Roman"/>
              </a:rPr>
              <a:t>exactly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what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told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them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first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place.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If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you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look </a:t>
            </a:r>
            <a:r>
              <a:rPr dirty="0" sz="1200">
                <a:latin typeface="Times New Roman"/>
                <a:cs typeface="Times New Roman"/>
              </a:rPr>
              <a:t>at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all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charts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graphs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from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stock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assessment, </a:t>
            </a:r>
            <a:r>
              <a:rPr dirty="0" sz="1200">
                <a:latin typeface="Times New Roman"/>
                <a:cs typeface="Times New Roman"/>
              </a:rPr>
              <a:t>you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will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understand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spawning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stock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biomass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big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enough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produce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2015-year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class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again,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or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an </a:t>
            </a:r>
            <a:r>
              <a:rPr dirty="0" sz="1200">
                <a:latin typeface="Times New Roman"/>
                <a:cs typeface="Times New Roman"/>
              </a:rPr>
              <a:t>even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bigger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one.</a:t>
            </a:r>
            <a:r>
              <a:rPr dirty="0" sz="1200" spc="21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problem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not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spawning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131690" y="7166609"/>
            <a:ext cx="33674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41095" algn="l"/>
              </a:tabLst>
            </a:pPr>
            <a:r>
              <a:rPr dirty="0" sz="1200">
                <a:latin typeface="Times New Roman"/>
                <a:cs typeface="Times New Roman"/>
              </a:rPr>
              <a:t>stock</a:t>
            </a:r>
            <a:r>
              <a:rPr dirty="0" sz="1200" spc="37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biomass.</a:t>
            </a:r>
            <a:r>
              <a:rPr dirty="0" sz="1200">
                <a:latin typeface="Times New Roman"/>
                <a:cs typeface="Times New Roman"/>
              </a:rPr>
              <a:t>	The</a:t>
            </a:r>
            <a:r>
              <a:rPr dirty="0" sz="1200" spc="3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problem</a:t>
            </a:r>
            <a:r>
              <a:rPr dirty="0" sz="1200" spc="3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3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Chesapeake</a:t>
            </a:r>
            <a:r>
              <a:rPr dirty="0" sz="1200" spc="39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Bay.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131690" y="7341869"/>
            <a:ext cx="3367404" cy="38354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  <a:tabLst>
                <a:tab pos="567055" algn="l"/>
                <a:tab pos="1247775" algn="l"/>
                <a:tab pos="1490345" algn="l"/>
                <a:tab pos="2044700" algn="l"/>
                <a:tab pos="2370455" algn="l"/>
                <a:tab pos="3016250" algn="l"/>
              </a:tabLst>
            </a:pPr>
            <a:r>
              <a:rPr dirty="0" sz="1200" spc="-10">
                <a:latin typeface="Times New Roman"/>
                <a:cs typeface="Times New Roman"/>
              </a:rPr>
              <a:t>Global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10">
                <a:latin typeface="Times New Roman"/>
                <a:cs typeface="Times New Roman"/>
              </a:rPr>
              <a:t>warming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25">
                <a:latin typeface="Times New Roman"/>
                <a:cs typeface="Times New Roman"/>
              </a:rPr>
              <a:t>is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10">
                <a:latin typeface="Times New Roman"/>
                <a:cs typeface="Times New Roman"/>
              </a:rPr>
              <a:t>raising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25">
                <a:latin typeface="Times New Roman"/>
                <a:cs typeface="Times New Roman"/>
              </a:rPr>
              <a:t>the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10">
                <a:latin typeface="Times New Roman"/>
                <a:cs typeface="Times New Roman"/>
              </a:rPr>
              <a:t>constant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10">
                <a:latin typeface="Times New Roman"/>
                <a:cs typeface="Times New Roman"/>
              </a:rPr>
              <a:t>water temperature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Chesapeake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Bay.</a:t>
            </a:r>
            <a:r>
              <a:rPr dirty="0" sz="1200" spc="2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Virginia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stocked</a:t>
            </a:r>
            <a:r>
              <a:rPr dirty="0" sz="1200" spc="-20">
                <a:latin typeface="Times New Roman"/>
                <a:cs typeface="Times New Roman"/>
              </a:rPr>
              <a:t> blue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131690" y="7692390"/>
            <a:ext cx="3368675" cy="143573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just" marL="12700" marR="5080">
              <a:lnSpc>
                <a:spcPct val="95900"/>
              </a:lnSpc>
              <a:spcBef>
                <a:spcPts val="160"/>
              </a:spcBef>
            </a:pPr>
            <a:r>
              <a:rPr dirty="0" sz="1200">
                <a:latin typeface="Times New Roman"/>
                <a:cs typeface="Times New Roman"/>
              </a:rPr>
              <a:t>catfish</a:t>
            </a:r>
            <a:r>
              <a:rPr dirty="0" sz="1200" spc="2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2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5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rivers.</a:t>
            </a:r>
            <a:r>
              <a:rPr dirty="0" sz="1200" spc="254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Those</a:t>
            </a:r>
            <a:r>
              <a:rPr dirty="0" sz="1200" spc="25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catfish</a:t>
            </a:r>
            <a:r>
              <a:rPr dirty="0" sz="1200" spc="2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are</a:t>
            </a:r>
            <a:r>
              <a:rPr dirty="0" sz="1200" spc="25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now</a:t>
            </a:r>
            <a:r>
              <a:rPr dirty="0" sz="1200" spc="25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the </a:t>
            </a:r>
            <a:r>
              <a:rPr dirty="0" sz="1200">
                <a:latin typeface="Times New Roman"/>
                <a:cs typeface="Times New Roman"/>
              </a:rPr>
              <a:t>Chesapeake,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they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grow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95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pounds.</a:t>
            </a:r>
            <a:r>
              <a:rPr dirty="0" sz="1200" spc="16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They</a:t>
            </a:r>
            <a:r>
              <a:rPr dirty="0" sz="1200" spc="18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eat </a:t>
            </a:r>
            <a:r>
              <a:rPr dirty="0" sz="1200">
                <a:latin typeface="Times New Roman"/>
                <a:cs typeface="Times New Roman"/>
              </a:rPr>
              <a:t>what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would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normally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diet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striped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bass. </a:t>
            </a:r>
            <a:r>
              <a:rPr dirty="0" sz="1200">
                <a:latin typeface="Times New Roman"/>
                <a:cs typeface="Times New Roman"/>
              </a:rPr>
              <a:t>Not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only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but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they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eat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lot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striped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bass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fry.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will </a:t>
            </a:r>
            <a:r>
              <a:rPr dirty="0" sz="1200">
                <a:latin typeface="Times New Roman"/>
                <a:cs typeface="Times New Roman"/>
              </a:rPr>
              <a:t>write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another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article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before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addendum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comes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out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post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it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our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website.</a:t>
            </a:r>
            <a:r>
              <a:rPr dirty="0" sz="1200" spc="16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Some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people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have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said, </a:t>
            </a:r>
            <a:r>
              <a:rPr dirty="0" sz="1200">
                <a:latin typeface="Times New Roman"/>
                <a:cs typeface="Times New Roman"/>
              </a:rPr>
              <a:t>“Why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don’t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you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look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science?”</a:t>
            </a:r>
            <a:r>
              <a:rPr dirty="0" sz="1200" spc="26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But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exactly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what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have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done.</a:t>
            </a:r>
            <a:r>
              <a:rPr dirty="0" sz="1200" spc="4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Technical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Committee,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7945">
              <a:lnSpc>
                <a:spcPts val="1190"/>
              </a:lnSpc>
            </a:pPr>
            <a:r>
              <a:rPr dirty="0" spc="-5"/>
              <a:t>5</a:t>
            </a:r>
          </a:p>
        </p:txBody>
      </p:sp>
      <p:sp>
        <p:nvSpPr>
          <p:cNvPr id="2" name="object 2" descr=""/>
          <p:cNvSpPr txBox="1"/>
          <p:nvPr/>
        </p:nvSpPr>
        <p:spPr>
          <a:xfrm>
            <a:off x="444500" y="609092"/>
            <a:ext cx="3369945" cy="161099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just" marL="12700" marR="5080">
              <a:lnSpc>
                <a:spcPct val="95900"/>
              </a:lnSpc>
              <a:spcBef>
                <a:spcPts val="160"/>
              </a:spcBef>
            </a:pP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their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guidance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this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emergency</a:t>
            </a:r>
            <a:r>
              <a:rPr dirty="0" sz="1200" spc="2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action,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did</a:t>
            </a:r>
            <a:r>
              <a:rPr dirty="0" sz="1200" spc="22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not </a:t>
            </a:r>
            <a:r>
              <a:rPr dirty="0" sz="1200">
                <a:latin typeface="Times New Roman"/>
                <a:cs typeface="Times New Roman"/>
              </a:rPr>
              <a:t>support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going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emergency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action.</a:t>
            </a:r>
            <a:r>
              <a:rPr dirty="0" sz="1200" spc="4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It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shame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that </a:t>
            </a:r>
            <a:r>
              <a:rPr dirty="0" sz="1200">
                <a:latin typeface="Times New Roman"/>
                <a:cs typeface="Times New Roman"/>
              </a:rPr>
              <a:t>people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agenda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can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bypass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entire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process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by </a:t>
            </a:r>
            <a:r>
              <a:rPr dirty="0" sz="1200">
                <a:latin typeface="Times New Roman"/>
                <a:cs typeface="Times New Roman"/>
              </a:rPr>
              <a:t>declaring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emergency.</a:t>
            </a:r>
            <a:r>
              <a:rPr dirty="0" sz="1200" spc="4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There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was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advisor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input. </a:t>
            </a:r>
            <a:r>
              <a:rPr dirty="0" sz="1200">
                <a:latin typeface="Times New Roman"/>
                <a:cs typeface="Times New Roman"/>
              </a:rPr>
              <a:t>They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did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not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ask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public.</a:t>
            </a:r>
            <a:r>
              <a:rPr dirty="0" sz="1200" spc="3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they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did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not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ask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the </a:t>
            </a:r>
            <a:r>
              <a:rPr dirty="0" sz="1200">
                <a:latin typeface="Times New Roman"/>
                <a:cs typeface="Times New Roman"/>
              </a:rPr>
              <a:t>people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who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would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drastically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impacted.</a:t>
            </a:r>
            <a:r>
              <a:rPr dirty="0" sz="1200" spc="12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But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they </a:t>
            </a:r>
            <a:r>
              <a:rPr dirty="0" sz="1200">
                <a:latin typeface="Times New Roman"/>
                <a:cs typeface="Times New Roman"/>
              </a:rPr>
              <a:t>did</a:t>
            </a:r>
            <a:r>
              <a:rPr dirty="0" sz="1200" spc="3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listen</a:t>
            </a:r>
            <a:r>
              <a:rPr dirty="0" sz="1200" spc="3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3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people</a:t>
            </a:r>
            <a:r>
              <a:rPr dirty="0" sz="1200" spc="3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who</a:t>
            </a:r>
            <a:r>
              <a:rPr dirty="0" sz="1200" spc="3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only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want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catch-</a:t>
            </a:r>
            <a:r>
              <a:rPr dirty="0" sz="1200" spc="-20">
                <a:latin typeface="Times New Roman"/>
                <a:cs typeface="Times New Roman"/>
              </a:rPr>
              <a:t>and- </a:t>
            </a:r>
            <a:r>
              <a:rPr dirty="0" sz="1200">
                <a:latin typeface="Times New Roman"/>
                <a:cs typeface="Times New Roman"/>
              </a:rPr>
              <a:t>release,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which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know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causes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highest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mortality</a:t>
            </a:r>
            <a:r>
              <a:rPr dirty="0" sz="1200" spc="-25">
                <a:latin typeface="Times New Roman"/>
                <a:cs typeface="Times New Roman"/>
              </a:rPr>
              <a:t> in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fishery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right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now.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44500" y="2268765"/>
            <a:ext cx="3368675" cy="719455"/>
          </a:xfrm>
          <a:prstGeom prst="rect">
            <a:avLst/>
          </a:prstGeom>
        </p:spPr>
        <p:txBody>
          <a:bodyPr wrap="square" lIns="0" tIns="838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60"/>
              </a:spcBef>
            </a:pPr>
            <a:r>
              <a:rPr dirty="0" sz="1300" b="1">
                <a:latin typeface="Times New Roman"/>
                <a:cs typeface="Times New Roman"/>
              </a:rPr>
              <a:t>Miranda</a:t>
            </a:r>
            <a:r>
              <a:rPr dirty="0" sz="1300" spc="-45" b="1">
                <a:latin typeface="Times New Roman"/>
                <a:cs typeface="Times New Roman"/>
              </a:rPr>
              <a:t> </a:t>
            </a:r>
            <a:r>
              <a:rPr dirty="0" sz="1300" spc="-10" b="1">
                <a:latin typeface="Times New Roman"/>
                <a:cs typeface="Times New Roman"/>
              </a:rPr>
              <a:t>Peterson</a:t>
            </a:r>
            <a:endParaRPr sz="1300">
              <a:latin typeface="Times New Roman"/>
              <a:cs typeface="Times New Roman"/>
            </a:endParaRPr>
          </a:p>
          <a:p>
            <a:pPr algn="ctr" marL="12700" marR="5080">
              <a:lnSpc>
                <a:spcPts val="1380"/>
              </a:lnSpc>
              <a:spcBef>
                <a:spcPts val="620"/>
              </a:spcBef>
            </a:pPr>
            <a:r>
              <a:rPr dirty="0" sz="1200">
                <a:latin typeface="Times New Roman"/>
                <a:cs typeface="Times New Roman"/>
              </a:rPr>
              <a:t>Below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release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about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award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was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presented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Miranda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Peterson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ASMFC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reception.</a:t>
            </a:r>
            <a:r>
              <a:rPr dirty="0" sz="1200" spc="175">
                <a:latin typeface="Times New Roman"/>
                <a:cs typeface="Times New Roman"/>
              </a:rPr>
              <a:t>  </a:t>
            </a:r>
            <a:r>
              <a:rPr dirty="0" sz="1200" spc="-20">
                <a:latin typeface="Times New Roman"/>
                <a:cs typeface="Times New Roman"/>
              </a:rPr>
              <a:t>This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44500" y="2955163"/>
            <a:ext cx="33661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10055" algn="l"/>
              </a:tabLst>
            </a:pPr>
            <a:r>
              <a:rPr dirty="0" sz="1200">
                <a:latin typeface="Times New Roman"/>
                <a:cs typeface="Times New Roman"/>
              </a:rPr>
              <a:t>award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well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deserved.</a:t>
            </a:r>
            <a:r>
              <a:rPr dirty="0" sz="1200">
                <a:latin typeface="Times New Roman"/>
                <a:cs typeface="Times New Roman"/>
              </a:rPr>
              <a:t>	Congressman</a:t>
            </a:r>
            <a:r>
              <a:rPr dirty="0" sz="1200" spc="2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Pallone</a:t>
            </a:r>
            <a:r>
              <a:rPr dirty="0" sz="1200" spc="26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has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44500" y="3130422"/>
            <a:ext cx="3366770" cy="38354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</a:pPr>
            <a:r>
              <a:rPr dirty="0" sz="1200" spc="-10">
                <a:latin typeface="Times New Roman"/>
                <a:cs typeface="Times New Roman"/>
              </a:rPr>
              <a:t>always</a:t>
            </a:r>
            <a:r>
              <a:rPr dirty="0" sz="1200" spc="-7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sent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his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aides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JCAA</a:t>
            </a:r>
            <a:r>
              <a:rPr dirty="0" sz="1200" spc="-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meetings.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He</a:t>
            </a:r>
            <a:r>
              <a:rPr dirty="0" sz="1200" spc="-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has</a:t>
            </a:r>
            <a:r>
              <a:rPr dirty="0" sz="1200" spc="-7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always </a:t>
            </a:r>
            <a:r>
              <a:rPr dirty="0" sz="1200">
                <a:latin typeface="Times New Roman"/>
                <a:cs typeface="Times New Roman"/>
              </a:rPr>
              <a:t>taken</a:t>
            </a:r>
            <a:r>
              <a:rPr dirty="0" sz="1200" spc="12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2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extreme</a:t>
            </a:r>
            <a:r>
              <a:rPr dirty="0" sz="1200" spc="12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interest</a:t>
            </a:r>
            <a:r>
              <a:rPr dirty="0" sz="1200" spc="12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12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3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recreational</a:t>
            </a:r>
            <a:r>
              <a:rPr dirty="0" sz="1200" spc="120">
                <a:latin typeface="Times New Roman"/>
                <a:cs typeface="Times New Roman"/>
              </a:rPr>
              <a:t>  </a:t>
            </a:r>
            <a:r>
              <a:rPr dirty="0" sz="1200" spc="-25">
                <a:latin typeface="Times New Roman"/>
                <a:cs typeface="Times New Roman"/>
              </a:rPr>
              <a:t>and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44500" y="3480942"/>
            <a:ext cx="3367404" cy="55880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just" marL="12700" marR="5080">
              <a:lnSpc>
                <a:spcPts val="1380"/>
              </a:lnSpc>
              <a:spcBef>
                <a:spcPts val="195"/>
              </a:spcBef>
            </a:pPr>
            <a:r>
              <a:rPr dirty="0" sz="1200">
                <a:latin typeface="Times New Roman"/>
                <a:cs typeface="Times New Roman"/>
              </a:rPr>
              <a:t>commercial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fisheries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New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Jersey.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So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it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should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come </a:t>
            </a:r>
            <a:r>
              <a:rPr dirty="0" sz="1200">
                <a:latin typeface="Times New Roman"/>
                <a:cs typeface="Times New Roman"/>
              </a:rPr>
              <a:t>as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surprise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he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hires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aides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who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are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invested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in </a:t>
            </a:r>
            <a:r>
              <a:rPr dirty="0" sz="1200">
                <a:latin typeface="Times New Roman"/>
                <a:cs typeface="Times New Roman"/>
              </a:rPr>
              <a:t>doing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best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recreational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community.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Miranda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44500" y="4006722"/>
            <a:ext cx="33686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45030" algn="l"/>
              </a:tabLst>
            </a:pPr>
            <a:r>
              <a:rPr dirty="0" sz="1200">
                <a:latin typeface="Times New Roman"/>
                <a:cs typeface="Times New Roman"/>
              </a:rPr>
              <a:t>certainly</a:t>
            </a:r>
            <a:r>
              <a:rPr dirty="0" sz="1200" spc="12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meets</a:t>
            </a:r>
            <a:r>
              <a:rPr dirty="0" sz="1200" spc="12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125">
                <a:latin typeface="Times New Roman"/>
                <a:cs typeface="Times New Roman"/>
              </a:rPr>
              <a:t>  </a:t>
            </a:r>
            <a:r>
              <a:rPr dirty="0" sz="1200" spc="-10">
                <a:latin typeface="Times New Roman"/>
                <a:cs typeface="Times New Roman"/>
              </a:rPr>
              <a:t>criteria.</a:t>
            </a:r>
            <a:r>
              <a:rPr dirty="0" sz="1200">
                <a:latin typeface="Times New Roman"/>
                <a:cs typeface="Times New Roman"/>
              </a:rPr>
              <a:t>	What</a:t>
            </a:r>
            <a:r>
              <a:rPr dirty="0" sz="1200" spc="13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many</a:t>
            </a:r>
            <a:r>
              <a:rPr dirty="0" sz="1200" spc="130">
                <a:latin typeface="Times New Roman"/>
                <a:cs typeface="Times New Roman"/>
              </a:rPr>
              <a:t>  </a:t>
            </a:r>
            <a:r>
              <a:rPr dirty="0" sz="1200" spc="-10">
                <a:latin typeface="Times New Roman"/>
                <a:cs typeface="Times New Roman"/>
              </a:rPr>
              <a:t>don’t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44500" y="4181983"/>
            <a:ext cx="3367404" cy="90995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just" marL="12700" marR="5080">
              <a:lnSpc>
                <a:spcPct val="95900"/>
              </a:lnSpc>
              <a:spcBef>
                <a:spcPts val="160"/>
              </a:spcBef>
            </a:pPr>
            <a:r>
              <a:rPr dirty="0" sz="1200">
                <a:latin typeface="Times New Roman"/>
                <a:cs typeface="Times New Roman"/>
              </a:rPr>
              <a:t>understand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meeting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Congressperson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not </a:t>
            </a:r>
            <a:r>
              <a:rPr dirty="0" sz="1200">
                <a:latin typeface="Times New Roman"/>
                <a:cs typeface="Times New Roman"/>
              </a:rPr>
              <a:t>always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 most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effective thing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you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can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do.</a:t>
            </a:r>
            <a:r>
              <a:rPr dirty="0" sz="1200" spc="3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25">
                <a:latin typeface="Times New Roman"/>
                <a:cs typeface="Times New Roman"/>
              </a:rPr>
              <a:t>top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my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list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getting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know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aide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covers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my </a:t>
            </a:r>
            <a:r>
              <a:rPr dirty="0" sz="1200">
                <a:latin typeface="Times New Roman"/>
                <a:cs typeface="Times New Roman"/>
              </a:rPr>
              <a:t>specific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topics.</a:t>
            </a:r>
            <a:r>
              <a:rPr dirty="0" sz="1200" spc="3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Miranda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would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certainly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top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list for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aides who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go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above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beyond.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38912" y="5184013"/>
            <a:ext cx="3381375" cy="1170940"/>
          </a:xfrm>
          <a:prstGeom prst="rect">
            <a:avLst/>
          </a:prstGeom>
          <a:solidFill>
            <a:srgbClr val="E4E4E4"/>
          </a:solidFill>
        </p:spPr>
        <p:txBody>
          <a:bodyPr wrap="square" lIns="0" tIns="10541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830"/>
              </a:spcBef>
            </a:pPr>
            <a:r>
              <a:rPr dirty="0" sz="1400" b="1">
                <a:latin typeface="Times New Roman"/>
                <a:cs typeface="Times New Roman"/>
              </a:rPr>
              <a:t>ASMFC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Excellence</a:t>
            </a:r>
            <a:r>
              <a:rPr dirty="0" sz="1400" spc="-35" b="1">
                <a:latin typeface="Times New Roman"/>
                <a:cs typeface="Times New Roman"/>
              </a:rPr>
              <a:t> </a:t>
            </a:r>
            <a:r>
              <a:rPr dirty="0" sz="1400" spc="-20" b="1">
                <a:latin typeface="Times New Roman"/>
                <a:cs typeface="Times New Roman"/>
              </a:rPr>
              <a:t>Award</a:t>
            </a:r>
            <a:endParaRPr sz="1400">
              <a:latin typeface="Times New Roman"/>
              <a:cs typeface="Times New Roman"/>
            </a:endParaRPr>
          </a:p>
          <a:p>
            <a:pPr algn="ctr" marL="161290" marR="155575">
              <a:lnSpc>
                <a:spcPts val="1500"/>
              </a:lnSpc>
              <a:spcBef>
                <a:spcPts val="635"/>
              </a:spcBef>
            </a:pPr>
            <a:r>
              <a:rPr dirty="0" sz="1300" b="1">
                <a:latin typeface="Times New Roman"/>
                <a:cs typeface="Times New Roman"/>
              </a:rPr>
              <a:t>Miranda</a:t>
            </a:r>
            <a:r>
              <a:rPr dirty="0" sz="1300" spc="-40" b="1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</a:rPr>
              <a:t>Peterson,</a:t>
            </a:r>
            <a:r>
              <a:rPr dirty="0" sz="1300" spc="-50" b="1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</a:rPr>
              <a:t>Legislative</a:t>
            </a:r>
            <a:r>
              <a:rPr dirty="0" sz="1300" spc="-45" b="1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</a:rPr>
              <a:t>Assistant</a:t>
            </a:r>
            <a:r>
              <a:rPr dirty="0" sz="1300" spc="-50" b="1">
                <a:latin typeface="Times New Roman"/>
                <a:cs typeface="Times New Roman"/>
              </a:rPr>
              <a:t> </a:t>
            </a:r>
            <a:r>
              <a:rPr dirty="0" sz="1300" spc="-25" b="1">
                <a:latin typeface="Times New Roman"/>
                <a:cs typeface="Times New Roman"/>
              </a:rPr>
              <a:t>for </a:t>
            </a:r>
            <a:r>
              <a:rPr dirty="0" sz="1300" b="1">
                <a:latin typeface="Times New Roman"/>
                <a:cs typeface="Times New Roman"/>
              </a:rPr>
              <a:t>Representative</a:t>
            </a:r>
            <a:r>
              <a:rPr dirty="0" sz="1300" spc="-60" b="1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</a:rPr>
              <a:t>Frank</a:t>
            </a:r>
            <a:r>
              <a:rPr dirty="0" sz="1300" spc="-45" b="1">
                <a:latin typeface="Times New Roman"/>
                <a:cs typeface="Times New Roman"/>
              </a:rPr>
              <a:t> </a:t>
            </a:r>
            <a:r>
              <a:rPr dirty="0" sz="1300" spc="-10" b="1">
                <a:latin typeface="Times New Roman"/>
                <a:cs typeface="Times New Roman"/>
              </a:rPr>
              <a:t>Pallone</a:t>
            </a:r>
            <a:endParaRPr sz="1300">
              <a:latin typeface="Times New Roman"/>
              <a:cs typeface="Times New Roman"/>
            </a:endParaRPr>
          </a:p>
          <a:p>
            <a:pPr algn="ctr" marL="37465">
              <a:lnSpc>
                <a:spcPct val="100000"/>
              </a:lnSpc>
              <a:spcBef>
                <a:spcPts val="695"/>
              </a:spcBef>
            </a:pPr>
            <a:r>
              <a:rPr dirty="0" sz="1200" i="1">
                <a:latin typeface="Times New Roman"/>
                <a:cs typeface="Times New Roman"/>
              </a:rPr>
              <a:t>Congressional</a:t>
            </a:r>
            <a:r>
              <a:rPr dirty="0" sz="1200" spc="-2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and</a:t>
            </a:r>
            <a:r>
              <a:rPr dirty="0" sz="1200" spc="-1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Legislative</a:t>
            </a:r>
            <a:r>
              <a:rPr dirty="0" sz="1200" spc="-30" i="1">
                <a:latin typeface="Times New Roman"/>
                <a:cs typeface="Times New Roman"/>
              </a:rPr>
              <a:t> </a:t>
            </a:r>
            <a:r>
              <a:rPr dirty="0" sz="1200" spc="-10" i="1">
                <a:latin typeface="Times New Roman"/>
                <a:cs typeface="Times New Roman"/>
              </a:rPr>
              <a:t>Contributions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44500" y="6407658"/>
            <a:ext cx="3369945" cy="285750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algn="just" marL="12700" marR="5080">
              <a:lnSpc>
                <a:spcPct val="103400"/>
              </a:lnSpc>
              <a:spcBef>
                <a:spcPts val="50"/>
              </a:spcBef>
            </a:pPr>
            <a:r>
              <a:rPr dirty="0" sz="1200">
                <a:latin typeface="Times New Roman"/>
                <a:cs typeface="Times New Roman"/>
              </a:rPr>
              <a:t>As</a:t>
            </a:r>
            <a:r>
              <a:rPr dirty="0" sz="1200" spc="3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Legislative</a:t>
            </a:r>
            <a:r>
              <a:rPr dirty="0" sz="1200" spc="3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Assistant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3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Representative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Frank </a:t>
            </a:r>
            <a:r>
              <a:rPr dirty="0" sz="1200">
                <a:latin typeface="Times New Roman"/>
                <a:cs typeface="Times New Roman"/>
              </a:rPr>
              <a:t>Pallone’s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office,</a:t>
            </a:r>
            <a:r>
              <a:rPr dirty="0" sz="1200" spc="2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Miranda</a:t>
            </a:r>
            <a:r>
              <a:rPr dirty="0" sz="1200" spc="2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Peterson</a:t>
            </a:r>
            <a:r>
              <a:rPr dirty="0" sz="1200" spc="2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has</a:t>
            </a:r>
            <a:r>
              <a:rPr dirty="0" sz="1200" spc="31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consistently </a:t>
            </a:r>
            <a:r>
              <a:rPr dirty="0" sz="1200">
                <a:latin typeface="Times New Roman"/>
                <a:cs typeface="Times New Roman"/>
              </a:rPr>
              <a:t>gone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above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beyond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help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secure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funding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the </a:t>
            </a:r>
            <a:r>
              <a:rPr dirty="0" sz="1200">
                <a:latin typeface="Times New Roman"/>
                <a:cs typeface="Times New Roman"/>
              </a:rPr>
              <a:t>Virginia</a:t>
            </a:r>
            <a:r>
              <a:rPr dirty="0" sz="1200" spc="3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Tech</a:t>
            </a:r>
            <a:r>
              <a:rPr dirty="0" sz="1200" spc="3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Mid-Atlantic</a:t>
            </a:r>
            <a:r>
              <a:rPr dirty="0" sz="1200" spc="3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Horseshoe</a:t>
            </a:r>
            <a:r>
              <a:rPr dirty="0" sz="1200" spc="3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Crab</a:t>
            </a:r>
            <a:r>
              <a:rPr dirty="0" sz="1200" spc="36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Trawl </a:t>
            </a:r>
            <a:r>
              <a:rPr dirty="0" sz="1200">
                <a:latin typeface="Times New Roman"/>
                <a:cs typeface="Times New Roman"/>
              </a:rPr>
              <a:t>Survey.</a:t>
            </a:r>
            <a:r>
              <a:rPr dirty="0" sz="1200" spc="31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Understanding</a:t>
            </a:r>
            <a:r>
              <a:rPr dirty="0" sz="1200" spc="32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1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importance</a:t>
            </a:r>
            <a:r>
              <a:rPr dirty="0" sz="1200" spc="31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320">
                <a:latin typeface="Times New Roman"/>
                <a:cs typeface="Times New Roman"/>
              </a:rPr>
              <a:t>  </a:t>
            </a:r>
            <a:r>
              <a:rPr dirty="0" sz="1200" spc="-25">
                <a:latin typeface="Times New Roman"/>
                <a:cs typeface="Times New Roman"/>
              </a:rPr>
              <a:t>the </a:t>
            </a:r>
            <a:r>
              <a:rPr dirty="0" sz="1200">
                <a:latin typeface="Times New Roman"/>
                <a:cs typeface="Times New Roman"/>
              </a:rPr>
              <a:t>sustainable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management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this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species,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Miranda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has </a:t>
            </a:r>
            <a:r>
              <a:rPr dirty="0" sz="1200">
                <a:latin typeface="Times New Roman"/>
                <a:cs typeface="Times New Roman"/>
              </a:rPr>
              <a:t>worked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diligently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help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fund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this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program.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2023, </a:t>
            </a:r>
            <a:r>
              <a:rPr dirty="0" sz="1200">
                <a:latin typeface="Times New Roman"/>
                <a:cs typeface="Times New Roman"/>
              </a:rPr>
              <a:t>she</a:t>
            </a:r>
            <a:r>
              <a:rPr dirty="0" sz="1200" spc="43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secured</a:t>
            </a:r>
            <a:r>
              <a:rPr dirty="0" sz="1200" spc="43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43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signatures</a:t>
            </a:r>
            <a:r>
              <a:rPr dirty="0" sz="1200" spc="43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43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seven</a:t>
            </a:r>
            <a:r>
              <a:rPr dirty="0" sz="1200" spc="440">
                <a:latin typeface="Times New Roman"/>
                <a:cs typeface="Times New Roman"/>
              </a:rPr>
              <a:t>  </a:t>
            </a:r>
            <a:r>
              <a:rPr dirty="0" sz="1200" spc="-20">
                <a:latin typeface="Times New Roman"/>
                <a:cs typeface="Times New Roman"/>
              </a:rPr>
              <a:t>U.S. </a:t>
            </a:r>
            <a:r>
              <a:rPr dirty="0" sz="1200">
                <a:latin typeface="Times New Roman"/>
                <a:cs typeface="Times New Roman"/>
              </a:rPr>
              <a:t>Representatives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Dear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Colleague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letter,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which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was </a:t>
            </a:r>
            <a:r>
              <a:rPr dirty="0" sz="1200">
                <a:latin typeface="Times New Roman"/>
                <a:cs typeface="Times New Roman"/>
              </a:rPr>
              <a:t>an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all-</a:t>
            </a:r>
            <a:r>
              <a:rPr dirty="0" sz="1200">
                <a:latin typeface="Times New Roman"/>
                <a:cs typeface="Times New Roman"/>
              </a:rPr>
              <a:t>time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high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signatories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who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support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funding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the </a:t>
            </a:r>
            <a:r>
              <a:rPr dirty="0" sz="1200" spc="-10">
                <a:latin typeface="Times New Roman"/>
                <a:cs typeface="Times New Roman"/>
              </a:rPr>
              <a:t>survey.</a:t>
            </a:r>
            <a:endParaRPr sz="1200">
              <a:latin typeface="Times New Roman"/>
              <a:cs typeface="Times New Roman"/>
            </a:endParaRPr>
          </a:p>
          <a:p>
            <a:pPr algn="just" marL="12700" marR="5715" indent="457200">
              <a:lnSpc>
                <a:spcPct val="103299"/>
              </a:lnSpc>
            </a:pP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Virginia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Tech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Trawl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Survey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necessary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effective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timely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management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horseshoe</a:t>
            </a:r>
            <a:endParaRPr sz="1200">
              <a:latin typeface="Times New Roman"/>
              <a:cs typeface="Times New Roman"/>
            </a:endParaRPr>
          </a:p>
          <a:p>
            <a:pPr algn="just" marL="12700" marR="6985">
              <a:lnSpc>
                <a:spcPct val="103299"/>
              </a:lnSpc>
              <a:spcBef>
                <a:spcPts val="10"/>
              </a:spcBef>
            </a:pPr>
            <a:r>
              <a:rPr dirty="0" sz="1200">
                <a:latin typeface="Times New Roman"/>
                <a:cs typeface="Times New Roman"/>
              </a:rPr>
              <a:t>crabs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Delaware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Bay.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survey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has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been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in </a:t>
            </a:r>
            <a:r>
              <a:rPr dirty="0" sz="1200">
                <a:latin typeface="Times New Roman"/>
                <a:cs typeface="Times New Roman"/>
              </a:rPr>
              <a:t>operation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since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2002,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but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lost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funding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several</a:t>
            </a:r>
            <a:r>
              <a:rPr dirty="0" sz="1200" spc="-10">
                <a:latin typeface="Times New Roman"/>
                <a:cs typeface="Times New Roman"/>
              </a:rPr>
              <a:t> years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131690" y="609092"/>
            <a:ext cx="3369945" cy="285623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algn="just" marL="12700" marR="6350">
              <a:lnSpc>
                <a:spcPct val="103499"/>
              </a:lnSpc>
              <a:spcBef>
                <a:spcPts val="50"/>
              </a:spcBef>
            </a:pPr>
            <a:r>
              <a:rPr dirty="0" sz="1200">
                <a:latin typeface="Times New Roman"/>
                <a:cs typeface="Times New Roman"/>
              </a:rPr>
              <a:t>which</a:t>
            </a:r>
            <a:r>
              <a:rPr dirty="0" sz="1200" spc="31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complicated</a:t>
            </a:r>
            <a:r>
              <a:rPr dirty="0" sz="1200" spc="32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1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stock</a:t>
            </a:r>
            <a:r>
              <a:rPr dirty="0" sz="1200" spc="32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assessment</a:t>
            </a:r>
            <a:r>
              <a:rPr dirty="0" sz="1200" spc="315">
                <a:latin typeface="Times New Roman"/>
                <a:cs typeface="Times New Roman"/>
              </a:rPr>
              <a:t>  </a:t>
            </a:r>
            <a:r>
              <a:rPr dirty="0" sz="1200" spc="-25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management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region.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Since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2016,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Congress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has </a:t>
            </a:r>
            <a:r>
              <a:rPr dirty="0" sz="1200" spc="-10">
                <a:latin typeface="Times New Roman"/>
                <a:cs typeface="Times New Roman"/>
              </a:rPr>
              <a:t>annually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instructed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NOAA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Fisheries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to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fund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this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survey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provide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consistent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time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series.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healthy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Delaware </a:t>
            </a:r>
            <a:r>
              <a:rPr dirty="0" sz="1200">
                <a:latin typeface="Times New Roman"/>
                <a:cs typeface="Times New Roman"/>
              </a:rPr>
              <a:t>Bay</a:t>
            </a:r>
            <a:r>
              <a:rPr dirty="0" sz="1200" spc="22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population</a:t>
            </a:r>
            <a:r>
              <a:rPr dirty="0" sz="1200" spc="22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supports</a:t>
            </a:r>
            <a:r>
              <a:rPr dirty="0" sz="1200" spc="22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2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economically</a:t>
            </a:r>
            <a:r>
              <a:rPr dirty="0" sz="1200" spc="225">
                <a:latin typeface="Times New Roman"/>
                <a:cs typeface="Times New Roman"/>
              </a:rPr>
              <a:t>  </a:t>
            </a:r>
            <a:r>
              <a:rPr dirty="0" sz="1200" spc="-25">
                <a:latin typeface="Times New Roman"/>
                <a:cs typeface="Times New Roman"/>
              </a:rPr>
              <a:t>and </a:t>
            </a:r>
            <a:r>
              <a:rPr dirty="0" sz="1200" spc="-10">
                <a:latin typeface="Times New Roman"/>
                <a:cs typeface="Times New Roman"/>
              </a:rPr>
              <a:t>ecologically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important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birding,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fishing,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biomedical </a:t>
            </a:r>
            <a:r>
              <a:rPr dirty="0" sz="1200">
                <a:latin typeface="Times New Roman"/>
                <a:cs typeface="Times New Roman"/>
              </a:rPr>
              <a:t>communities.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continuation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this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yearly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data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due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 a large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part to Miranda’s </a:t>
            </a:r>
            <a:r>
              <a:rPr dirty="0" sz="1200" spc="-10">
                <a:latin typeface="Times New Roman"/>
                <a:cs typeface="Times New Roman"/>
              </a:rPr>
              <a:t>efforts.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457200">
              <a:lnSpc>
                <a:spcPct val="103400"/>
              </a:lnSpc>
            </a:pP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addition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these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efforts,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Miranda’s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in-</a:t>
            </a:r>
            <a:r>
              <a:rPr dirty="0" sz="1200" spc="-10">
                <a:latin typeface="Times New Roman"/>
                <a:cs typeface="Times New Roman"/>
              </a:rPr>
              <a:t>depth </a:t>
            </a:r>
            <a:r>
              <a:rPr dirty="0" sz="1200">
                <a:latin typeface="Times New Roman"/>
                <a:cs typeface="Times New Roman"/>
              </a:rPr>
              <a:t>knowledge</a:t>
            </a:r>
            <a:r>
              <a:rPr dirty="0" sz="1200" spc="3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3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coastal</a:t>
            </a:r>
            <a:r>
              <a:rPr dirty="0" sz="1200" spc="3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3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marine</a:t>
            </a:r>
            <a:r>
              <a:rPr dirty="0" sz="1200" spc="3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issues,</a:t>
            </a:r>
            <a:r>
              <a:rPr dirty="0" sz="1200" spc="3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including </a:t>
            </a:r>
            <a:r>
              <a:rPr dirty="0" sz="1200">
                <a:latin typeface="Times New Roman"/>
                <a:cs typeface="Times New Roman"/>
              </a:rPr>
              <a:t>commercial</a:t>
            </a:r>
            <a:r>
              <a:rPr dirty="0" sz="1200" spc="38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39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recreational</a:t>
            </a:r>
            <a:r>
              <a:rPr dirty="0" sz="1200" spc="39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fisheries,</a:t>
            </a:r>
            <a:r>
              <a:rPr dirty="0" sz="1200" spc="385">
                <a:latin typeface="Times New Roman"/>
                <a:cs typeface="Times New Roman"/>
              </a:rPr>
              <a:t>  </a:t>
            </a:r>
            <a:r>
              <a:rPr dirty="0" sz="1200" spc="-10">
                <a:latin typeface="Times New Roman"/>
                <a:cs typeface="Times New Roman"/>
              </a:rPr>
              <a:t>marine </a:t>
            </a:r>
            <a:r>
              <a:rPr dirty="0" sz="1200">
                <a:latin typeface="Times New Roman"/>
                <a:cs typeface="Times New Roman"/>
              </a:rPr>
              <a:t>mammals,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offshore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energy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development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not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only </a:t>
            </a:r>
            <a:r>
              <a:rPr dirty="0" sz="1200">
                <a:latin typeface="Times New Roman"/>
                <a:cs typeface="Times New Roman"/>
              </a:rPr>
              <a:t>an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asset</a:t>
            </a:r>
            <a:r>
              <a:rPr dirty="0" sz="1200" spc="2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2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Representative</a:t>
            </a:r>
            <a:r>
              <a:rPr dirty="0" sz="1200" spc="2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Pallone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New</a:t>
            </a:r>
            <a:r>
              <a:rPr dirty="0" sz="1200" spc="28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Jersey </a:t>
            </a:r>
            <a:r>
              <a:rPr dirty="0" sz="1200">
                <a:latin typeface="Times New Roman"/>
                <a:cs typeface="Times New Roman"/>
              </a:rPr>
              <a:t>constituents,</a:t>
            </a:r>
            <a:r>
              <a:rPr dirty="0" sz="1200" spc="2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but</a:t>
            </a:r>
            <a:r>
              <a:rPr dirty="0" sz="1200" spc="2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also</a:t>
            </a:r>
            <a:r>
              <a:rPr dirty="0" sz="1200" spc="2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25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5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management</a:t>
            </a:r>
            <a:r>
              <a:rPr dirty="0" sz="1200" spc="25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24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marine </a:t>
            </a:r>
            <a:r>
              <a:rPr dirty="0" sz="1200">
                <a:latin typeface="Times New Roman"/>
                <a:cs typeface="Times New Roman"/>
              </a:rPr>
              <a:t>resources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along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Atlantic</a:t>
            </a:r>
            <a:r>
              <a:rPr dirty="0" sz="1200" spc="-10">
                <a:latin typeface="Times New Roman"/>
                <a:cs typeface="Times New Roman"/>
              </a:rPr>
              <a:t> coast.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126103" y="3571366"/>
            <a:ext cx="3381375" cy="1329690"/>
          </a:xfrm>
          <a:prstGeom prst="rect">
            <a:avLst/>
          </a:prstGeom>
          <a:solidFill>
            <a:srgbClr val="E4E4E4"/>
          </a:solidFill>
        </p:spPr>
        <p:txBody>
          <a:bodyPr wrap="square" lIns="0" tIns="119380" rIns="0" bIns="0" rtlCol="0" vert="horz">
            <a:spAutoFit/>
          </a:bodyPr>
          <a:lstStyle/>
          <a:p>
            <a:pPr algn="ctr" marL="128905" marR="123189" indent="-1270">
              <a:lnSpc>
                <a:spcPts val="1610"/>
              </a:lnSpc>
              <a:spcBef>
                <a:spcPts val="940"/>
              </a:spcBef>
            </a:pPr>
            <a:r>
              <a:rPr dirty="0" sz="1400" b="1">
                <a:latin typeface="Times New Roman"/>
                <a:cs typeface="Times New Roman"/>
              </a:rPr>
              <a:t>NOAA</a:t>
            </a:r>
            <a:r>
              <a:rPr dirty="0" sz="1400" spc="-5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Fisheries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Seeks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Comments</a:t>
            </a:r>
            <a:r>
              <a:rPr dirty="0" sz="1400" spc="-25" b="1">
                <a:latin typeface="Times New Roman"/>
                <a:cs typeface="Times New Roman"/>
              </a:rPr>
              <a:t> on </a:t>
            </a:r>
            <a:r>
              <a:rPr dirty="0" sz="1400" b="1">
                <a:latin typeface="Times New Roman"/>
                <a:cs typeface="Times New Roman"/>
              </a:rPr>
              <a:t>Amendment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23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to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the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Summer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Flounder, </a:t>
            </a:r>
            <a:r>
              <a:rPr dirty="0" sz="1400" b="1">
                <a:latin typeface="Times New Roman"/>
                <a:cs typeface="Times New Roman"/>
              </a:rPr>
              <a:t>Scup,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and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Black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Sea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Bass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Fishery </a:t>
            </a:r>
            <a:r>
              <a:rPr dirty="0" sz="1400" b="1">
                <a:latin typeface="Times New Roman"/>
                <a:cs typeface="Times New Roman"/>
              </a:rPr>
              <a:t>Management</a:t>
            </a:r>
            <a:r>
              <a:rPr dirty="0" sz="1400" spc="-50" b="1">
                <a:latin typeface="Times New Roman"/>
                <a:cs typeface="Times New Roman"/>
              </a:rPr>
              <a:t> </a:t>
            </a:r>
            <a:r>
              <a:rPr dirty="0" sz="1400" spc="-20" b="1">
                <a:latin typeface="Times New Roman"/>
                <a:cs typeface="Times New Roman"/>
              </a:rPr>
              <a:t>Plan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95"/>
              </a:spcBef>
            </a:pPr>
            <a:r>
              <a:rPr dirty="0" sz="1200" i="1">
                <a:latin typeface="Times New Roman"/>
                <a:cs typeface="Times New Roman"/>
              </a:rPr>
              <a:t>Comments</a:t>
            </a:r>
            <a:r>
              <a:rPr dirty="0" sz="1200" spc="-2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due</a:t>
            </a:r>
            <a:r>
              <a:rPr dirty="0" sz="1200" spc="-2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June</a:t>
            </a:r>
            <a:r>
              <a:rPr dirty="0" sz="1200" spc="-25" i="1">
                <a:latin typeface="Times New Roman"/>
                <a:cs typeface="Times New Roman"/>
              </a:rPr>
              <a:t> 14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131690" y="4953380"/>
            <a:ext cx="3369945" cy="429514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just" marL="12700" marR="5080">
              <a:lnSpc>
                <a:spcPts val="1380"/>
              </a:lnSpc>
              <a:spcBef>
                <a:spcPts val="195"/>
              </a:spcBef>
            </a:pPr>
            <a:r>
              <a:rPr dirty="0" sz="1200">
                <a:latin typeface="Times New Roman"/>
                <a:cs typeface="Times New Roman"/>
              </a:rPr>
              <a:t>NOAA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Fisheries</a:t>
            </a:r>
            <a:r>
              <a:rPr dirty="0" sz="1200" spc="25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seeking</a:t>
            </a:r>
            <a:r>
              <a:rPr dirty="0" sz="1200" spc="2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comments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proposed </a:t>
            </a:r>
            <a:r>
              <a:rPr dirty="0" sz="1200">
                <a:latin typeface="Times New Roman"/>
                <a:cs typeface="Times New Roman"/>
              </a:rPr>
              <a:t>changes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management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commercial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black sea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bass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fishery.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proposed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changes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were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developed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approved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by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Atlantic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States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Marine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Fisheries </a:t>
            </a:r>
            <a:r>
              <a:rPr dirty="0" sz="1200">
                <a:latin typeface="Times New Roman"/>
                <a:cs typeface="Times New Roman"/>
              </a:rPr>
              <a:t>Commission’s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Summer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Flounder,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Scup,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Black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Sea </a:t>
            </a:r>
            <a:r>
              <a:rPr dirty="0" sz="1200">
                <a:latin typeface="Times New Roman"/>
                <a:cs typeface="Times New Roman"/>
              </a:rPr>
              <a:t>Bass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Management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Board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(Board)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Mid-Atlantic </a:t>
            </a:r>
            <a:r>
              <a:rPr dirty="0" sz="1200">
                <a:latin typeface="Times New Roman"/>
                <a:cs typeface="Times New Roman"/>
              </a:rPr>
              <a:t>Fishery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Management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Council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(Council).</a:t>
            </a:r>
            <a:endParaRPr sz="1200">
              <a:latin typeface="Times New Roman"/>
              <a:cs typeface="Times New Roman"/>
            </a:endParaRPr>
          </a:p>
          <a:p>
            <a:pPr algn="just" marL="17145" indent="457200">
              <a:lnSpc>
                <a:spcPts val="1315"/>
              </a:lnSpc>
            </a:pPr>
            <a:r>
              <a:rPr dirty="0" sz="1200">
                <a:latin typeface="Times New Roman"/>
                <a:cs typeface="Times New Roman"/>
              </a:rPr>
              <a:t>Over</a:t>
            </a:r>
            <a:r>
              <a:rPr dirty="0" sz="1200" spc="2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last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decade,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distribution</a:t>
            </a:r>
            <a:r>
              <a:rPr dirty="0" sz="1200" spc="2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the</a:t>
            </a:r>
            <a:endParaRPr sz="1200">
              <a:latin typeface="Times New Roman"/>
              <a:cs typeface="Times New Roman"/>
            </a:endParaRPr>
          </a:p>
          <a:p>
            <a:pPr algn="just" marL="17145" marR="6985">
              <a:lnSpc>
                <a:spcPts val="1380"/>
              </a:lnSpc>
              <a:spcBef>
                <a:spcPts val="65"/>
              </a:spcBef>
            </a:pPr>
            <a:r>
              <a:rPr dirty="0" sz="1200">
                <a:latin typeface="Times New Roman"/>
                <a:cs typeface="Times New Roman"/>
              </a:rPr>
              <a:t>black</a:t>
            </a:r>
            <a:r>
              <a:rPr dirty="0" sz="1200" spc="3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sea</a:t>
            </a:r>
            <a:r>
              <a:rPr dirty="0" sz="1200" spc="3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bass</a:t>
            </a:r>
            <a:r>
              <a:rPr dirty="0" sz="1200" spc="3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stock</a:t>
            </a:r>
            <a:r>
              <a:rPr dirty="0" sz="1200" spc="3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has</a:t>
            </a:r>
            <a:r>
              <a:rPr dirty="0" sz="1200" spc="3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changed,</a:t>
            </a:r>
            <a:r>
              <a:rPr dirty="0" sz="1200" spc="3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abundance</a:t>
            </a:r>
            <a:r>
              <a:rPr dirty="0" sz="1200" spc="38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biomass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have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significantly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increased,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there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have </a:t>
            </a:r>
            <a:r>
              <a:rPr dirty="0" sz="1200">
                <a:latin typeface="Times New Roman"/>
                <a:cs typeface="Times New Roman"/>
              </a:rPr>
              <a:t>been</a:t>
            </a:r>
            <a:r>
              <a:rPr dirty="0" sz="1200" spc="4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corresponding</a:t>
            </a:r>
            <a:r>
              <a:rPr dirty="0" sz="1200" spc="45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changes</a:t>
            </a:r>
            <a:r>
              <a:rPr dirty="0" sz="1200" spc="45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4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fishing</a:t>
            </a:r>
            <a:r>
              <a:rPr dirty="0" sz="1200" spc="45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effort</a:t>
            </a:r>
            <a:r>
              <a:rPr dirty="0" sz="1200" spc="47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behavior.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These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changes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prompted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Council</a:t>
            </a:r>
            <a:r>
              <a:rPr dirty="0" sz="1200" spc="29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Board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reconsider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several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aspects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commercial </a:t>
            </a:r>
            <a:r>
              <a:rPr dirty="0" sz="1200">
                <a:latin typeface="Times New Roman"/>
                <a:cs typeface="Times New Roman"/>
              </a:rPr>
              <a:t>black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sea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bass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management</a:t>
            </a:r>
            <a:r>
              <a:rPr dirty="0" sz="1200" spc="-10">
                <a:latin typeface="Times New Roman"/>
                <a:cs typeface="Times New Roman"/>
              </a:rPr>
              <a:t> program.</a:t>
            </a:r>
            <a:endParaRPr sz="12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710"/>
              </a:spcBef>
            </a:pPr>
            <a:r>
              <a:rPr dirty="0" sz="1200">
                <a:latin typeface="Times New Roman"/>
                <a:cs typeface="Times New Roman"/>
              </a:rPr>
              <a:t>Specifically,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this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proposed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rule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considers:</a:t>
            </a:r>
            <a:endParaRPr sz="1200">
              <a:latin typeface="Times New Roman"/>
              <a:cs typeface="Times New Roman"/>
            </a:endParaRPr>
          </a:p>
          <a:p>
            <a:pPr algn="just" marL="241300" marR="8255" indent="-173990">
              <a:lnSpc>
                <a:spcPts val="1380"/>
              </a:lnSpc>
              <a:spcBef>
                <a:spcPts val="830"/>
              </a:spcBef>
              <a:buAutoNum type="arabicPeriod"/>
              <a:tabLst>
                <a:tab pos="241935" algn="l"/>
              </a:tabLst>
            </a:pPr>
            <a:r>
              <a:rPr dirty="0" sz="1200">
                <a:latin typeface="Times New Roman"/>
                <a:cs typeface="Times New Roman"/>
              </a:rPr>
              <a:t>Changing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formula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used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calculate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commercial </a:t>
            </a:r>
            <a:r>
              <a:rPr dirty="0" sz="1200">
                <a:latin typeface="Times New Roman"/>
                <a:cs typeface="Times New Roman"/>
              </a:rPr>
              <a:t>black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sea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bass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state</a:t>
            </a:r>
            <a:r>
              <a:rPr dirty="0" sz="1200" spc="-10">
                <a:latin typeface="Times New Roman"/>
                <a:cs typeface="Times New Roman"/>
              </a:rPr>
              <a:t> allocations</a:t>
            </a:r>
            <a:endParaRPr sz="1200">
              <a:latin typeface="Times New Roman"/>
              <a:cs typeface="Times New Roman"/>
            </a:endParaRPr>
          </a:p>
          <a:p>
            <a:pPr algn="just" marL="241300" marR="6350" indent="-173990">
              <a:lnSpc>
                <a:spcPts val="1380"/>
              </a:lnSpc>
              <a:spcBef>
                <a:spcPts val="790"/>
              </a:spcBef>
              <a:buAutoNum type="arabicPeriod"/>
              <a:tabLst>
                <a:tab pos="241935" algn="l"/>
              </a:tabLst>
            </a:pPr>
            <a:r>
              <a:rPr dirty="0" sz="1200">
                <a:latin typeface="Times New Roman"/>
                <a:cs typeface="Times New Roman"/>
              </a:rPr>
              <a:t>Adding</a:t>
            </a:r>
            <a:r>
              <a:rPr dirty="0" sz="1200" spc="3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state</a:t>
            </a:r>
            <a:r>
              <a:rPr dirty="0" sz="1200" spc="3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allocations</a:t>
            </a:r>
            <a:r>
              <a:rPr dirty="0" sz="1200" spc="3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3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state</a:t>
            </a:r>
            <a:r>
              <a:rPr dirty="0" sz="1200" spc="37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payback </a:t>
            </a:r>
            <a:r>
              <a:rPr dirty="0" sz="1200">
                <a:latin typeface="Times New Roman"/>
                <a:cs typeface="Times New Roman"/>
              </a:rPr>
              <a:t>provisions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federal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Fishery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Management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Plan </a:t>
            </a:r>
            <a:r>
              <a:rPr dirty="0" sz="1200" spc="-10">
                <a:latin typeface="Times New Roman"/>
                <a:cs typeface="Times New Roman"/>
              </a:rPr>
              <a:t>(FMP)</a:t>
            </a:r>
            <a:endParaRPr sz="1200">
              <a:latin typeface="Times New Roman"/>
              <a:cs typeface="Times New Roman"/>
            </a:endParaRPr>
          </a:p>
          <a:p>
            <a:pPr algn="just" marL="241300" marR="6350" indent="-173990">
              <a:lnSpc>
                <a:spcPts val="1380"/>
              </a:lnSpc>
              <a:spcBef>
                <a:spcPts val="805"/>
              </a:spcBef>
              <a:buAutoNum type="arabicPeriod"/>
              <a:tabLst>
                <a:tab pos="241935" algn="l"/>
              </a:tabLst>
            </a:pPr>
            <a:r>
              <a:rPr dirty="0" sz="1200">
                <a:latin typeface="Times New Roman"/>
                <a:cs typeface="Times New Roman"/>
              </a:rPr>
              <a:t>Changing</a:t>
            </a:r>
            <a:r>
              <a:rPr dirty="0" sz="1200" spc="30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31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0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federal</a:t>
            </a:r>
            <a:r>
              <a:rPr dirty="0" sz="1200" spc="31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in-season</a:t>
            </a:r>
            <a:r>
              <a:rPr dirty="0" sz="1200" spc="305">
                <a:latin typeface="Times New Roman"/>
                <a:cs typeface="Times New Roman"/>
              </a:rPr>
              <a:t>  </a:t>
            </a:r>
            <a:r>
              <a:rPr dirty="0" sz="1200" spc="-10">
                <a:latin typeface="Times New Roman"/>
                <a:cs typeface="Times New Roman"/>
              </a:rPr>
              <a:t>closure </a:t>
            </a:r>
            <a:r>
              <a:rPr dirty="0" sz="1200">
                <a:latin typeface="Times New Roman"/>
                <a:cs typeface="Times New Roman"/>
              </a:rPr>
              <a:t>regulations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black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sea </a:t>
            </a:r>
            <a:r>
              <a:rPr dirty="0" sz="1200" spc="-20">
                <a:latin typeface="Times New Roman"/>
                <a:cs typeface="Times New Roman"/>
              </a:rPr>
              <a:t>bass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7945">
              <a:lnSpc>
                <a:spcPts val="1190"/>
              </a:lnSpc>
            </a:pPr>
            <a:r>
              <a:rPr dirty="0" spc="-5"/>
              <a:t>6</a:t>
            </a:r>
          </a:p>
        </p:txBody>
      </p:sp>
      <p:sp>
        <p:nvSpPr>
          <p:cNvPr id="2" name="object 2" descr=""/>
          <p:cNvSpPr txBox="1"/>
          <p:nvPr/>
        </p:nvSpPr>
        <p:spPr>
          <a:xfrm>
            <a:off x="444500" y="609092"/>
            <a:ext cx="3369945" cy="1888489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just" marL="12700" marR="6985">
              <a:lnSpc>
                <a:spcPct val="95900"/>
              </a:lnSpc>
              <a:spcBef>
                <a:spcPts val="160"/>
              </a:spcBef>
            </a:pPr>
            <a:r>
              <a:rPr dirty="0" sz="1200">
                <a:latin typeface="Times New Roman"/>
                <a:cs typeface="Times New Roman"/>
              </a:rPr>
              <a:t>Because black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sea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bass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state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quotas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are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not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currently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50">
                <a:latin typeface="Times New Roman"/>
                <a:cs typeface="Times New Roman"/>
              </a:rPr>
              <a:t>a </a:t>
            </a:r>
            <a:r>
              <a:rPr dirty="0" sz="1200">
                <a:latin typeface="Times New Roman"/>
                <a:cs typeface="Times New Roman"/>
              </a:rPr>
              <a:t>part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federal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FMP,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Commission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has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already </a:t>
            </a:r>
            <a:r>
              <a:rPr dirty="0" sz="1200">
                <a:latin typeface="Times New Roman"/>
                <a:cs typeface="Times New Roman"/>
              </a:rPr>
              <a:t>implemented</a:t>
            </a:r>
            <a:r>
              <a:rPr dirty="0" sz="1200" spc="14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4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new</a:t>
            </a:r>
            <a:r>
              <a:rPr dirty="0" sz="1200" spc="15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formula</a:t>
            </a:r>
            <a:r>
              <a:rPr dirty="0" sz="1200" spc="14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14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calculate</a:t>
            </a:r>
            <a:r>
              <a:rPr dirty="0" sz="1200" spc="150">
                <a:latin typeface="Times New Roman"/>
                <a:cs typeface="Times New Roman"/>
              </a:rPr>
              <a:t>  </a:t>
            </a:r>
            <a:r>
              <a:rPr dirty="0" sz="1200" spc="-10">
                <a:latin typeface="Times New Roman"/>
                <a:cs typeface="Times New Roman"/>
              </a:rPr>
              <a:t>state </a:t>
            </a:r>
            <a:r>
              <a:rPr dirty="0" sz="1200">
                <a:latin typeface="Times New Roman"/>
                <a:cs typeface="Times New Roman"/>
              </a:rPr>
              <a:t>allocations.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These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allocations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were</a:t>
            </a:r>
            <a:r>
              <a:rPr dirty="0" sz="1200" spc="1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effective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starting </a:t>
            </a:r>
            <a:r>
              <a:rPr dirty="0" sz="1200">
                <a:latin typeface="Times New Roman"/>
                <a:cs typeface="Times New Roman"/>
              </a:rPr>
              <a:t>January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1,</a:t>
            </a:r>
            <a:r>
              <a:rPr dirty="0" sz="1200" spc="-10">
                <a:latin typeface="Times New Roman"/>
                <a:cs typeface="Times New Roman"/>
              </a:rPr>
              <a:t> 2022.</a:t>
            </a:r>
            <a:endParaRPr sz="1200">
              <a:latin typeface="Times New Roman"/>
              <a:cs typeface="Times New Roman"/>
            </a:endParaRPr>
          </a:p>
          <a:p>
            <a:pPr algn="just" marL="17145" marR="5080" indent="457200">
              <a:lnSpc>
                <a:spcPts val="1380"/>
              </a:lnSpc>
              <a:spcBef>
                <a:spcPts val="35"/>
              </a:spcBef>
            </a:pPr>
            <a:r>
              <a:rPr dirty="0" sz="1200">
                <a:latin typeface="Times New Roman"/>
                <a:cs typeface="Times New Roman"/>
              </a:rPr>
              <a:t>Read</a:t>
            </a:r>
            <a:r>
              <a:rPr dirty="0" sz="1200" spc="3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proposed</a:t>
            </a:r>
            <a:r>
              <a:rPr dirty="0" sz="1200" spc="3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rule</a:t>
            </a:r>
            <a:r>
              <a:rPr dirty="0" sz="1200" spc="3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published</a:t>
            </a:r>
            <a:r>
              <a:rPr dirty="0" sz="1200" spc="3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the </a:t>
            </a:r>
            <a:r>
              <a:rPr dirty="0" sz="1200">
                <a:latin typeface="Times New Roman"/>
                <a:cs typeface="Times New Roman"/>
              </a:rPr>
              <a:t>Federal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Register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today.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comment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period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open </a:t>
            </a:r>
            <a:r>
              <a:rPr dirty="0" sz="1200">
                <a:latin typeface="Times New Roman"/>
                <a:cs typeface="Times New Roman"/>
              </a:rPr>
              <a:t>through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June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14,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2023.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Submit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your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comments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through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10">
                <a:latin typeface="Times New Roman"/>
                <a:cs typeface="Times New Roman"/>
              </a:rPr>
              <a:t>e-</a:t>
            </a:r>
            <a:r>
              <a:rPr dirty="0" sz="1200">
                <a:latin typeface="Times New Roman"/>
                <a:cs typeface="Times New Roman"/>
              </a:rPr>
              <a:t>rulemaking </a:t>
            </a:r>
            <a:r>
              <a:rPr dirty="0" sz="1200" spc="-10">
                <a:latin typeface="Times New Roman"/>
                <a:cs typeface="Times New Roman"/>
              </a:rPr>
              <a:t>portal.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dirty="0" sz="1200" spc="-10" b="1">
                <a:latin typeface="Times New Roman"/>
                <a:cs typeface="Times New Roman"/>
              </a:rPr>
              <a:t>Questions?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63372" y="2575686"/>
            <a:ext cx="3248025" cy="38354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86055" marR="5080" indent="-173990">
              <a:lnSpc>
                <a:spcPts val="1380"/>
              </a:lnSpc>
              <a:spcBef>
                <a:spcPts val="195"/>
              </a:spcBef>
              <a:buFont typeface="Symbol"/>
              <a:buChar char=""/>
              <a:tabLst>
                <a:tab pos="186690" algn="l"/>
              </a:tabLst>
            </a:pPr>
            <a:r>
              <a:rPr dirty="0" sz="1200">
                <a:latin typeface="Times New Roman"/>
                <a:cs typeface="Times New Roman"/>
              </a:rPr>
              <a:t>Fishermen:</a:t>
            </a:r>
            <a:r>
              <a:rPr dirty="0" sz="1200" spc="13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Contact</a:t>
            </a:r>
            <a:r>
              <a:rPr dirty="0" sz="1200" spc="13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Mark</a:t>
            </a:r>
            <a:r>
              <a:rPr dirty="0" sz="1200" spc="13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Grant,</a:t>
            </a:r>
            <a:r>
              <a:rPr dirty="0" sz="1200" spc="140">
                <a:latin typeface="Times New Roman"/>
                <a:cs typeface="Times New Roman"/>
              </a:rPr>
              <a:t>  </a:t>
            </a:r>
            <a:r>
              <a:rPr dirty="0" sz="1200" spc="-10">
                <a:latin typeface="Times New Roman"/>
                <a:cs typeface="Times New Roman"/>
              </a:rPr>
              <a:t>Sustainable </a:t>
            </a:r>
            <a:r>
              <a:rPr dirty="0" sz="1200">
                <a:latin typeface="Times New Roman"/>
                <a:cs typeface="Times New Roman"/>
              </a:rPr>
              <a:t>Fisheries,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978-281-</a:t>
            </a:r>
            <a:r>
              <a:rPr dirty="0" sz="1200" spc="-20">
                <a:latin typeface="Times New Roman"/>
                <a:cs typeface="Times New Roman"/>
              </a:rPr>
              <a:t>9145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63372" y="3038982"/>
            <a:ext cx="3248025" cy="38354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86055" marR="5080" indent="-173990">
              <a:lnSpc>
                <a:spcPts val="1380"/>
              </a:lnSpc>
              <a:spcBef>
                <a:spcPts val="195"/>
              </a:spcBef>
              <a:buFont typeface="Symbol"/>
              <a:buChar char=""/>
              <a:tabLst>
                <a:tab pos="186690" algn="l"/>
              </a:tabLst>
            </a:pPr>
            <a:r>
              <a:rPr dirty="0" sz="1200">
                <a:latin typeface="Times New Roman"/>
                <a:cs typeface="Times New Roman"/>
              </a:rPr>
              <a:t>Media: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Contact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Andrea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Gomez,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Regional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Office,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andrea.gomez@noaa.gov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38912" y="3690239"/>
            <a:ext cx="3381375" cy="1144905"/>
          </a:xfrm>
          <a:prstGeom prst="rect">
            <a:avLst/>
          </a:prstGeom>
          <a:solidFill>
            <a:srgbClr val="E4E4E4"/>
          </a:solidFill>
        </p:spPr>
        <p:txBody>
          <a:bodyPr wrap="square" lIns="0" tIns="105410" rIns="0" bIns="0" rtlCol="0" vert="horz">
            <a:spAutoFit/>
          </a:bodyPr>
          <a:lstStyle/>
          <a:p>
            <a:pPr algn="ctr">
              <a:lnSpc>
                <a:spcPts val="1645"/>
              </a:lnSpc>
              <a:spcBef>
                <a:spcPts val="830"/>
              </a:spcBef>
            </a:pPr>
            <a:r>
              <a:rPr dirty="0" sz="1400" b="1">
                <a:latin typeface="Times New Roman"/>
                <a:cs typeface="Times New Roman"/>
              </a:rPr>
              <a:t>Fishermen</a:t>
            </a:r>
            <a:r>
              <a:rPr dirty="0" sz="1400" spc="-4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File</a:t>
            </a:r>
            <a:r>
              <a:rPr dirty="0" sz="1400" spc="-3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Menhaden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Lawsuit</a:t>
            </a:r>
            <a:r>
              <a:rPr dirty="0" sz="1400" spc="-35" b="1">
                <a:latin typeface="Times New Roman"/>
                <a:cs typeface="Times New Roman"/>
              </a:rPr>
              <a:t> </a:t>
            </a:r>
            <a:r>
              <a:rPr dirty="0" sz="1400" spc="-25" b="1">
                <a:latin typeface="Times New Roman"/>
                <a:cs typeface="Times New Roman"/>
              </a:rPr>
              <a:t>vs.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1645"/>
              </a:lnSpc>
            </a:pPr>
            <a:r>
              <a:rPr dirty="0" sz="1400" spc="-20" b="1">
                <a:latin typeface="Times New Roman"/>
                <a:cs typeface="Times New Roman"/>
              </a:rPr>
              <a:t>VMRC</a:t>
            </a:r>
            <a:endParaRPr sz="1400">
              <a:latin typeface="Times New Roman"/>
              <a:cs typeface="Times New Roman"/>
            </a:endParaRPr>
          </a:p>
          <a:p>
            <a:pPr algn="ctr" marL="407034" marR="401955">
              <a:lnSpc>
                <a:spcPct val="123500"/>
              </a:lnSpc>
              <a:spcBef>
                <a:spcPts val="390"/>
              </a:spcBef>
            </a:pPr>
            <a:r>
              <a:rPr dirty="0" sz="1200" i="1">
                <a:latin typeface="Times New Roman"/>
                <a:cs typeface="Times New Roman"/>
              </a:rPr>
              <a:t>by</a:t>
            </a:r>
            <a:r>
              <a:rPr dirty="0" sz="1200" spc="-1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Stephanie</a:t>
            </a:r>
            <a:r>
              <a:rPr dirty="0" sz="1200" spc="-1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Jackson,</a:t>
            </a:r>
            <a:r>
              <a:rPr dirty="0" sz="1200" spc="-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Eastern</a:t>
            </a:r>
            <a:r>
              <a:rPr dirty="0" sz="1200" spc="-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Shore</a:t>
            </a:r>
            <a:r>
              <a:rPr dirty="0" sz="1200" spc="-5" i="1">
                <a:latin typeface="Times New Roman"/>
                <a:cs typeface="Times New Roman"/>
              </a:rPr>
              <a:t> </a:t>
            </a:r>
            <a:r>
              <a:rPr dirty="0" sz="1200" spc="-20" i="1">
                <a:latin typeface="Times New Roman"/>
                <a:cs typeface="Times New Roman"/>
              </a:rPr>
              <a:t>Post</a:t>
            </a:r>
            <a:r>
              <a:rPr dirty="0" sz="1200" spc="-2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May</a:t>
            </a:r>
            <a:r>
              <a:rPr dirty="0" sz="1200" spc="-1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22, </a:t>
            </a:r>
            <a:r>
              <a:rPr dirty="0" sz="1200" spc="-20" i="1">
                <a:latin typeface="Times New Roman"/>
                <a:cs typeface="Times New Roman"/>
              </a:rPr>
              <a:t>2023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44500" y="4887848"/>
            <a:ext cx="3368675" cy="1961514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just" marL="12700" marR="5080">
              <a:lnSpc>
                <a:spcPts val="1380"/>
              </a:lnSpc>
              <a:spcBef>
                <a:spcPts val="195"/>
              </a:spcBef>
            </a:pP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group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commercial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recreational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fishermen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suing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Virginia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Marine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Resources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Commission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for </a:t>
            </a:r>
            <a:r>
              <a:rPr dirty="0" sz="1200">
                <a:latin typeface="Times New Roman"/>
                <a:cs typeface="Times New Roman"/>
              </a:rPr>
              <a:t>not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protecting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Chesapeake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Bay’s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population</a:t>
            </a:r>
            <a:r>
              <a:rPr dirty="0" sz="1200" spc="330">
                <a:latin typeface="Times New Roman"/>
                <a:cs typeface="Times New Roman"/>
              </a:rPr>
              <a:t> </a:t>
            </a:r>
            <a:r>
              <a:rPr dirty="0" sz="1200" spc="-35">
                <a:latin typeface="Times New Roman"/>
                <a:cs typeface="Times New Roman"/>
              </a:rPr>
              <a:t>of </a:t>
            </a:r>
            <a:r>
              <a:rPr dirty="0" sz="1200">
                <a:latin typeface="Times New Roman"/>
                <a:cs typeface="Times New Roman"/>
              </a:rPr>
              <a:t>menhaden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—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 herring-like fish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 food </a:t>
            </a:r>
            <a:r>
              <a:rPr dirty="0" sz="1200" spc="-10">
                <a:latin typeface="Times New Roman"/>
                <a:cs typeface="Times New Roman"/>
              </a:rPr>
              <a:t>source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sport</a:t>
            </a:r>
            <a:r>
              <a:rPr dirty="0" sz="1200" spc="2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</a:t>
            </a:r>
            <a:r>
              <a:rPr dirty="0" sz="1200" spc="2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such</a:t>
            </a:r>
            <a:r>
              <a:rPr dirty="0" sz="1200" spc="2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</a:t>
            </a:r>
            <a:r>
              <a:rPr dirty="0" sz="1200" spc="2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striped</a:t>
            </a:r>
            <a:r>
              <a:rPr dirty="0" sz="1200" spc="2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bass</a:t>
            </a:r>
            <a:r>
              <a:rPr dirty="0" sz="1200" spc="3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—</a:t>
            </a:r>
            <a:r>
              <a:rPr dirty="0" sz="1200" spc="2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from</a:t>
            </a:r>
            <a:r>
              <a:rPr dirty="0" sz="1200" spc="29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further depletion.</a:t>
            </a:r>
            <a:endParaRPr sz="1200">
              <a:latin typeface="Times New Roman"/>
              <a:cs typeface="Times New Roman"/>
            </a:endParaRPr>
          </a:p>
          <a:p>
            <a:pPr algn="just" marL="17145" marR="6985" indent="45720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lawsuit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filed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May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10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alleges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April </a:t>
            </a:r>
            <a:r>
              <a:rPr dirty="0" sz="1200">
                <a:latin typeface="Times New Roman"/>
                <a:cs typeface="Times New Roman"/>
              </a:rPr>
              <a:t>13,</a:t>
            </a:r>
            <a:r>
              <a:rPr dirty="0" sz="1200" spc="4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VMRC</a:t>
            </a:r>
            <a:r>
              <a:rPr dirty="0" sz="1200" spc="48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adopted</a:t>
            </a:r>
            <a:r>
              <a:rPr dirty="0" sz="1200" spc="4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48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regulation</a:t>
            </a:r>
            <a:r>
              <a:rPr dirty="0" sz="1200" spc="4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that,</a:t>
            </a:r>
            <a:r>
              <a:rPr dirty="0" sz="1200" spc="4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instead</a:t>
            </a:r>
            <a:r>
              <a:rPr dirty="0" sz="1200" spc="480">
                <a:latin typeface="Times New Roman"/>
                <a:cs typeface="Times New Roman"/>
              </a:rPr>
              <a:t> </a:t>
            </a:r>
            <a:r>
              <a:rPr dirty="0" sz="1200" spc="-35">
                <a:latin typeface="Times New Roman"/>
                <a:cs typeface="Times New Roman"/>
              </a:rPr>
              <a:t>of</a:t>
            </a:r>
            <a:endParaRPr sz="1200">
              <a:latin typeface="Times New Roman"/>
              <a:cs typeface="Times New Roman"/>
            </a:endParaRPr>
          </a:p>
          <a:p>
            <a:pPr algn="just" marL="17145" marR="508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reducing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amount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menhaden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caught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Virginia, </a:t>
            </a:r>
            <a:r>
              <a:rPr dirty="0" sz="1200">
                <a:latin typeface="Times New Roman"/>
                <a:cs typeface="Times New Roman"/>
              </a:rPr>
              <a:t>could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actually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increase</a:t>
            </a:r>
            <a:r>
              <a:rPr dirty="0" sz="1200" spc="2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annual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catch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by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21,000 </a:t>
            </a:r>
            <a:r>
              <a:rPr dirty="0" sz="1200">
                <a:latin typeface="Times New Roman"/>
                <a:cs typeface="Times New Roman"/>
              </a:rPr>
              <a:t>metric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tons.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49072" y="6816090"/>
            <a:ext cx="3362325" cy="38354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 marR="5080" indent="457200">
              <a:lnSpc>
                <a:spcPts val="1380"/>
              </a:lnSpc>
              <a:spcBef>
                <a:spcPts val="195"/>
              </a:spcBef>
              <a:tabLst>
                <a:tab pos="850900" algn="l"/>
                <a:tab pos="939800" algn="l"/>
                <a:tab pos="1485900" algn="l"/>
                <a:tab pos="1557020" algn="l"/>
                <a:tab pos="1732280" algn="l"/>
                <a:tab pos="2063114" algn="l"/>
                <a:tab pos="2548255" algn="l"/>
                <a:tab pos="2757805" algn="l"/>
              </a:tabLst>
            </a:pPr>
            <a:r>
              <a:rPr dirty="0" sz="1200" spc="-25">
                <a:latin typeface="Times New Roman"/>
                <a:cs typeface="Times New Roman"/>
              </a:rPr>
              <a:t>The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10">
                <a:latin typeface="Times New Roman"/>
                <a:cs typeface="Times New Roman"/>
              </a:rPr>
              <a:t>plaintiff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25">
                <a:latin typeface="Times New Roman"/>
                <a:cs typeface="Times New Roman"/>
              </a:rPr>
              <a:t>is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25">
                <a:latin typeface="Times New Roman"/>
                <a:cs typeface="Times New Roman"/>
              </a:rPr>
              <a:t>the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10">
                <a:latin typeface="Times New Roman"/>
                <a:cs typeface="Times New Roman"/>
              </a:rPr>
              <a:t>Southern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10">
                <a:latin typeface="Times New Roman"/>
                <a:cs typeface="Times New Roman"/>
              </a:rPr>
              <a:t>Maryland Recreational</a:t>
            </a:r>
            <a:r>
              <a:rPr dirty="0" sz="1200">
                <a:latin typeface="Times New Roman"/>
                <a:cs typeface="Times New Roman"/>
              </a:rPr>
              <a:t>		</a:t>
            </a:r>
            <a:r>
              <a:rPr dirty="0" sz="1200" spc="-10">
                <a:latin typeface="Times New Roman"/>
                <a:cs typeface="Times New Roman"/>
              </a:rPr>
              <a:t>Fishing</a:t>
            </a:r>
            <a:r>
              <a:rPr dirty="0" sz="1200">
                <a:latin typeface="Times New Roman"/>
                <a:cs typeface="Times New Roman"/>
              </a:rPr>
              <a:t>		</a:t>
            </a:r>
            <a:r>
              <a:rPr dirty="0" sz="1200" spc="-10">
                <a:latin typeface="Times New Roman"/>
                <a:cs typeface="Times New Roman"/>
              </a:rPr>
              <a:t>Organization,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5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18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501(c)(4)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49072" y="7166609"/>
            <a:ext cx="3363595" cy="55880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</a:pPr>
            <a:r>
              <a:rPr dirty="0" sz="1200">
                <a:latin typeface="Times New Roman"/>
                <a:cs typeface="Times New Roman"/>
              </a:rPr>
              <a:t>nonprofit</a:t>
            </a:r>
            <a:r>
              <a:rPr dirty="0" sz="1200" spc="12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whose</a:t>
            </a:r>
            <a:r>
              <a:rPr dirty="0" sz="1200" spc="12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members</a:t>
            </a:r>
            <a:r>
              <a:rPr dirty="0" sz="1200" spc="13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fish</a:t>
            </a:r>
            <a:r>
              <a:rPr dirty="0" sz="1200" spc="12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13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Maryland</a:t>
            </a:r>
            <a:r>
              <a:rPr dirty="0" sz="1200" spc="125">
                <a:latin typeface="Times New Roman"/>
                <a:cs typeface="Times New Roman"/>
              </a:rPr>
              <a:t>  </a:t>
            </a:r>
            <a:r>
              <a:rPr dirty="0" sz="1200" spc="-25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Virginia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near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Chesapeake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Bay.</a:t>
            </a:r>
            <a:endParaRPr sz="1200">
              <a:latin typeface="Times New Roman"/>
              <a:cs typeface="Times New Roman"/>
            </a:endParaRPr>
          </a:p>
          <a:p>
            <a:pPr marL="469900">
              <a:lnSpc>
                <a:spcPts val="1345"/>
              </a:lnSpc>
            </a:pPr>
            <a:r>
              <a:rPr dirty="0" sz="1200">
                <a:latin typeface="Times New Roman"/>
                <a:cs typeface="Times New Roman"/>
              </a:rPr>
              <a:t>Phil</a:t>
            </a:r>
            <a:r>
              <a:rPr dirty="0" sz="1200" spc="15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Zalesak,</a:t>
            </a:r>
            <a:r>
              <a:rPr dirty="0" sz="1200" spc="16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5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organization’s</a:t>
            </a:r>
            <a:r>
              <a:rPr dirty="0" sz="1200" spc="155">
                <a:latin typeface="Times New Roman"/>
                <a:cs typeface="Times New Roman"/>
              </a:rPr>
              <a:t>  </a:t>
            </a:r>
            <a:r>
              <a:rPr dirty="0" sz="1200" spc="-10">
                <a:latin typeface="Times New Roman"/>
                <a:cs typeface="Times New Roman"/>
              </a:rPr>
              <a:t>president,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49072" y="7692390"/>
            <a:ext cx="3365500" cy="143573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just" marL="12700" marR="5715">
              <a:lnSpc>
                <a:spcPct val="95900"/>
              </a:lnSpc>
              <a:spcBef>
                <a:spcPts val="160"/>
              </a:spcBef>
            </a:pPr>
            <a:r>
              <a:rPr dirty="0" sz="1200">
                <a:latin typeface="Times New Roman"/>
                <a:cs typeface="Times New Roman"/>
              </a:rPr>
              <a:t>stated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over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last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decade,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group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has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noticed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50">
                <a:latin typeface="Times New Roman"/>
                <a:cs typeface="Times New Roman"/>
              </a:rPr>
              <a:t>a </a:t>
            </a:r>
            <a:r>
              <a:rPr dirty="0" sz="1200">
                <a:latin typeface="Times New Roman"/>
                <a:cs typeface="Times New Roman"/>
              </a:rPr>
              <a:t>decline</a:t>
            </a:r>
            <a:r>
              <a:rPr dirty="0" sz="1200" spc="4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45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populations</a:t>
            </a:r>
            <a:r>
              <a:rPr dirty="0" sz="1200" spc="4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4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menhaden</a:t>
            </a:r>
            <a:r>
              <a:rPr dirty="0" sz="1200" spc="45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45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47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fish </a:t>
            </a:r>
            <a:r>
              <a:rPr dirty="0" sz="1200">
                <a:latin typeface="Times New Roman"/>
                <a:cs typeface="Times New Roman"/>
              </a:rPr>
              <a:t>including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striped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bass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feed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-10">
                <a:latin typeface="Times New Roman"/>
                <a:cs typeface="Times New Roman"/>
              </a:rPr>
              <a:t> menhaden.</a:t>
            </a:r>
            <a:endParaRPr sz="1200">
              <a:latin typeface="Times New Roman"/>
              <a:cs typeface="Times New Roman"/>
            </a:endParaRPr>
          </a:p>
          <a:p>
            <a:pPr algn="just" marL="12700" marR="6985" indent="457200">
              <a:lnSpc>
                <a:spcPts val="1380"/>
              </a:lnSpc>
              <a:spcBef>
                <a:spcPts val="35"/>
              </a:spcBef>
            </a:pP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menhaden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not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only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are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food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larger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fish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birds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like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ospreys,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they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are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filter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feeders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help </a:t>
            </a:r>
            <a:r>
              <a:rPr dirty="0" sz="1200">
                <a:latin typeface="Times New Roman"/>
                <a:cs typeface="Times New Roman"/>
              </a:rPr>
              <a:t>clean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Chesapeake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Bay.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45720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They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prefer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eat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algae,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which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can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overgrow, </a:t>
            </a:r>
            <a:r>
              <a:rPr dirty="0" sz="1200">
                <a:latin typeface="Times New Roman"/>
                <a:cs typeface="Times New Roman"/>
              </a:rPr>
              <a:t>forming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blooms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block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sunlight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from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marine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plants.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136263" y="609092"/>
            <a:ext cx="3364865" cy="384175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</a:pP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death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decay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these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algal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blooms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also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deprive </a:t>
            </a:r>
            <a:r>
              <a:rPr dirty="0" sz="1200">
                <a:latin typeface="Times New Roman"/>
                <a:cs typeface="Times New Roman"/>
              </a:rPr>
              <a:t>marine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life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10">
                <a:latin typeface="Times New Roman"/>
                <a:cs typeface="Times New Roman"/>
              </a:rPr>
              <a:t>oxygen.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136263" y="1135126"/>
            <a:ext cx="3364865" cy="143510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just" marL="12700" marR="5080" indent="457200">
              <a:lnSpc>
                <a:spcPts val="1380"/>
              </a:lnSpc>
              <a:spcBef>
                <a:spcPts val="195"/>
              </a:spcBef>
            </a:pPr>
            <a:r>
              <a:rPr dirty="0" sz="1200">
                <a:latin typeface="Times New Roman"/>
                <a:cs typeface="Times New Roman"/>
              </a:rPr>
              <a:t>According</a:t>
            </a:r>
            <a:r>
              <a:rPr dirty="0" sz="1200" spc="20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20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9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lawsuit,</a:t>
            </a:r>
            <a:r>
              <a:rPr dirty="0" sz="1200" spc="19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00">
                <a:latin typeface="Times New Roman"/>
                <a:cs typeface="Times New Roman"/>
              </a:rPr>
              <a:t>  </a:t>
            </a:r>
            <a:r>
              <a:rPr dirty="0" sz="1200" spc="-10">
                <a:latin typeface="Times New Roman"/>
                <a:cs typeface="Times New Roman"/>
              </a:rPr>
              <a:t>menhaden </a:t>
            </a:r>
            <a:r>
              <a:rPr dirty="0" sz="1200">
                <a:latin typeface="Times New Roman"/>
                <a:cs typeface="Times New Roman"/>
              </a:rPr>
              <a:t>population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decline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caused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“damage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Virginia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waters”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influenced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decline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organization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membership, </a:t>
            </a:r>
            <a:r>
              <a:rPr dirty="0" sz="1200">
                <a:latin typeface="Times New Roman"/>
                <a:cs typeface="Times New Roman"/>
              </a:rPr>
              <a:t>revenue,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number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programs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organization </a:t>
            </a:r>
            <a:r>
              <a:rPr dirty="0" sz="1200">
                <a:latin typeface="Times New Roman"/>
                <a:cs typeface="Times New Roman"/>
              </a:rPr>
              <a:t>can</a:t>
            </a:r>
            <a:r>
              <a:rPr dirty="0" sz="1200" spc="-10">
                <a:latin typeface="Times New Roman"/>
                <a:cs typeface="Times New Roman"/>
              </a:rPr>
              <a:t> support.</a:t>
            </a:r>
            <a:endParaRPr sz="1200">
              <a:latin typeface="Times New Roman"/>
              <a:cs typeface="Times New Roman"/>
            </a:endParaRPr>
          </a:p>
          <a:p>
            <a:pPr algn="just" marL="12700" marR="5715" indent="45720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Nearly</a:t>
            </a:r>
            <a:r>
              <a:rPr dirty="0" sz="1200" spc="4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</a:t>
            </a:r>
            <a:r>
              <a:rPr dirty="0" sz="1200" spc="4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million</a:t>
            </a:r>
            <a:r>
              <a:rPr dirty="0" sz="1200" spc="4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recreational</a:t>
            </a:r>
            <a:r>
              <a:rPr dirty="0" sz="1200" spc="4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fishermen</a:t>
            </a:r>
            <a:r>
              <a:rPr dirty="0" sz="1200" spc="48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in </a:t>
            </a:r>
            <a:r>
              <a:rPr dirty="0" sz="1200">
                <a:latin typeface="Times New Roman"/>
                <a:cs typeface="Times New Roman"/>
              </a:rPr>
              <a:t>Virginia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contribute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$1.3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billion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economic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output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support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almost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10,000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jobs,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Zalesak</a:t>
            </a:r>
            <a:r>
              <a:rPr dirty="0" sz="1200" spc="-10">
                <a:latin typeface="Times New Roman"/>
                <a:cs typeface="Times New Roman"/>
              </a:rPr>
              <a:t> testified.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136263" y="2621407"/>
            <a:ext cx="3366135" cy="3683635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algn="just" marL="1087120">
              <a:lnSpc>
                <a:spcPct val="100000"/>
              </a:lnSpc>
              <a:spcBef>
                <a:spcPts val="640"/>
              </a:spcBef>
            </a:pPr>
            <a:r>
              <a:rPr dirty="0" sz="1200" b="1">
                <a:latin typeface="Times New Roman"/>
                <a:cs typeface="Times New Roman"/>
              </a:rPr>
              <a:t>Managing</a:t>
            </a:r>
            <a:r>
              <a:rPr dirty="0" sz="1200" spc="-35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Fishery</a:t>
            </a:r>
            <a:endParaRPr sz="1200">
              <a:latin typeface="Times New Roman"/>
              <a:cs typeface="Times New Roman"/>
            </a:endParaRPr>
          </a:p>
          <a:p>
            <a:pPr algn="just" marL="12700" marR="6350">
              <a:lnSpc>
                <a:spcPts val="1380"/>
              </a:lnSpc>
              <a:spcBef>
                <a:spcPts val="635"/>
              </a:spcBef>
            </a:pPr>
            <a:r>
              <a:rPr dirty="0" sz="1200">
                <a:latin typeface="Times New Roman"/>
                <a:cs typeface="Times New Roman"/>
              </a:rPr>
              <a:t>VMRC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has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been</a:t>
            </a:r>
            <a:r>
              <a:rPr dirty="0" sz="1200" spc="3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tasked</a:t>
            </a:r>
            <a:r>
              <a:rPr dirty="0" sz="1200" spc="3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managing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state’s </a:t>
            </a:r>
            <a:r>
              <a:rPr dirty="0" sz="1200">
                <a:latin typeface="Times New Roman"/>
                <a:cs typeface="Times New Roman"/>
              </a:rPr>
              <a:t>Atlantic</a:t>
            </a:r>
            <a:r>
              <a:rPr dirty="0" sz="1200" spc="3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Menhaden</a:t>
            </a:r>
            <a:r>
              <a:rPr dirty="0" sz="1200" spc="4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fishery,</a:t>
            </a:r>
            <a:r>
              <a:rPr dirty="0" sz="1200" spc="3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preventing</a:t>
            </a:r>
            <a:r>
              <a:rPr dirty="0" sz="1200" spc="39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overfishing,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17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practicing</a:t>
            </a:r>
            <a:r>
              <a:rPr dirty="0" sz="1200" spc="17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conservation</a:t>
            </a:r>
            <a:r>
              <a:rPr dirty="0" sz="1200" spc="17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based</a:t>
            </a:r>
            <a:r>
              <a:rPr dirty="0" sz="1200" spc="17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17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80">
                <a:latin typeface="Times New Roman"/>
                <a:cs typeface="Times New Roman"/>
              </a:rPr>
              <a:t>  </a:t>
            </a:r>
            <a:r>
              <a:rPr dirty="0" sz="1200" spc="-10">
                <a:latin typeface="Times New Roman"/>
                <a:cs typeface="Times New Roman"/>
              </a:rPr>
              <a:t>“best </a:t>
            </a:r>
            <a:r>
              <a:rPr dirty="0" sz="1200">
                <a:latin typeface="Times New Roman"/>
                <a:cs typeface="Times New Roman"/>
              </a:rPr>
              <a:t>scientific,</a:t>
            </a:r>
            <a:r>
              <a:rPr dirty="0" sz="1200" spc="229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economic,</a:t>
            </a:r>
            <a:r>
              <a:rPr dirty="0" sz="1200" spc="24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biological</a:t>
            </a:r>
            <a:r>
              <a:rPr dirty="0" sz="1200" spc="229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235">
                <a:latin typeface="Times New Roman"/>
                <a:cs typeface="Times New Roman"/>
              </a:rPr>
              <a:t>  </a:t>
            </a:r>
            <a:r>
              <a:rPr dirty="0" sz="1200" spc="-10">
                <a:latin typeface="Times New Roman"/>
                <a:cs typeface="Times New Roman"/>
              </a:rPr>
              <a:t>sociological </a:t>
            </a:r>
            <a:r>
              <a:rPr dirty="0" sz="1200">
                <a:latin typeface="Times New Roman"/>
                <a:cs typeface="Times New Roman"/>
              </a:rPr>
              <a:t>information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available,”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lawsuit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continued.</a:t>
            </a:r>
            <a:endParaRPr sz="1200">
              <a:latin typeface="Times New Roman"/>
              <a:cs typeface="Times New Roman"/>
            </a:endParaRPr>
          </a:p>
          <a:p>
            <a:pPr algn="just" marL="12700" marR="6350" indent="45720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Every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year,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Atlantic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Interstate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Commission </a:t>
            </a:r>
            <a:r>
              <a:rPr dirty="0" sz="1200">
                <a:latin typeface="Times New Roman"/>
                <a:cs typeface="Times New Roman"/>
              </a:rPr>
              <a:t>sets</a:t>
            </a:r>
            <a:r>
              <a:rPr dirty="0" sz="1200" spc="2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total</a:t>
            </a:r>
            <a:r>
              <a:rPr dirty="0" sz="1200" spc="2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allowable</a:t>
            </a:r>
            <a:r>
              <a:rPr dirty="0" sz="1200" spc="2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catch</a:t>
            </a:r>
            <a:r>
              <a:rPr dirty="0" sz="1200" spc="2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2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menhaden</a:t>
            </a:r>
            <a:r>
              <a:rPr dirty="0" sz="1200" spc="2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28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all </a:t>
            </a:r>
            <a:r>
              <a:rPr dirty="0" sz="1200">
                <a:latin typeface="Times New Roman"/>
                <a:cs typeface="Times New Roman"/>
              </a:rPr>
              <a:t>participating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states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East</a:t>
            </a:r>
            <a:r>
              <a:rPr dirty="0" sz="1200" spc="-10">
                <a:latin typeface="Times New Roman"/>
                <a:cs typeface="Times New Roman"/>
              </a:rPr>
              <a:t> Coast.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45720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Virginia</a:t>
            </a:r>
            <a:r>
              <a:rPr dirty="0" sz="1200" spc="3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3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allowed</a:t>
            </a:r>
            <a:r>
              <a:rPr dirty="0" sz="1200" spc="3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3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catch</a:t>
            </a:r>
            <a:r>
              <a:rPr dirty="0" sz="1200" spc="3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about</a:t>
            </a:r>
            <a:r>
              <a:rPr dirty="0" sz="1200" spc="3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175,000 </a:t>
            </a:r>
            <a:r>
              <a:rPr dirty="0" sz="1200">
                <a:latin typeface="Times New Roman"/>
                <a:cs typeface="Times New Roman"/>
              </a:rPr>
              <a:t>metric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tons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menhaden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per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year,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or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75%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total </a:t>
            </a:r>
            <a:r>
              <a:rPr dirty="0" sz="1200">
                <a:latin typeface="Times New Roman"/>
                <a:cs typeface="Times New Roman"/>
              </a:rPr>
              <a:t>menhaden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harvest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 East</a:t>
            </a:r>
            <a:r>
              <a:rPr dirty="0" sz="1200" spc="-10">
                <a:latin typeface="Times New Roman"/>
                <a:cs typeface="Times New Roman"/>
              </a:rPr>
              <a:t> Coast.</a:t>
            </a:r>
            <a:endParaRPr sz="1200">
              <a:latin typeface="Times New Roman"/>
              <a:cs typeface="Times New Roman"/>
            </a:endParaRPr>
          </a:p>
          <a:p>
            <a:pPr algn="just" marL="12700" marR="9525" indent="45720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New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Jersey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has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next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highest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allowance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at </a:t>
            </a:r>
            <a:r>
              <a:rPr dirty="0" sz="1200">
                <a:latin typeface="Times New Roman"/>
                <a:cs typeface="Times New Roman"/>
              </a:rPr>
              <a:t>just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11%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total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annual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menhaden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harvest.</a:t>
            </a:r>
            <a:endParaRPr sz="1200">
              <a:latin typeface="Times New Roman"/>
              <a:cs typeface="Times New Roman"/>
            </a:endParaRPr>
          </a:p>
          <a:p>
            <a:pPr algn="just" marL="12700" marR="6350" indent="45720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Since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2017,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Atlantic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Interstate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Commission </a:t>
            </a:r>
            <a:r>
              <a:rPr dirty="0" sz="1200">
                <a:latin typeface="Times New Roman"/>
                <a:cs typeface="Times New Roman"/>
              </a:rPr>
              <a:t>has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capped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amount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menhaden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can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caught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Chesapeake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Bay to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51,000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metric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tons.</a:t>
            </a:r>
            <a:endParaRPr sz="1200">
              <a:latin typeface="Times New Roman"/>
              <a:cs typeface="Times New Roman"/>
            </a:endParaRPr>
          </a:p>
          <a:p>
            <a:pPr algn="just" marL="12700" marR="8255" indent="45720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Virginia</a:t>
            </a:r>
            <a:r>
              <a:rPr dirty="0" sz="1200" spc="3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may</a:t>
            </a:r>
            <a:r>
              <a:rPr dirty="0" sz="1200" spc="3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set</a:t>
            </a:r>
            <a:r>
              <a:rPr dirty="0" sz="1200" spc="3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its</a:t>
            </a:r>
            <a:r>
              <a:rPr dirty="0" sz="1200" spc="3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catch</a:t>
            </a:r>
            <a:r>
              <a:rPr dirty="0" sz="1200" spc="3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limits</a:t>
            </a:r>
            <a:r>
              <a:rPr dirty="0" sz="1200" spc="3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lower</a:t>
            </a:r>
            <a:r>
              <a:rPr dirty="0" sz="1200" spc="34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but </a:t>
            </a:r>
            <a:r>
              <a:rPr dirty="0" sz="1200">
                <a:latin typeface="Times New Roman"/>
                <a:cs typeface="Times New Roman"/>
              </a:rPr>
              <a:t>cannot</a:t>
            </a:r>
            <a:r>
              <a:rPr dirty="0" sz="1200" spc="3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exceed</a:t>
            </a:r>
            <a:r>
              <a:rPr dirty="0" sz="1200" spc="3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those</a:t>
            </a:r>
            <a:r>
              <a:rPr dirty="0" sz="1200" spc="3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set</a:t>
            </a:r>
            <a:r>
              <a:rPr dirty="0" sz="1200" spc="3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by</a:t>
            </a:r>
            <a:r>
              <a:rPr dirty="0" sz="1200" spc="3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Atlantic</a:t>
            </a:r>
            <a:r>
              <a:rPr dirty="0" sz="1200" spc="4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Interstate </a:t>
            </a:r>
            <a:r>
              <a:rPr dirty="0" sz="1200">
                <a:latin typeface="Times New Roman"/>
                <a:cs typeface="Times New Roman"/>
              </a:rPr>
              <a:t>Commission,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which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increased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-10">
                <a:latin typeface="Times New Roman"/>
                <a:cs typeface="Times New Roman"/>
              </a:rPr>
              <a:t> 2022.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136263" y="6355841"/>
            <a:ext cx="3366135" cy="2632075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algn="just" marL="864869">
              <a:lnSpc>
                <a:spcPct val="100000"/>
              </a:lnSpc>
              <a:spcBef>
                <a:spcPts val="640"/>
              </a:spcBef>
            </a:pPr>
            <a:r>
              <a:rPr dirty="0" sz="1200" spc="-10" b="1">
                <a:latin typeface="Times New Roman"/>
                <a:cs typeface="Times New Roman"/>
              </a:rPr>
              <a:t>‘Rubber-</a:t>
            </a:r>
            <a:r>
              <a:rPr dirty="0" sz="1200" b="1">
                <a:latin typeface="Times New Roman"/>
                <a:cs typeface="Times New Roman"/>
              </a:rPr>
              <a:t>Stamped’</a:t>
            </a:r>
            <a:r>
              <a:rPr dirty="0" sz="1200" spc="40" b="1">
                <a:latin typeface="Times New Roman"/>
                <a:cs typeface="Times New Roman"/>
              </a:rPr>
              <a:t> </a:t>
            </a:r>
            <a:r>
              <a:rPr dirty="0" sz="1200" spc="-20" b="1">
                <a:latin typeface="Times New Roman"/>
                <a:cs typeface="Times New Roman"/>
              </a:rPr>
              <a:t>Limit</a:t>
            </a:r>
            <a:endParaRPr sz="1200">
              <a:latin typeface="Times New Roman"/>
              <a:cs typeface="Times New Roman"/>
            </a:endParaRPr>
          </a:p>
          <a:p>
            <a:pPr algn="just" marL="12700" marR="6350">
              <a:lnSpc>
                <a:spcPts val="1380"/>
              </a:lnSpc>
              <a:spcBef>
                <a:spcPts val="635"/>
              </a:spcBef>
            </a:pPr>
            <a:r>
              <a:rPr dirty="0" sz="1200" spc="-10">
                <a:latin typeface="Times New Roman"/>
                <a:cs typeface="Times New Roman"/>
              </a:rPr>
              <a:t>Omega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Protein,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Canadian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company,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operates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East </a:t>
            </a:r>
            <a:r>
              <a:rPr dirty="0" sz="1200">
                <a:latin typeface="Times New Roman"/>
                <a:cs typeface="Times New Roman"/>
              </a:rPr>
              <a:t>Coast’s</a:t>
            </a:r>
            <a:r>
              <a:rPr dirty="0" sz="1200" spc="2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last</a:t>
            </a:r>
            <a:r>
              <a:rPr dirty="0" sz="1200" spc="3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remaining</a:t>
            </a:r>
            <a:r>
              <a:rPr dirty="0" sz="1200" spc="3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menhaden</a:t>
            </a:r>
            <a:r>
              <a:rPr dirty="0" sz="1200" spc="3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reduction</a:t>
            </a:r>
            <a:r>
              <a:rPr dirty="0" sz="1200" spc="30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fishery, </a:t>
            </a:r>
            <a:r>
              <a:rPr dirty="0" sz="1200">
                <a:latin typeface="Times New Roman"/>
                <a:cs typeface="Times New Roman"/>
              </a:rPr>
              <a:t>which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Chesapeake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Bay.</a:t>
            </a:r>
            <a:endParaRPr sz="1200">
              <a:latin typeface="Times New Roman"/>
              <a:cs typeface="Times New Roman"/>
            </a:endParaRPr>
          </a:p>
          <a:p>
            <a:pPr algn="just" marL="12700" marR="6350" indent="45720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reduction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fishery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so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named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because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the </a:t>
            </a:r>
            <a:r>
              <a:rPr dirty="0" sz="1200">
                <a:latin typeface="Times New Roman"/>
                <a:cs typeface="Times New Roman"/>
              </a:rPr>
              <a:t>menhaden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are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reduced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make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meal,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oil,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other supplements.</a:t>
            </a:r>
            <a:endParaRPr sz="1200">
              <a:latin typeface="Times New Roman"/>
              <a:cs typeface="Times New Roman"/>
            </a:endParaRPr>
          </a:p>
          <a:p>
            <a:pPr algn="just" marL="12700" marR="5715" indent="45720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VMRC</a:t>
            </a:r>
            <a:r>
              <a:rPr dirty="0" sz="1200" spc="48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granted</a:t>
            </a:r>
            <a:r>
              <a:rPr dirty="0" sz="1200" spc="48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Omega</a:t>
            </a:r>
            <a:r>
              <a:rPr dirty="0" sz="1200" spc="4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Protein,</a:t>
            </a:r>
            <a:r>
              <a:rPr dirty="0" sz="1200" spc="48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called</a:t>
            </a:r>
            <a:r>
              <a:rPr dirty="0" sz="1200" spc="484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the </a:t>
            </a:r>
            <a:r>
              <a:rPr dirty="0" sz="1200">
                <a:latin typeface="Times New Roman"/>
                <a:cs typeface="Times New Roman"/>
              </a:rPr>
              <a:t>“Industrial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Harvester”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lawsuit,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90%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Virginia’s</a:t>
            </a:r>
            <a:endParaRPr sz="1200">
              <a:latin typeface="Times New Roman"/>
              <a:cs typeface="Times New Roman"/>
            </a:endParaRPr>
          </a:p>
          <a:p>
            <a:pPr algn="just" marL="12700" marR="635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annual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allowable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catch</a:t>
            </a:r>
            <a:r>
              <a:rPr dirty="0" sz="1200" spc="2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menhaden,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about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158,000 </a:t>
            </a:r>
            <a:r>
              <a:rPr dirty="0" sz="1200">
                <a:latin typeface="Times New Roman"/>
                <a:cs typeface="Times New Roman"/>
              </a:rPr>
              <a:t>metric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tons,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which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21,000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metric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tons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more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than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it </a:t>
            </a:r>
            <a:r>
              <a:rPr dirty="0" sz="1200">
                <a:latin typeface="Times New Roman"/>
                <a:cs typeface="Times New Roman"/>
              </a:rPr>
              <a:t>was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permitted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catch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last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year.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45720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lawsuit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notes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since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only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51,000</a:t>
            </a:r>
            <a:r>
              <a:rPr dirty="0" sz="1200" spc="-10">
                <a:latin typeface="Times New Roman"/>
                <a:cs typeface="Times New Roman"/>
              </a:rPr>
              <a:t> metric </a:t>
            </a:r>
            <a:r>
              <a:rPr dirty="0" sz="1200">
                <a:latin typeface="Times New Roman"/>
                <a:cs typeface="Times New Roman"/>
              </a:rPr>
              <a:t>tons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menhaden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can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taken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from</a:t>
            </a:r>
            <a:r>
              <a:rPr dirty="0" sz="1200" spc="3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bay,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the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9072" y="609092"/>
            <a:ext cx="3365500" cy="1435735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just" marL="12700" marR="5080">
              <a:lnSpc>
                <a:spcPts val="1380"/>
              </a:lnSpc>
              <a:spcBef>
                <a:spcPts val="195"/>
              </a:spcBef>
            </a:pPr>
            <a:r>
              <a:rPr dirty="0" sz="1200">
                <a:latin typeface="Times New Roman"/>
                <a:cs typeface="Times New Roman"/>
              </a:rPr>
              <a:t>remaining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107,000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metric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tons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menhaden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must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be </a:t>
            </a:r>
            <a:r>
              <a:rPr dirty="0" sz="1200">
                <a:latin typeface="Times New Roman"/>
                <a:cs typeface="Times New Roman"/>
              </a:rPr>
              <a:t>caught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elsewhere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Virginia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waters.</a:t>
            </a:r>
            <a:endParaRPr sz="1200">
              <a:latin typeface="Times New Roman"/>
              <a:cs typeface="Times New Roman"/>
            </a:endParaRPr>
          </a:p>
          <a:p>
            <a:pPr algn="just" marL="12700" marR="5715" indent="45720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However,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Omega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Protein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harvests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rest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of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menhaden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near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mouth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Chesapeake </a:t>
            </a:r>
            <a:r>
              <a:rPr dirty="0" sz="1200">
                <a:latin typeface="Times New Roman"/>
                <a:cs typeface="Times New Roman"/>
              </a:rPr>
              <a:t>Bay,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further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depleting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menhaden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bay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preventing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other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menhaden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from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entering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bay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replenishing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menhaden</a:t>
            </a:r>
            <a:r>
              <a:rPr dirty="0" sz="1200" spc="3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population,</a:t>
            </a:r>
            <a:r>
              <a:rPr dirty="0" sz="1200" spc="3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plaintiff contends.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06576" y="2011426"/>
            <a:ext cx="29063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0209" algn="l"/>
                <a:tab pos="1011555" algn="l"/>
                <a:tab pos="1571625" algn="l"/>
                <a:tab pos="1962150" algn="l"/>
                <a:tab pos="2573020" algn="l"/>
              </a:tabLst>
            </a:pPr>
            <a:r>
              <a:rPr dirty="0" sz="1200" spc="-25">
                <a:latin typeface="Times New Roman"/>
                <a:cs typeface="Times New Roman"/>
              </a:rPr>
              <a:t>The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10">
                <a:latin typeface="Times New Roman"/>
                <a:cs typeface="Times New Roman"/>
              </a:rPr>
              <a:t>lawsuit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10">
                <a:latin typeface="Times New Roman"/>
                <a:cs typeface="Times New Roman"/>
              </a:rPr>
              <a:t>argues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20">
                <a:latin typeface="Times New Roman"/>
                <a:cs typeface="Times New Roman"/>
              </a:rPr>
              <a:t>that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20">
                <a:latin typeface="Times New Roman"/>
                <a:cs typeface="Times New Roman"/>
              </a:rPr>
              <a:t>VMRC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10">
                <a:latin typeface="Times New Roman"/>
                <a:cs typeface="Times New Roman"/>
              </a:rPr>
              <a:t>acted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49072" y="2186685"/>
            <a:ext cx="33648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unlawfully</a:t>
            </a:r>
            <a:r>
              <a:rPr dirty="0" sz="1200" spc="48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when</a:t>
            </a:r>
            <a:r>
              <a:rPr dirty="0" sz="1200" spc="4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it</a:t>
            </a:r>
            <a:r>
              <a:rPr dirty="0" sz="1200" spc="484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“rubber-</a:t>
            </a:r>
            <a:r>
              <a:rPr dirty="0" sz="1200">
                <a:latin typeface="Times New Roman"/>
                <a:cs typeface="Times New Roman"/>
              </a:rPr>
              <a:t>stamped”</a:t>
            </a:r>
            <a:r>
              <a:rPr dirty="0" sz="1200" spc="4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484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Atlantic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44500" y="2361945"/>
            <a:ext cx="3369310" cy="266255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just" marL="17145" marR="5080">
              <a:lnSpc>
                <a:spcPct val="95900"/>
              </a:lnSpc>
              <a:spcBef>
                <a:spcPts val="160"/>
              </a:spcBef>
            </a:pPr>
            <a:r>
              <a:rPr dirty="0" sz="1200">
                <a:latin typeface="Times New Roman"/>
                <a:cs typeface="Times New Roman"/>
              </a:rPr>
              <a:t>Interstate</a:t>
            </a:r>
            <a:r>
              <a:rPr dirty="0" sz="1200" spc="3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Commission’s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new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menhaden</a:t>
            </a:r>
            <a:r>
              <a:rPr dirty="0" sz="1200" spc="3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catch</a:t>
            </a:r>
            <a:r>
              <a:rPr dirty="0" sz="1200" spc="33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limit </a:t>
            </a:r>
            <a:r>
              <a:rPr dirty="0" sz="1200">
                <a:latin typeface="Times New Roman"/>
                <a:cs typeface="Times New Roman"/>
              </a:rPr>
              <a:t>without</a:t>
            </a:r>
            <a:r>
              <a:rPr dirty="0" sz="1200" spc="22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considering</a:t>
            </a:r>
            <a:r>
              <a:rPr dirty="0" sz="1200" spc="22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available</a:t>
            </a:r>
            <a:r>
              <a:rPr dirty="0" sz="1200" spc="22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scientific</a:t>
            </a:r>
            <a:r>
              <a:rPr dirty="0" sz="1200" spc="22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data</a:t>
            </a:r>
            <a:r>
              <a:rPr dirty="0" sz="1200" spc="225">
                <a:latin typeface="Times New Roman"/>
                <a:cs typeface="Times New Roman"/>
              </a:rPr>
              <a:t>  </a:t>
            </a:r>
            <a:r>
              <a:rPr dirty="0" sz="1200" spc="-25">
                <a:latin typeface="Times New Roman"/>
                <a:cs typeface="Times New Roman"/>
              </a:rPr>
              <a:t>or </a:t>
            </a:r>
            <a:r>
              <a:rPr dirty="0" sz="1200">
                <a:latin typeface="Times New Roman"/>
                <a:cs typeface="Times New Roman"/>
              </a:rPr>
              <a:t>applying</a:t>
            </a:r>
            <a:r>
              <a:rPr dirty="0" sz="1200" spc="2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conservation</a:t>
            </a:r>
            <a:r>
              <a:rPr dirty="0" sz="1200" spc="25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2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management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practices</a:t>
            </a:r>
            <a:r>
              <a:rPr dirty="0" sz="1200" spc="254">
                <a:latin typeface="Times New Roman"/>
                <a:cs typeface="Times New Roman"/>
              </a:rPr>
              <a:t> </a:t>
            </a:r>
            <a:r>
              <a:rPr dirty="0" sz="1200" spc="-35">
                <a:latin typeface="Times New Roman"/>
                <a:cs typeface="Times New Roman"/>
              </a:rPr>
              <a:t>as </a:t>
            </a:r>
            <a:r>
              <a:rPr dirty="0" sz="1200">
                <a:latin typeface="Times New Roman"/>
                <a:cs typeface="Times New Roman"/>
              </a:rPr>
              <a:t>required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by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Virginia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statute.</a:t>
            </a:r>
            <a:endParaRPr sz="1200">
              <a:latin typeface="Times New Roman"/>
              <a:cs typeface="Times New Roman"/>
            </a:endParaRPr>
          </a:p>
          <a:p>
            <a:pPr algn="just" marL="17145" marR="5080" indent="457200">
              <a:lnSpc>
                <a:spcPts val="1380"/>
              </a:lnSpc>
              <a:spcBef>
                <a:spcPts val="35"/>
              </a:spcBef>
            </a:pP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4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lawsuit</a:t>
            </a:r>
            <a:r>
              <a:rPr dirty="0" sz="1200" spc="4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also</a:t>
            </a:r>
            <a:r>
              <a:rPr dirty="0" sz="1200" spc="4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argues</a:t>
            </a:r>
            <a:r>
              <a:rPr dirty="0" sz="1200" spc="4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4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VMRC</a:t>
            </a:r>
            <a:r>
              <a:rPr dirty="0" sz="1200" spc="4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acted </a:t>
            </a:r>
            <a:r>
              <a:rPr dirty="0" sz="1200">
                <a:latin typeface="Times New Roman"/>
                <a:cs typeface="Times New Roman"/>
              </a:rPr>
              <a:t>unlawfully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by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adopting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regulation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April;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the </a:t>
            </a:r>
            <a:r>
              <a:rPr dirty="0" sz="1200">
                <a:latin typeface="Times New Roman"/>
                <a:cs typeface="Times New Roman"/>
              </a:rPr>
              <a:t>prescribed</a:t>
            </a:r>
            <a:r>
              <a:rPr dirty="0" sz="1200" spc="4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period</a:t>
            </a:r>
            <a:r>
              <a:rPr dirty="0" sz="1200" spc="4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40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adopt</a:t>
            </a:r>
            <a:r>
              <a:rPr dirty="0" sz="1200" spc="40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menhaden</a:t>
            </a:r>
            <a:r>
              <a:rPr dirty="0" sz="1200" spc="40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management </a:t>
            </a:r>
            <a:r>
              <a:rPr dirty="0" sz="1200">
                <a:latin typeface="Times New Roman"/>
                <a:cs typeface="Times New Roman"/>
              </a:rPr>
              <a:t>regulations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from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Oct. 1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Dec.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31.</a:t>
            </a:r>
            <a:endParaRPr sz="1200">
              <a:latin typeface="Times New Roman"/>
              <a:cs typeface="Times New Roman"/>
            </a:endParaRPr>
          </a:p>
          <a:p>
            <a:pPr algn="just" marL="12700" marR="5715" indent="45720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4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plaintiff</a:t>
            </a:r>
            <a:r>
              <a:rPr dirty="0" sz="1200" spc="4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4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asking</a:t>
            </a:r>
            <a:r>
              <a:rPr dirty="0" sz="1200" spc="4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4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court</a:t>
            </a:r>
            <a:r>
              <a:rPr dirty="0" sz="1200" spc="43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434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relief </a:t>
            </a:r>
            <a:r>
              <a:rPr dirty="0" sz="1200">
                <a:latin typeface="Times New Roman"/>
                <a:cs typeface="Times New Roman"/>
              </a:rPr>
              <a:t>including:</a:t>
            </a:r>
            <a:r>
              <a:rPr dirty="0" sz="1200" spc="2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striking</a:t>
            </a:r>
            <a:r>
              <a:rPr dirty="0" sz="1200" spc="2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adopted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regulation,</a:t>
            </a:r>
            <a:r>
              <a:rPr dirty="0" sz="1200" spc="28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requiring </a:t>
            </a:r>
            <a:r>
              <a:rPr dirty="0" sz="1200">
                <a:latin typeface="Times New Roman"/>
                <a:cs typeface="Times New Roman"/>
              </a:rPr>
              <a:t>VMRC</a:t>
            </a:r>
            <a:r>
              <a:rPr dirty="0" sz="1200" spc="3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3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rewrite</a:t>
            </a:r>
            <a:r>
              <a:rPr dirty="0" sz="1200" spc="3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regulation</a:t>
            </a:r>
            <a:r>
              <a:rPr dirty="0" sz="1200" spc="3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3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3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manner</a:t>
            </a:r>
            <a:r>
              <a:rPr dirty="0" sz="1200" spc="35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that </a:t>
            </a:r>
            <a:r>
              <a:rPr dirty="0" sz="1200">
                <a:latin typeface="Times New Roman"/>
                <a:cs typeface="Times New Roman"/>
              </a:rPr>
              <a:t>protects</a:t>
            </a:r>
            <a:r>
              <a:rPr dirty="0" sz="1200" spc="3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Virginia</a:t>
            </a:r>
            <a:r>
              <a:rPr dirty="0" sz="1200" spc="3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waters</a:t>
            </a:r>
            <a:r>
              <a:rPr dirty="0" sz="1200" spc="3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3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Chesapeake</a:t>
            </a:r>
            <a:r>
              <a:rPr dirty="0" sz="1200" spc="39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Bay,</a:t>
            </a:r>
            <a:endParaRPr sz="1200">
              <a:latin typeface="Times New Roman"/>
              <a:cs typeface="Times New Roman"/>
            </a:endParaRPr>
          </a:p>
          <a:p>
            <a:pPr algn="just" marL="12700" marR="5715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setting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timeline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VMRC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complete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its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analysis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10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enact</a:t>
            </a:r>
            <a:r>
              <a:rPr dirty="0" sz="1200" spc="11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0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new</a:t>
            </a:r>
            <a:r>
              <a:rPr dirty="0" sz="1200" spc="10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regulation,</a:t>
            </a:r>
            <a:r>
              <a:rPr dirty="0" sz="1200" spc="10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11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awarding</a:t>
            </a:r>
            <a:r>
              <a:rPr dirty="0" sz="1200" spc="110">
                <a:latin typeface="Times New Roman"/>
                <a:cs typeface="Times New Roman"/>
              </a:rPr>
              <a:t>  </a:t>
            </a:r>
            <a:r>
              <a:rPr dirty="0" sz="1200" spc="-25">
                <a:latin typeface="Times New Roman"/>
                <a:cs typeface="Times New Roman"/>
              </a:rPr>
              <a:t>the </a:t>
            </a:r>
            <a:r>
              <a:rPr dirty="0" sz="1200">
                <a:latin typeface="Times New Roman"/>
                <a:cs typeface="Times New Roman"/>
              </a:rPr>
              <a:t>petitioner’s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costs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attorneys’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fees.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318516" y="5205348"/>
            <a:ext cx="3703954" cy="1280795"/>
          </a:xfrm>
          <a:custGeom>
            <a:avLst/>
            <a:gdLst/>
            <a:ahLst/>
            <a:cxnLst/>
            <a:rect l="l" t="t" r="r" b="b"/>
            <a:pathLst>
              <a:path w="3703954" h="1280795">
                <a:moveTo>
                  <a:pt x="3703955" y="1115644"/>
                </a:moveTo>
                <a:lnTo>
                  <a:pt x="3621659" y="1115644"/>
                </a:lnTo>
                <a:lnTo>
                  <a:pt x="3594227" y="1115644"/>
                </a:lnTo>
                <a:lnTo>
                  <a:pt x="3594227" y="1170813"/>
                </a:lnTo>
                <a:lnTo>
                  <a:pt x="3539363" y="1170813"/>
                </a:lnTo>
                <a:lnTo>
                  <a:pt x="82296" y="1170813"/>
                </a:lnTo>
                <a:lnTo>
                  <a:pt x="27432" y="1170813"/>
                </a:lnTo>
                <a:lnTo>
                  <a:pt x="27432" y="1115644"/>
                </a:lnTo>
                <a:lnTo>
                  <a:pt x="0" y="1115644"/>
                </a:lnTo>
                <a:lnTo>
                  <a:pt x="0" y="1170813"/>
                </a:lnTo>
                <a:lnTo>
                  <a:pt x="0" y="1198245"/>
                </a:lnTo>
                <a:lnTo>
                  <a:pt x="27432" y="1198245"/>
                </a:lnTo>
                <a:lnTo>
                  <a:pt x="82296" y="1198245"/>
                </a:lnTo>
                <a:lnTo>
                  <a:pt x="82296" y="1280541"/>
                </a:lnTo>
                <a:lnTo>
                  <a:pt x="3539363" y="1280541"/>
                </a:lnTo>
                <a:lnTo>
                  <a:pt x="3621659" y="1280541"/>
                </a:lnTo>
                <a:lnTo>
                  <a:pt x="3703942" y="1280541"/>
                </a:lnTo>
                <a:lnTo>
                  <a:pt x="3703955" y="1115644"/>
                </a:lnTo>
                <a:close/>
              </a:path>
              <a:path w="3703954" h="1280795">
                <a:moveTo>
                  <a:pt x="3703955" y="82296"/>
                </a:moveTo>
                <a:lnTo>
                  <a:pt x="3621659" y="82296"/>
                </a:lnTo>
                <a:lnTo>
                  <a:pt x="3621659" y="27432"/>
                </a:lnTo>
                <a:lnTo>
                  <a:pt x="3621659" y="0"/>
                </a:lnTo>
                <a:lnTo>
                  <a:pt x="0" y="0"/>
                </a:lnTo>
                <a:lnTo>
                  <a:pt x="0" y="27432"/>
                </a:lnTo>
                <a:lnTo>
                  <a:pt x="0" y="1115568"/>
                </a:lnTo>
                <a:lnTo>
                  <a:pt x="27432" y="1115568"/>
                </a:lnTo>
                <a:lnTo>
                  <a:pt x="27432" y="27432"/>
                </a:lnTo>
                <a:lnTo>
                  <a:pt x="82296" y="27432"/>
                </a:lnTo>
                <a:lnTo>
                  <a:pt x="3539363" y="27432"/>
                </a:lnTo>
                <a:lnTo>
                  <a:pt x="3594227" y="27432"/>
                </a:lnTo>
                <a:lnTo>
                  <a:pt x="3594227" y="82296"/>
                </a:lnTo>
                <a:lnTo>
                  <a:pt x="3594227" y="382524"/>
                </a:lnTo>
                <a:lnTo>
                  <a:pt x="3594227" y="646176"/>
                </a:lnTo>
                <a:lnTo>
                  <a:pt x="3594227" y="900684"/>
                </a:lnTo>
                <a:lnTo>
                  <a:pt x="3594227" y="1115568"/>
                </a:lnTo>
                <a:lnTo>
                  <a:pt x="3621659" y="1115568"/>
                </a:lnTo>
                <a:lnTo>
                  <a:pt x="3703955" y="1115568"/>
                </a:lnTo>
                <a:lnTo>
                  <a:pt x="3703955" y="900684"/>
                </a:lnTo>
                <a:lnTo>
                  <a:pt x="3703955" y="646176"/>
                </a:lnTo>
                <a:lnTo>
                  <a:pt x="3703955" y="382524"/>
                </a:lnTo>
                <a:lnTo>
                  <a:pt x="3703955" y="822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387095" y="5273928"/>
            <a:ext cx="3484879" cy="1061085"/>
          </a:xfrm>
          <a:prstGeom prst="rect">
            <a:avLst/>
          </a:prstGeom>
          <a:ln w="27432">
            <a:solidFill>
              <a:srgbClr val="000000"/>
            </a:solidFill>
          </a:ln>
        </p:spPr>
        <p:txBody>
          <a:bodyPr wrap="square" lIns="0" tIns="55879" rIns="0" bIns="0" rtlCol="0" vert="horz">
            <a:spAutoFit/>
          </a:bodyPr>
          <a:lstStyle/>
          <a:p>
            <a:pPr marL="601980" marR="593725" indent="488950">
              <a:lnSpc>
                <a:spcPts val="2060"/>
              </a:lnSpc>
              <a:spcBef>
                <a:spcPts val="439"/>
              </a:spcBef>
            </a:pPr>
            <a:r>
              <a:rPr dirty="0" sz="1800" b="1">
                <a:latin typeface="Times New Roman"/>
                <a:cs typeface="Times New Roman"/>
              </a:rPr>
              <a:t>Striped</a:t>
            </a:r>
            <a:r>
              <a:rPr dirty="0" sz="1800" spc="-60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Bass: </a:t>
            </a:r>
            <a:r>
              <a:rPr dirty="0" sz="1800" b="1">
                <a:latin typeface="Times New Roman"/>
                <a:cs typeface="Times New Roman"/>
              </a:rPr>
              <a:t>Where</a:t>
            </a:r>
            <a:r>
              <a:rPr dirty="0" sz="1800" spc="-3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Are</a:t>
            </a:r>
            <a:r>
              <a:rPr dirty="0" sz="1800" spc="-3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We</a:t>
            </a:r>
            <a:r>
              <a:rPr dirty="0" sz="1800" spc="-30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Headed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ts val="1650"/>
              </a:lnSpc>
              <a:spcBef>
                <a:spcPts val="290"/>
              </a:spcBef>
            </a:pPr>
            <a:r>
              <a:rPr dirty="0" sz="1400" i="1">
                <a:latin typeface="Times New Roman"/>
                <a:cs typeface="Times New Roman"/>
              </a:rPr>
              <a:t>By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Tom</a:t>
            </a:r>
            <a:r>
              <a:rPr dirty="0" sz="1400" spc="-20" i="1">
                <a:latin typeface="Times New Roman"/>
                <a:cs typeface="Times New Roman"/>
              </a:rPr>
              <a:t> Fote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1410"/>
              </a:lnSpc>
            </a:pPr>
            <a:r>
              <a:rPr dirty="0" sz="1200" i="1">
                <a:latin typeface="Times New Roman"/>
                <a:cs typeface="Times New Roman"/>
              </a:rPr>
              <a:t>(Reprinted</a:t>
            </a:r>
            <a:r>
              <a:rPr dirty="0" sz="1200" spc="-4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from</a:t>
            </a:r>
            <a:r>
              <a:rPr dirty="0" sz="1200" spc="-3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March</a:t>
            </a:r>
            <a:r>
              <a:rPr dirty="0" sz="1200" spc="-35" i="1">
                <a:latin typeface="Times New Roman"/>
                <a:cs typeface="Times New Roman"/>
              </a:rPr>
              <a:t> </a:t>
            </a:r>
            <a:r>
              <a:rPr dirty="0" sz="1200" spc="-10" i="1">
                <a:latin typeface="Times New Roman"/>
                <a:cs typeface="Times New Roman"/>
              </a:rPr>
              <a:t>2019)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7945">
              <a:lnSpc>
                <a:spcPts val="1190"/>
              </a:lnSpc>
            </a:pPr>
            <a:r>
              <a:rPr dirty="0" spc="-5"/>
              <a:t>7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444500" y="6544817"/>
            <a:ext cx="3368675" cy="248729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just" marL="12700" marR="5080" indent="457200">
              <a:lnSpc>
                <a:spcPct val="95800"/>
              </a:lnSpc>
              <a:spcBef>
                <a:spcPts val="160"/>
              </a:spcBef>
            </a:pPr>
            <a:r>
              <a:rPr dirty="0" sz="1200">
                <a:latin typeface="Times New Roman"/>
                <a:cs typeface="Times New Roman"/>
              </a:rPr>
              <a:t>There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will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some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interesting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decisions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made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management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striped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bass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near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future.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reason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regulations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will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up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discussion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35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most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recent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benchmark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stock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assessment.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Because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recent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government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shutdown,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document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we </a:t>
            </a:r>
            <a:r>
              <a:rPr dirty="0" sz="1200">
                <a:latin typeface="Times New Roman"/>
                <a:cs typeface="Times New Roman"/>
              </a:rPr>
              <a:t>discussed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winter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meeting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ASMFC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was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not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the </a:t>
            </a:r>
            <a:r>
              <a:rPr dirty="0" sz="1200">
                <a:latin typeface="Times New Roman"/>
                <a:cs typeface="Times New Roman"/>
              </a:rPr>
              <a:t>final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version.</a:t>
            </a:r>
            <a:r>
              <a:rPr dirty="0" sz="1200" spc="15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But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draft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document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stated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we </a:t>
            </a:r>
            <a:r>
              <a:rPr dirty="0" sz="1200">
                <a:latin typeface="Times New Roman"/>
                <a:cs typeface="Times New Roman"/>
              </a:rPr>
              <a:t>were</a:t>
            </a:r>
            <a:r>
              <a:rPr dirty="0" sz="1200" spc="3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exceeding</a:t>
            </a:r>
            <a:r>
              <a:rPr dirty="0" sz="1200" spc="3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reference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points</a:t>
            </a:r>
            <a:r>
              <a:rPr dirty="0" sz="1200" spc="3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3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where</a:t>
            </a:r>
            <a:r>
              <a:rPr dirty="0" sz="1200" spc="33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the </a:t>
            </a:r>
            <a:r>
              <a:rPr dirty="0" sz="1200">
                <a:latin typeface="Times New Roman"/>
                <a:cs typeface="Times New Roman"/>
              </a:rPr>
              <a:t>spawning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stocks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should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be.</a:t>
            </a:r>
            <a:r>
              <a:rPr dirty="0" sz="1200" spc="3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This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after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all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states </a:t>
            </a:r>
            <a:r>
              <a:rPr dirty="0" sz="1200">
                <a:latin typeface="Times New Roman"/>
                <a:cs typeface="Times New Roman"/>
              </a:rPr>
              <a:t>took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25%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reduction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few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years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ago.</a:t>
            </a:r>
            <a:r>
              <a:rPr dirty="0" sz="1200" spc="4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Basically,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the </a:t>
            </a:r>
            <a:r>
              <a:rPr dirty="0" sz="1200">
                <a:latin typeface="Times New Roman"/>
                <a:cs typeface="Times New Roman"/>
              </a:rPr>
              <a:t>stock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assessment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says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current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regulations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are </a:t>
            </a:r>
            <a:r>
              <a:rPr dirty="0" sz="1200">
                <a:latin typeface="Times New Roman"/>
                <a:cs typeface="Times New Roman"/>
              </a:rPr>
              <a:t>not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rebuilding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striped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bass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stocks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base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year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1995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are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overfished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overfishing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 spc="-35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taking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place.</a:t>
            </a:r>
            <a:r>
              <a:rPr dirty="0" sz="1200" spc="4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striped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bass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management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plan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calls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131690" y="609092"/>
            <a:ext cx="3366770" cy="384175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</a:pPr>
            <a:r>
              <a:rPr dirty="0" sz="1200">
                <a:latin typeface="Times New Roman"/>
                <a:cs typeface="Times New Roman"/>
              </a:rPr>
              <a:t>for us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take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action.</a:t>
            </a:r>
            <a:r>
              <a:rPr dirty="0" sz="1200" spc="3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Before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make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these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decisions, </a:t>
            </a:r>
            <a:r>
              <a:rPr dirty="0" sz="1200">
                <a:latin typeface="Times New Roman"/>
                <a:cs typeface="Times New Roman"/>
              </a:rPr>
              <a:t>there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important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information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everyone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should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have.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589145" y="1043686"/>
            <a:ext cx="2910840" cy="52832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260985">
              <a:lnSpc>
                <a:spcPct val="100000"/>
              </a:lnSpc>
              <a:spcBef>
                <a:spcPts val="640"/>
              </a:spcBef>
            </a:pPr>
            <a:r>
              <a:rPr dirty="0" sz="1200" b="1">
                <a:latin typeface="Times New Roman"/>
                <a:cs typeface="Times New Roman"/>
              </a:rPr>
              <a:t>My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History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with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Striped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spc="-20" b="1">
                <a:latin typeface="Times New Roman"/>
                <a:cs typeface="Times New Roman"/>
              </a:rPr>
              <a:t>Bass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dirty="0" sz="1200">
                <a:latin typeface="Times New Roman"/>
                <a:cs typeface="Times New Roman"/>
              </a:rPr>
              <a:t>First,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my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history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striped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bass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dates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my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136263" y="1538985"/>
            <a:ext cx="3362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86460" algn="l"/>
              </a:tabLst>
            </a:pPr>
            <a:r>
              <a:rPr dirty="0" sz="1200" spc="-10">
                <a:latin typeface="Times New Roman"/>
                <a:cs typeface="Times New Roman"/>
              </a:rPr>
              <a:t>childhood.</a:t>
            </a:r>
            <a:r>
              <a:rPr dirty="0" sz="1200">
                <a:latin typeface="Times New Roman"/>
                <a:cs typeface="Times New Roman"/>
              </a:rPr>
              <a:t>	I</a:t>
            </a:r>
            <a:r>
              <a:rPr dirty="0" sz="1200" spc="13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fished</a:t>
            </a:r>
            <a:r>
              <a:rPr dirty="0" sz="1200" spc="14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14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Brooklyn</a:t>
            </a:r>
            <a:r>
              <a:rPr dirty="0" sz="1200" spc="14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14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piers</a:t>
            </a:r>
            <a:r>
              <a:rPr dirty="0" sz="1200" spc="145">
                <a:latin typeface="Times New Roman"/>
                <a:cs typeface="Times New Roman"/>
              </a:rPr>
              <a:t>  </a:t>
            </a:r>
            <a:r>
              <a:rPr dirty="0" sz="1200" spc="-25">
                <a:latin typeface="Times New Roman"/>
                <a:cs typeface="Times New Roman"/>
              </a:rPr>
              <a:t>and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136263" y="1714245"/>
            <a:ext cx="3362325" cy="55880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just" marL="12700" marR="5080">
              <a:lnSpc>
                <a:spcPts val="1380"/>
              </a:lnSpc>
              <a:spcBef>
                <a:spcPts val="195"/>
              </a:spcBef>
            </a:pPr>
            <a:r>
              <a:rPr dirty="0" sz="1200">
                <a:latin typeface="Times New Roman"/>
                <a:cs typeface="Times New Roman"/>
              </a:rPr>
              <a:t>occasionally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party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boat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my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father.</a:t>
            </a:r>
            <a:r>
              <a:rPr dirty="0" sz="1200" spc="4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My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real </a:t>
            </a:r>
            <a:r>
              <a:rPr dirty="0" sz="1200">
                <a:latin typeface="Times New Roman"/>
                <a:cs typeface="Times New Roman"/>
              </a:rPr>
              <a:t>introduction to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striped bass fishing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was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 the </a:t>
            </a:r>
            <a:r>
              <a:rPr dirty="0" sz="1200" spc="-10">
                <a:latin typeface="Times New Roman"/>
                <a:cs typeface="Times New Roman"/>
              </a:rPr>
              <a:t>beaches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Coney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Island.</a:t>
            </a:r>
            <a:r>
              <a:rPr dirty="0" sz="1200" spc="13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One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day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saw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angler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who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had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136263" y="2240026"/>
            <a:ext cx="3366770" cy="318833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just" marL="12700" marR="5080">
              <a:lnSpc>
                <a:spcPct val="95900"/>
              </a:lnSpc>
              <a:spcBef>
                <a:spcPts val="160"/>
              </a:spcBef>
            </a:pPr>
            <a:r>
              <a:rPr dirty="0" sz="1200">
                <a:latin typeface="Times New Roman"/>
                <a:cs typeface="Times New Roman"/>
              </a:rPr>
              <a:t>caught</a:t>
            </a:r>
            <a:r>
              <a:rPr dirty="0" sz="1200" spc="2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striped</a:t>
            </a:r>
            <a:r>
              <a:rPr dirty="0" sz="1200" spc="2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bass</a:t>
            </a:r>
            <a:r>
              <a:rPr dirty="0" sz="1200" spc="2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2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jetty</a:t>
            </a:r>
            <a:r>
              <a:rPr dirty="0" sz="1200" spc="2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fishing</a:t>
            </a:r>
            <a:r>
              <a:rPr dirty="0" sz="1200" spc="2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overnight.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2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2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when</a:t>
            </a:r>
            <a:r>
              <a:rPr dirty="0" sz="1200" spc="2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2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became</a:t>
            </a:r>
            <a:r>
              <a:rPr dirty="0" sz="1200" spc="2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passionate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about</a:t>
            </a:r>
            <a:r>
              <a:rPr dirty="0" sz="1200" spc="2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catching</a:t>
            </a:r>
            <a:r>
              <a:rPr dirty="0" sz="1200" spc="235">
                <a:latin typeface="Times New Roman"/>
                <a:cs typeface="Times New Roman"/>
              </a:rPr>
              <a:t> </a:t>
            </a:r>
            <a:r>
              <a:rPr dirty="0" sz="1200" spc="-50">
                <a:latin typeface="Times New Roman"/>
                <a:cs typeface="Times New Roman"/>
              </a:rPr>
              <a:t>a </a:t>
            </a:r>
            <a:r>
              <a:rPr dirty="0" sz="1200">
                <a:latin typeface="Times New Roman"/>
                <a:cs typeface="Times New Roman"/>
              </a:rPr>
              <a:t>striped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bass.</a:t>
            </a:r>
            <a:r>
              <a:rPr dirty="0" sz="1200" spc="3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My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fishing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was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interrupted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when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went </a:t>
            </a:r>
            <a:r>
              <a:rPr dirty="0" sz="1200">
                <a:latin typeface="Times New Roman"/>
                <a:cs typeface="Times New Roman"/>
              </a:rPr>
              <a:t>into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army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1966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didn’t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begin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again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until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was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hospital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Fort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Dix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1970.</a:t>
            </a:r>
            <a:r>
              <a:rPr dirty="0" sz="1200" spc="3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While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recovering, </a:t>
            </a:r>
            <a:r>
              <a:rPr dirty="0" sz="1200">
                <a:latin typeface="Times New Roman"/>
                <a:cs typeface="Times New Roman"/>
              </a:rPr>
              <a:t>my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therapy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was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fishing.</a:t>
            </a:r>
            <a:r>
              <a:rPr dirty="0" sz="1200" spc="10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first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thing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did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when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 spc="-50">
                <a:latin typeface="Times New Roman"/>
                <a:cs typeface="Times New Roman"/>
              </a:rPr>
              <a:t>I </a:t>
            </a:r>
            <a:r>
              <a:rPr dirty="0" sz="1200">
                <a:latin typeface="Times New Roman"/>
                <a:cs typeface="Times New Roman"/>
              </a:rPr>
              <a:t>came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home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from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hospital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was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party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boat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trip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with </a:t>
            </a:r>
            <a:r>
              <a:rPr dirty="0" sz="1200">
                <a:latin typeface="Times New Roman"/>
                <a:cs typeface="Times New Roman"/>
              </a:rPr>
              <a:t>my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father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fishing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bluefish.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452755">
              <a:lnSpc>
                <a:spcPct val="95800"/>
              </a:lnSpc>
            </a:pP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1970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my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then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girlfriend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who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now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my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wife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44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years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took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Island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Beach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State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Park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surf </a:t>
            </a:r>
            <a:r>
              <a:rPr dirty="0" sz="1200">
                <a:latin typeface="Times New Roman"/>
                <a:cs typeface="Times New Roman"/>
              </a:rPr>
              <a:t>fish.</a:t>
            </a:r>
            <a:r>
              <a:rPr dirty="0" sz="1200" spc="12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family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friend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introduced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Berkeley </a:t>
            </a:r>
            <a:r>
              <a:rPr dirty="0" sz="1200">
                <a:latin typeface="Times New Roman"/>
                <a:cs typeface="Times New Roman"/>
              </a:rPr>
              <a:t>Striper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Club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(BSC)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became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member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1972. </a:t>
            </a:r>
            <a:r>
              <a:rPr dirty="0" sz="1200">
                <a:latin typeface="Times New Roman"/>
                <a:cs typeface="Times New Roman"/>
              </a:rPr>
              <a:t>Since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had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free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time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due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my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medical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retirement </a:t>
            </a:r>
            <a:r>
              <a:rPr dirty="0" sz="1200">
                <a:latin typeface="Times New Roman"/>
                <a:cs typeface="Times New Roman"/>
              </a:rPr>
              <a:t>from</a:t>
            </a:r>
            <a:r>
              <a:rPr dirty="0" sz="1200" spc="4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4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service,</a:t>
            </a:r>
            <a:r>
              <a:rPr dirty="0" sz="1200" spc="4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45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was</a:t>
            </a:r>
            <a:r>
              <a:rPr dirty="0" sz="1200" spc="4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asked</a:t>
            </a:r>
            <a:r>
              <a:rPr dirty="0" sz="1200" spc="4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4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start</a:t>
            </a:r>
            <a:r>
              <a:rPr dirty="0" sz="1200" spc="48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attending </a:t>
            </a:r>
            <a:r>
              <a:rPr dirty="0" sz="1200">
                <a:latin typeface="Times New Roman"/>
                <a:cs typeface="Times New Roman"/>
              </a:rPr>
              <a:t>meetings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striped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bass.</a:t>
            </a:r>
            <a:r>
              <a:rPr dirty="0" sz="1200" spc="3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was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lucky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enough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meet </a:t>
            </a:r>
            <a:r>
              <a:rPr dirty="0" sz="1200">
                <a:latin typeface="Times New Roman"/>
                <a:cs typeface="Times New Roman"/>
              </a:rPr>
              <a:t>people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like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Bob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Pond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who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started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Atom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Lures.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He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was </a:t>
            </a:r>
            <a:r>
              <a:rPr dirty="0" sz="1200">
                <a:latin typeface="Times New Roman"/>
                <a:cs typeface="Times New Roman"/>
              </a:rPr>
              <a:t>volunteering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his</a:t>
            </a:r>
            <a:r>
              <a:rPr dirty="0" sz="1200" spc="2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time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2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go</a:t>
            </a:r>
            <a:r>
              <a:rPr dirty="0" sz="1200" spc="2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2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clubs</a:t>
            </a:r>
            <a:r>
              <a:rPr dirty="0" sz="1200" spc="2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from</a:t>
            </a:r>
            <a:r>
              <a:rPr dirty="0" sz="1200" spc="2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Maine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to </a:t>
            </a:r>
            <a:r>
              <a:rPr dirty="0" sz="1200">
                <a:latin typeface="Times New Roman"/>
                <a:cs typeface="Times New Roman"/>
              </a:rPr>
              <a:t>North</a:t>
            </a:r>
            <a:r>
              <a:rPr dirty="0" sz="1200" spc="3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Carolina</a:t>
            </a:r>
            <a:r>
              <a:rPr dirty="0" sz="1200" spc="3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explaining</a:t>
            </a:r>
            <a:r>
              <a:rPr dirty="0" sz="1200" spc="3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3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striped</a:t>
            </a:r>
            <a:r>
              <a:rPr dirty="0" sz="1200" spc="3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bass</a:t>
            </a:r>
            <a:r>
              <a:rPr dirty="0" sz="1200" spc="3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was</a:t>
            </a:r>
            <a:r>
              <a:rPr dirty="0" sz="1200" spc="31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in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136263" y="5395340"/>
            <a:ext cx="33623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4530" algn="l"/>
              </a:tabLst>
            </a:pPr>
            <a:r>
              <a:rPr dirty="0" sz="1200" spc="-10">
                <a:latin typeface="Times New Roman"/>
                <a:cs typeface="Times New Roman"/>
              </a:rPr>
              <a:t>trouble.</a:t>
            </a:r>
            <a:r>
              <a:rPr dirty="0" sz="1200">
                <a:latin typeface="Times New Roman"/>
                <a:cs typeface="Times New Roman"/>
              </a:rPr>
              <a:t>	I</a:t>
            </a:r>
            <a:r>
              <a:rPr dirty="0" sz="1200" spc="4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was</a:t>
            </a:r>
            <a:r>
              <a:rPr dirty="0" sz="1200" spc="4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not</a:t>
            </a:r>
            <a:r>
              <a:rPr dirty="0" sz="1200" spc="48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4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fluke</a:t>
            </a:r>
            <a:r>
              <a:rPr dirty="0" sz="1200" spc="48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fisherman,</a:t>
            </a:r>
            <a:r>
              <a:rPr dirty="0" sz="1200" spc="4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48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tautog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136263" y="5570601"/>
            <a:ext cx="3366135" cy="266255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just" marL="12700" marR="5080">
              <a:lnSpc>
                <a:spcPct val="95900"/>
              </a:lnSpc>
              <a:spcBef>
                <a:spcPts val="160"/>
              </a:spcBef>
            </a:pPr>
            <a:r>
              <a:rPr dirty="0" sz="1200">
                <a:latin typeface="Times New Roman"/>
                <a:cs typeface="Times New Roman"/>
              </a:rPr>
              <a:t>fisherman,</a:t>
            </a:r>
            <a:r>
              <a:rPr dirty="0" sz="1200" spc="1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black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sea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bass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fisherman.</a:t>
            </a:r>
            <a:r>
              <a:rPr dirty="0" sz="1200" spc="204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1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fished</a:t>
            </a:r>
            <a:r>
              <a:rPr dirty="0" sz="1200" spc="22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for </a:t>
            </a:r>
            <a:r>
              <a:rPr dirty="0" sz="1200">
                <a:latin typeface="Times New Roman"/>
                <a:cs typeface="Times New Roman"/>
              </a:rPr>
              <a:t>striped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bass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bluefish.</a:t>
            </a:r>
            <a:r>
              <a:rPr dirty="0" sz="1200" spc="3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this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period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time,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there </a:t>
            </a:r>
            <a:r>
              <a:rPr dirty="0" sz="1200">
                <a:latin typeface="Times New Roman"/>
                <a:cs typeface="Times New Roman"/>
              </a:rPr>
              <a:t>was</a:t>
            </a:r>
            <a:r>
              <a:rPr dirty="0" sz="1200" spc="13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much</a:t>
            </a:r>
            <a:r>
              <a:rPr dirty="0" sz="1200" spc="13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discussion</a:t>
            </a:r>
            <a:r>
              <a:rPr dirty="0" sz="1200" spc="14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about</a:t>
            </a:r>
            <a:r>
              <a:rPr dirty="0" sz="1200" spc="13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3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collapse</a:t>
            </a:r>
            <a:r>
              <a:rPr dirty="0" sz="1200" spc="14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135">
                <a:latin typeface="Times New Roman"/>
                <a:cs typeface="Times New Roman"/>
              </a:rPr>
              <a:t>  </a:t>
            </a:r>
            <a:r>
              <a:rPr dirty="0" sz="1200" spc="-25">
                <a:latin typeface="Times New Roman"/>
                <a:cs typeface="Times New Roman"/>
              </a:rPr>
              <a:t>the </a:t>
            </a:r>
            <a:r>
              <a:rPr dirty="0" sz="1200" spc="-10">
                <a:latin typeface="Times New Roman"/>
                <a:cs typeface="Times New Roman"/>
              </a:rPr>
              <a:t>Chesapeake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striped</a:t>
            </a:r>
            <a:r>
              <a:rPr dirty="0" sz="1200" spc="-7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bass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stocks.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 spc="-35">
                <a:latin typeface="Times New Roman"/>
                <a:cs typeface="Times New Roman"/>
              </a:rPr>
              <a:t>In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1983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BSC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asked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me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represent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them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JCAA.</a:t>
            </a:r>
            <a:r>
              <a:rPr dirty="0" sz="1200" spc="4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From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1983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1987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there </a:t>
            </a:r>
            <a:r>
              <a:rPr dirty="0" sz="1200">
                <a:latin typeface="Times New Roman"/>
                <a:cs typeface="Times New Roman"/>
              </a:rPr>
              <a:t>was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ongoing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discussion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JCAA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about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whether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-35">
                <a:latin typeface="Times New Roman"/>
                <a:cs typeface="Times New Roman"/>
              </a:rPr>
              <a:t>or </a:t>
            </a:r>
            <a:r>
              <a:rPr dirty="0" sz="1200">
                <a:latin typeface="Times New Roman"/>
                <a:cs typeface="Times New Roman"/>
              </a:rPr>
              <a:t>not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work to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make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striped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bass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no-sale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 </a:t>
            </a:r>
            <a:r>
              <a:rPr dirty="0" sz="1200" spc="-25">
                <a:latin typeface="Times New Roman"/>
                <a:cs typeface="Times New Roman"/>
              </a:rPr>
              <a:t>New </a:t>
            </a:r>
            <a:r>
              <a:rPr dirty="0" sz="1200">
                <a:latin typeface="Times New Roman"/>
                <a:cs typeface="Times New Roman"/>
              </a:rPr>
              <a:t>Jersey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alone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work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coastwide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no-</a:t>
            </a:r>
            <a:r>
              <a:rPr dirty="0" sz="1200" spc="-10">
                <a:latin typeface="Times New Roman"/>
                <a:cs typeface="Times New Roman"/>
              </a:rPr>
              <a:t>sale.</a:t>
            </a:r>
            <a:endParaRPr sz="1200">
              <a:latin typeface="Times New Roman"/>
              <a:cs typeface="Times New Roman"/>
            </a:endParaRPr>
          </a:p>
          <a:p>
            <a:pPr algn="just" marL="12700" marR="6350" indent="452755">
              <a:lnSpc>
                <a:spcPct val="95900"/>
              </a:lnSpc>
            </a:pPr>
            <a:r>
              <a:rPr dirty="0" sz="1200">
                <a:latin typeface="Times New Roman"/>
                <a:cs typeface="Times New Roman"/>
              </a:rPr>
              <a:t>When</a:t>
            </a:r>
            <a:r>
              <a:rPr dirty="0" sz="1200" spc="4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4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became</a:t>
            </a:r>
            <a:r>
              <a:rPr dirty="0" sz="1200" spc="4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vice-president,</a:t>
            </a:r>
            <a:r>
              <a:rPr dirty="0" sz="1200" spc="45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after</a:t>
            </a:r>
            <a:r>
              <a:rPr dirty="0" sz="1200" spc="459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much </a:t>
            </a:r>
            <a:r>
              <a:rPr dirty="0" sz="1200">
                <a:latin typeface="Times New Roman"/>
                <a:cs typeface="Times New Roman"/>
              </a:rPr>
              <a:t>discussion,</a:t>
            </a:r>
            <a:r>
              <a:rPr dirty="0" sz="1200" spc="2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JCAA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voted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2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support</a:t>
            </a:r>
            <a:r>
              <a:rPr dirty="0" sz="1200" spc="2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NJ</a:t>
            </a:r>
            <a:r>
              <a:rPr dirty="0" sz="1200" spc="2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Senator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Lou </a:t>
            </a:r>
            <a:r>
              <a:rPr dirty="0" sz="1200">
                <a:latin typeface="Times New Roman"/>
                <a:cs typeface="Times New Roman"/>
              </a:rPr>
              <a:t>Bassano’s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bill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make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striped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bass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no-sale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in </a:t>
            </a:r>
            <a:r>
              <a:rPr dirty="0" sz="1200">
                <a:latin typeface="Times New Roman"/>
                <a:cs typeface="Times New Roman"/>
              </a:rPr>
              <a:t>New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Jersey.</a:t>
            </a:r>
            <a:r>
              <a:rPr dirty="0" sz="1200" spc="4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It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important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know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who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was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selling </a:t>
            </a:r>
            <a:r>
              <a:rPr dirty="0" sz="1200">
                <a:latin typeface="Times New Roman"/>
                <a:cs typeface="Times New Roman"/>
              </a:rPr>
              <a:t>fish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NJ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time.</a:t>
            </a:r>
            <a:r>
              <a:rPr dirty="0" sz="1200" spc="4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Many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hard-core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striped </a:t>
            </a:r>
            <a:r>
              <a:rPr dirty="0" sz="1200">
                <a:latin typeface="Times New Roman"/>
                <a:cs typeface="Times New Roman"/>
              </a:rPr>
              <a:t>bass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fishermen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who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belonged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clubs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era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were </a:t>
            </a:r>
            <a:r>
              <a:rPr dirty="0" sz="1200">
                <a:latin typeface="Times New Roman"/>
                <a:cs typeface="Times New Roman"/>
              </a:rPr>
              <a:t>what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call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“pin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hookers”.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They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were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selling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most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of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136263" y="8200135"/>
            <a:ext cx="33655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65145" algn="l"/>
              </a:tabLst>
            </a:pPr>
            <a:r>
              <a:rPr dirty="0" sz="1200">
                <a:latin typeface="Times New Roman"/>
                <a:cs typeface="Times New Roman"/>
              </a:rPr>
              <a:t>their</a:t>
            </a:r>
            <a:r>
              <a:rPr dirty="0" sz="1200" spc="3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catch</a:t>
            </a:r>
            <a:r>
              <a:rPr dirty="0" sz="1200" spc="3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3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pay</a:t>
            </a:r>
            <a:r>
              <a:rPr dirty="0" sz="1200" spc="3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3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their</a:t>
            </a:r>
            <a:r>
              <a:rPr dirty="0" sz="1200" spc="3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fishing</a:t>
            </a:r>
            <a:r>
              <a:rPr dirty="0" sz="1200" spc="36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passion.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25">
                <a:latin typeface="Times New Roman"/>
                <a:cs typeface="Times New Roman"/>
              </a:rPr>
              <a:t>New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136263" y="8375395"/>
            <a:ext cx="33623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Jersey’s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law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was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one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strictest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along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coast.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136263" y="8550656"/>
            <a:ext cx="3364865" cy="73406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just" marL="12700" marR="5080">
              <a:lnSpc>
                <a:spcPts val="1380"/>
              </a:lnSpc>
              <a:spcBef>
                <a:spcPts val="195"/>
              </a:spcBef>
            </a:pP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had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one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highest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size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limits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were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the </a:t>
            </a:r>
            <a:r>
              <a:rPr dirty="0" sz="1200">
                <a:latin typeface="Times New Roman"/>
                <a:cs typeface="Times New Roman"/>
              </a:rPr>
              <a:t>only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state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 had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bag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limit on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 number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10">
                <a:latin typeface="Times New Roman"/>
                <a:cs typeface="Times New Roman"/>
              </a:rPr>
              <a:t> striped </a:t>
            </a:r>
            <a:r>
              <a:rPr dirty="0" sz="1200">
                <a:latin typeface="Times New Roman"/>
                <a:cs typeface="Times New Roman"/>
              </a:rPr>
              <a:t>bass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you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could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keep.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There</a:t>
            </a:r>
            <a:r>
              <a:rPr dirty="0" sz="1200" spc="-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was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net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fishery</a:t>
            </a:r>
            <a:r>
              <a:rPr dirty="0" sz="1200" spc="-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so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it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was </a:t>
            </a:r>
            <a:r>
              <a:rPr dirty="0" sz="1200">
                <a:latin typeface="Times New Roman"/>
                <a:cs typeface="Times New Roman"/>
              </a:rPr>
              <a:t>all</a:t>
            </a:r>
            <a:r>
              <a:rPr dirty="0" sz="1200" spc="1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hook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1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line.</a:t>
            </a:r>
            <a:r>
              <a:rPr dirty="0" sz="1200" spc="18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At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time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was</a:t>
            </a:r>
            <a:r>
              <a:rPr dirty="0" sz="1200" spc="18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recreationally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Joseph Puntasecca</dc:creator>
  <dcterms:created xsi:type="dcterms:W3CDTF">2023-06-02T22:27:37Z</dcterms:created>
  <dcterms:modified xsi:type="dcterms:W3CDTF">2023-06-02T22:27:37Z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2023-06-01T00:00:00Z</vt:filetime>
  </property>
  <property fmtid="{D5CDD505-2E9C-101B-9397-08002B2CF9AE}" pid="3" name="Creator">
    <vt:lpwstr>Adobe Acrobat Pro (64-bit) 23.1.20174</vt:lpwstr>
  </property>
  <property fmtid="{D5CDD505-2E9C-101B-9397-08002B2CF9AE}" pid="4" name="LastSaved">
    <vt:filetime>2023-06-02T00:00:00Z</vt:filetime>
  </property>
  <property fmtid="{D5CDD505-2E9C-101B-9397-08002B2CF9AE}" pid="5" name="Producer">
    <vt:lpwstr>Adobe Acrobat Pro (64-bit) 23.1.20174</vt:lpwstr>
  </property>
</Properties>
</file>